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verage" panose="020B0604020202020204" charset="0"/>
      <p:regular r:id="rId13"/>
    </p:embeddedFont>
    <p:embeddedFont>
      <p:font typeface="Oswald" panose="00000500000000000000" pitchFamily="2"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c4e07603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c4e07603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b2e4746b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b2e4746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b2e4746b1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b2e4746b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b2e4746b1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b2e4746b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c4e0760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c4e0760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c4e07603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c4e07603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SQL Food project</a:t>
            </a:r>
            <a:endParaRPr dirty="0"/>
          </a:p>
          <a:p>
            <a:pPr marL="0" lvl="0" indent="0" algn="ctr" rtl="0">
              <a:spcBef>
                <a:spcPts val="0"/>
              </a:spcBef>
              <a:spcAft>
                <a:spcPts val="0"/>
              </a:spcAft>
              <a:buNone/>
            </a:pPr>
            <a:r>
              <a:rPr lang="en" sz="4100" dirty="0"/>
              <a:t>Analysis of the food waste based on the FAO dataset</a:t>
            </a:r>
            <a:endParaRPr sz="4100"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Fabio Operti</a:t>
            </a:r>
            <a:endParaRPr/>
          </a:p>
        </p:txBody>
      </p:sp>
      <p:sp>
        <p:nvSpPr>
          <p:cNvPr id="61" name="Google Shape;61;p13"/>
          <p:cNvSpPr txBox="1"/>
          <p:nvPr/>
        </p:nvSpPr>
        <p:spPr>
          <a:xfrm>
            <a:off x="256075" y="4640175"/>
            <a:ext cx="8137076"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1"/>
                </a:solidFill>
                <a:latin typeface="Average"/>
                <a:ea typeface="Average"/>
                <a:cs typeface="Average"/>
                <a:sym typeface="Average"/>
              </a:rPr>
              <a:t>Note: you can find the SQL queries referenced in this presentation in the “SQL scripts” file on Github</a:t>
            </a:r>
            <a:endParaRPr b="1" dirty="0">
              <a:solidFill>
                <a:schemeClr val="dk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Aggregating results…a bit more advanced</a:t>
            </a:r>
            <a:endParaRPr/>
          </a:p>
        </p:txBody>
      </p:sp>
      <p:sp>
        <p:nvSpPr>
          <p:cNvPr id="115" name="Google Shape;115;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dirty="0"/>
          </a:p>
          <a:p>
            <a:pPr marL="457200" lvl="0" indent="-342900" algn="l" rtl="0">
              <a:spcBef>
                <a:spcPts val="1000"/>
              </a:spcBef>
              <a:spcAft>
                <a:spcPts val="0"/>
              </a:spcAft>
              <a:buSzPts val="1800"/>
              <a:buChar char="●"/>
            </a:pPr>
            <a:r>
              <a:rPr lang="en" dirty="0"/>
              <a:t>And what’s the trend over years? Are we getting better or worse at consuming food?</a:t>
            </a:r>
            <a:endParaRPr dirty="0"/>
          </a:p>
          <a:p>
            <a:pPr marL="457200" lvl="0" indent="0" algn="l" rtl="0">
              <a:spcBef>
                <a:spcPts val="1000"/>
              </a:spcBef>
              <a:spcAft>
                <a:spcPts val="0"/>
              </a:spcAft>
              <a:buNone/>
            </a:pPr>
            <a:r>
              <a:rPr lang="en" dirty="0"/>
              <a:t>I took a 3 years rolling average to smooth out any single year anomaly and </a:t>
            </a:r>
            <a:r>
              <a:rPr lang="en" b="1" dirty="0"/>
              <a:t>yes - we are doing better, at least in the last 20 years! </a:t>
            </a:r>
            <a:r>
              <a:rPr lang="en" dirty="0"/>
              <a:t>(</a:t>
            </a:r>
            <a:r>
              <a:rPr lang="en" dirty="0">
                <a:solidFill>
                  <a:schemeClr val="bg1"/>
                </a:solidFill>
              </a:rPr>
              <a:t>see </a:t>
            </a:r>
            <a:r>
              <a:rPr lang="en" dirty="0">
                <a:solidFill>
                  <a:srgbClr val="0070C0"/>
                </a:solidFill>
              </a:rPr>
              <a:t>12)</a:t>
            </a:r>
            <a:r>
              <a:rPr lang="en" dirty="0"/>
              <a:t>)</a:t>
            </a:r>
            <a:endParaRPr dirty="0"/>
          </a:p>
          <a:p>
            <a:pPr marL="0" lvl="0" indent="0" algn="l" rtl="0">
              <a:spcBef>
                <a:spcPts val="1000"/>
              </a:spcBef>
              <a:spcAft>
                <a:spcPts val="0"/>
              </a:spcAft>
              <a:buNone/>
            </a:pPr>
            <a:endParaRPr b="1" dirty="0"/>
          </a:p>
          <a:p>
            <a:pPr marL="457200" lvl="0" indent="0" algn="l" rtl="0">
              <a:spcBef>
                <a:spcPts val="1600"/>
              </a:spcBef>
              <a:spcAft>
                <a:spcPts val="1600"/>
              </a:spcAft>
              <a:buNone/>
            </a:pPr>
            <a:endParaRPr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analysis centers on  the “Food loss and waste” database, managed by the Food and Agriculture organization.</a:t>
            </a:r>
            <a:endParaRPr dirty="0"/>
          </a:p>
          <a:p>
            <a:pPr marL="0" lvl="0" indent="0" algn="l" rtl="0">
              <a:spcBef>
                <a:spcPts val="1600"/>
              </a:spcBef>
              <a:spcAft>
                <a:spcPts val="1600"/>
              </a:spcAft>
              <a:buNone/>
            </a:pPr>
            <a:r>
              <a:rPr lang="en" dirty="0"/>
              <a:t>The dataset was downloaded as a csv file and consists of one single table of 18 columns and ~33,000 records.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Preliminary observations</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A quick look at the CSV file gives me the following clues:</a:t>
            </a:r>
            <a:endParaRPr sz="1600"/>
          </a:p>
          <a:p>
            <a:pPr marL="457200" lvl="0" indent="-330200" algn="l" rtl="0">
              <a:spcBef>
                <a:spcPts val="1600"/>
              </a:spcBef>
              <a:spcAft>
                <a:spcPts val="0"/>
              </a:spcAft>
              <a:buSzPts val="1600"/>
              <a:buChar char="-"/>
            </a:pPr>
            <a:r>
              <a:rPr lang="en" sz="1600"/>
              <a:t>Many columns are not consistently filled: ‘region’, ‘loss quantity’, ‘activity’, ‘treatment’, ‘cause of loss’, ‘sample size’, ‘reference’, ‘url’ - these will not be the focus of my analysis as they provide very limited/incomplete information</a:t>
            </a:r>
            <a:endParaRPr sz="1600"/>
          </a:p>
          <a:p>
            <a:pPr marL="457200" lvl="0" indent="-330200" algn="l" rtl="0">
              <a:spcBef>
                <a:spcPts val="1000"/>
              </a:spcBef>
              <a:spcAft>
                <a:spcPts val="0"/>
              </a:spcAft>
              <a:buSzPts val="1600"/>
              <a:buChar char="-"/>
            </a:pPr>
            <a:r>
              <a:rPr lang="en" sz="1600"/>
              <a:t>‘Loss_percentage’ seems to be the cleaned version of ‘loss_percentage_original’, with consistent formatting and averages instead of ranges - this will be my key piece of information for aggregate analysis, considering that the other “numerical” column, ‘loss quantity’ is many times not filled or without a consistent formatting</a:t>
            </a:r>
            <a:endParaRPr sz="1600"/>
          </a:p>
          <a:p>
            <a:pPr marL="457200" lvl="0" indent="-330200" algn="l" rtl="0">
              <a:spcBef>
                <a:spcPts val="1000"/>
              </a:spcBef>
              <a:spcAft>
                <a:spcPts val="1000"/>
              </a:spcAft>
              <a:buSzPts val="1600"/>
              <a:buChar char="-"/>
            </a:pPr>
            <a:r>
              <a:rPr lang="en" sz="1600"/>
              <a:t>‘M49_code’ and ‘cpc_code’ could represent primary or foreign keys but considering there is only one table available, they are not strictly needed for my analysis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Let’s start with importing the csv in Postgre SQL</a:t>
            </a:r>
            <a:endParaRPr/>
          </a:p>
        </p:txBody>
      </p:sp>
      <p:sp>
        <p:nvSpPr>
          <p:cNvPr id="79" name="Google Shape;79;p16"/>
          <p:cNvSpPr txBox="1">
            <a:spLocks noGrp="1"/>
          </p:cNvSpPr>
          <p:nvPr>
            <p:ph type="body" idx="2"/>
          </p:nvPr>
        </p:nvSpPr>
        <p:spPr>
          <a:xfrm>
            <a:off x="4939500" y="724200"/>
            <a:ext cx="3979500" cy="4132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Created a database and an underlying table in PGAdmin ‘food_waste’</a:t>
            </a:r>
            <a:endParaRPr dirty="0"/>
          </a:p>
          <a:p>
            <a:pPr marL="457200" lvl="0" indent="-342900" algn="l" rtl="0">
              <a:spcBef>
                <a:spcPts val="0"/>
              </a:spcBef>
              <a:spcAft>
                <a:spcPts val="0"/>
              </a:spcAft>
              <a:buSzPts val="1800"/>
              <a:buChar char="●"/>
            </a:pPr>
            <a:r>
              <a:rPr lang="en" dirty="0"/>
              <a:t>Created the columns and data types of the tables (see </a:t>
            </a:r>
            <a:r>
              <a:rPr lang="en" dirty="0">
                <a:solidFill>
                  <a:srgbClr val="0070C0"/>
                </a:solidFill>
              </a:rPr>
              <a:t>1)</a:t>
            </a:r>
            <a:r>
              <a:rPr lang="en" dirty="0">
                <a:solidFill>
                  <a:schemeClr val="bg1"/>
                </a:solidFill>
              </a:rPr>
              <a:t> in the SQL scripts file on Github</a:t>
            </a:r>
            <a:r>
              <a:rPr lang="en" dirty="0"/>
              <a:t>) based on the csv columns</a:t>
            </a:r>
            <a:endParaRPr dirty="0"/>
          </a:p>
          <a:p>
            <a:pPr marL="457200" lvl="0" indent="-342900" algn="l" rtl="0">
              <a:spcBef>
                <a:spcPts val="0"/>
              </a:spcBef>
              <a:spcAft>
                <a:spcPts val="0"/>
              </a:spcAft>
              <a:buSzPts val="1800"/>
              <a:buChar char="●"/>
            </a:pPr>
            <a:r>
              <a:rPr lang="en" dirty="0"/>
              <a:t>Copy the CSV data to the table (see</a:t>
            </a:r>
            <a:r>
              <a:rPr lang="en" dirty="0">
                <a:solidFill>
                  <a:schemeClr val="bg1"/>
                </a:solidFill>
              </a:rPr>
              <a:t> </a:t>
            </a:r>
            <a:r>
              <a:rPr lang="en" dirty="0">
                <a:solidFill>
                  <a:srgbClr val="0070C0"/>
                </a:solidFill>
              </a:rPr>
              <a:t>2)</a:t>
            </a:r>
            <a:r>
              <a:rPr lang="en" dirty="0"/>
              <a:t>)</a:t>
            </a:r>
            <a:endParaRPr dirty="0">
              <a:solidFill>
                <a:srgbClr val="FF0000"/>
              </a:solidFill>
            </a:endParaRPr>
          </a:p>
          <a:p>
            <a:pPr marL="457200" lvl="0" indent="0" algn="l" rtl="0">
              <a:spcBef>
                <a:spcPts val="1600"/>
              </a:spcBef>
              <a:spcAft>
                <a:spcPts val="1600"/>
              </a:spcAft>
              <a:buNone/>
            </a:pPr>
            <a:r>
              <a:rPr lang="en" dirty="0">
                <a:solidFill>
                  <a:srgbClr val="FF0000"/>
                </a:solidFill>
              </a:rPr>
              <a:t>In order to copy the data, I had to change the original data type of some columns or size of some of them (</a:t>
            </a:r>
            <a:r>
              <a:rPr lang="en" dirty="0">
                <a:solidFill>
                  <a:schemeClr val="bg1"/>
                </a:solidFill>
              </a:rPr>
              <a:t>see one instance </a:t>
            </a:r>
            <a:r>
              <a:rPr lang="en" dirty="0">
                <a:solidFill>
                  <a:srgbClr val="0070C0"/>
                </a:solidFill>
              </a:rPr>
              <a:t>3)</a:t>
            </a:r>
            <a:r>
              <a:rPr lang="en" dirty="0">
                <a:solidFill>
                  <a:srgbClr val="FF0000"/>
                </a:solidFill>
              </a:rPr>
              <a:t>)</a:t>
            </a:r>
            <a:endParaRPr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 first exploration of the dataset (1/2)</a:t>
            </a:r>
            <a:endParaRPr/>
          </a:p>
        </p:txBody>
      </p:sp>
      <p:sp>
        <p:nvSpPr>
          <p:cNvPr id="85" name="Google Shape;85;p17"/>
          <p:cNvSpPr txBox="1">
            <a:spLocks noGrp="1"/>
          </p:cNvSpPr>
          <p:nvPr>
            <p:ph type="body" idx="2"/>
          </p:nvPr>
        </p:nvSpPr>
        <p:spPr>
          <a:xfrm>
            <a:off x="4939500" y="724200"/>
            <a:ext cx="3837000" cy="3695100"/>
          </a:xfrm>
          <a:prstGeom prst="rect">
            <a:avLst/>
          </a:prstGeom>
        </p:spPr>
        <p:txBody>
          <a:bodyPr spcFirstLastPara="1" wrap="square" lIns="114300" tIns="91425" rIns="91425" bIns="91425" anchor="ctr" anchorCtr="0">
            <a:noAutofit/>
          </a:bodyPr>
          <a:lstStyle/>
          <a:p>
            <a:pPr marL="457200" lvl="0" indent="0" algn="l" rtl="0">
              <a:spcBef>
                <a:spcPts val="0"/>
              </a:spcBef>
              <a:spcAft>
                <a:spcPts val="0"/>
              </a:spcAft>
              <a:buNone/>
            </a:pPr>
            <a:endParaRPr dirty="0"/>
          </a:p>
          <a:p>
            <a:pPr marL="457200" lvl="0" indent="-342900" algn="l" rtl="0">
              <a:spcBef>
                <a:spcPts val="1000"/>
              </a:spcBef>
              <a:spcAft>
                <a:spcPts val="0"/>
              </a:spcAft>
              <a:buSzPts val="1800"/>
              <a:buChar char="●"/>
            </a:pPr>
            <a:r>
              <a:rPr lang="en" dirty="0"/>
              <a:t>I first select the whole data (see </a:t>
            </a:r>
            <a:r>
              <a:rPr lang="en" dirty="0">
                <a:solidFill>
                  <a:srgbClr val="0070C0"/>
                </a:solidFill>
              </a:rPr>
              <a:t>4)</a:t>
            </a:r>
            <a:r>
              <a:rPr lang="en" dirty="0"/>
              <a:t>)</a:t>
            </a:r>
            <a:endParaRPr dirty="0"/>
          </a:p>
          <a:p>
            <a:pPr marL="457200" lvl="0" indent="-342900" algn="l" rtl="0">
              <a:spcBef>
                <a:spcPts val="1000"/>
              </a:spcBef>
              <a:spcAft>
                <a:spcPts val="0"/>
              </a:spcAft>
              <a:buSzPts val="1800"/>
              <a:buChar char="●"/>
            </a:pPr>
            <a:r>
              <a:rPr lang="en" dirty="0"/>
              <a:t>I then want to check to which period this dataset relates → </a:t>
            </a:r>
            <a:r>
              <a:rPr lang="en" b="1" dirty="0"/>
              <a:t>1966 to 2021</a:t>
            </a:r>
            <a:r>
              <a:rPr lang="en" dirty="0"/>
              <a:t> (see </a:t>
            </a:r>
            <a:r>
              <a:rPr lang="en" dirty="0">
                <a:solidFill>
                  <a:srgbClr val="0070C0"/>
                </a:solidFill>
              </a:rPr>
              <a:t>5)</a:t>
            </a:r>
            <a:r>
              <a:rPr lang="en" dirty="0"/>
              <a:t>)</a:t>
            </a:r>
            <a:endParaRPr dirty="0"/>
          </a:p>
          <a:p>
            <a:pPr marL="457200" lvl="0" indent="-342900" algn="l" rtl="0">
              <a:spcBef>
                <a:spcPts val="1000"/>
              </a:spcBef>
              <a:spcAft>
                <a:spcPts val="0"/>
              </a:spcAft>
              <a:buSzPts val="1800"/>
              <a:buChar char="●"/>
            </a:pPr>
            <a:r>
              <a:rPr lang="en" dirty="0"/>
              <a:t>Does each country has data covering the entire 55 years period?</a:t>
            </a:r>
            <a:endParaRPr dirty="0"/>
          </a:p>
          <a:p>
            <a:pPr marL="457200" lvl="0" indent="0" algn="l" rtl="0">
              <a:spcBef>
                <a:spcPts val="1000"/>
              </a:spcBef>
              <a:spcAft>
                <a:spcPts val="0"/>
              </a:spcAft>
              <a:buNone/>
            </a:pPr>
            <a:r>
              <a:rPr lang="en" b="1" dirty="0"/>
              <a:t>No one does, some even have just one year of data! The most represented is the US </a:t>
            </a:r>
            <a:r>
              <a:rPr lang="en" dirty="0"/>
              <a:t>(</a:t>
            </a:r>
            <a:r>
              <a:rPr lang="en" dirty="0">
                <a:solidFill>
                  <a:schemeClr val="bg1"/>
                </a:solidFill>
              </a:rPr>
              <a:t>see </a:t>
            </a:r>
            <a:r>
              <a:rPr lang="en" dirty="0">
                <a:solidFill>
                  <a:srgbClr val="0070C0"/>
                </a:solidFill>
              </a:rPr>
              <a:t>6)</a:t>
            </a:r>
            <a:r>
              <a:rPr lang="en" dirty="0"/>
              <a:t>)</a:t>
            </a:r>
            <a:endParaRPr dirty="0"/>
          </a:p>
          <a:p>
            <a:pPr marL="457200" lvl="0" indent="0" algn="l" rtl="0">
              <a:spcBef>
                <a:spcPts val="1600"/>
              </a:spcBef>
              <a:spcAft>
                <a:spcPts val="1600"/>
              </a:spcAft>
              <a:buNone/>
            </a:pPr>
            <a:endParaRPr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 first exploration of the dataset (2/2)</a:t>
            </a:r>
            <a:endParaRPr/>
          </a:p>
        </p:txBody>
      </p:sp>
      <p:sp>
        <p:nvSpPr>
          <p:cNvPr id="91" name="Google Shape;91;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dirty="0"/>
          </a:p>
          <a:p>
            <a:pPr marL="457200" lvl="0" indent="-342900" algn="l" rtl="0">
              <a:spcBef>
                <a:spcPts val="1000"/>
              </a:spcBef>
              <a:spcAft>
                <a:spcPts val="0"/>
              </a:spcAft>
              <a:buSzPts val="1800"/>
              <a:buChar char="●"/>
            </a:pPr>
            <a:r>
              <a:rPr lang="en" dirty="0"/>
              <a:t>How many distinct commodities we have waste data about?</a:t>
            </a:r>
            <a:endParaRPr dirty="0"/>
          </a:p>
          <a:p>
            <a:pPr marL="0" lvl="0" indent="0" algn="l" rtl="0">
              <a:spcBef>
                <a:spcPts val="1000"/>
              </a:spcBef>
              <a:spcAft>
                <a:spcPts val="0"/>
              </a:spcAft>
              <a:buNone/>
            </a:pPr>
            <a:r>
              <a:rPr lang="en" b="1" dirty="0"/>
              <a:t>        More than 200 commodities</a:t>
            </a:r>
            <a:endParaRPr dirty="0"/>
          </a:p>
          <a:p>
            <a:pPr marL="457200" lvl="0" indent="-342900" algn="l" rtl="0">
              <a:spcBef>
                <a:spcPts val="1600"/>
              </a:spcBef>
              <a:spcAft>
                <a:spcPts val="0"/>
              </a:spcAft>
              <a:buSzPts val="1800"/>
              <a:buChar char="●"/>
            </a:pPr>
            <a:r>
              <a:rPr lang="en" dirty="0"/>
              <a:t>For how many commodities we have available data by country?</a:t>
            </a:r>
            <a:endParaRPr dirty="0"/>
          </a:p>
          <a:p>
            <a:pPr marL="457200" lvl="0" indent="0" algn="l" rtl="0">
              <a:spcBef>
                <a:spcPts val="1600"/>
              </a:spcBef>
              <a:spcAft>
                <a:spcPts val="0"/>
              </a:spcAft>
              <a:buNone/>
            </a:pPr>
            <a:r>
              <a:rPr lang="en" b="1" dirty="0"/>
              <a:t>Again, the US is the country for which we have more data</a:t>
            </a:r>
            <a:endParaRPr b="1" dirty="0"/>
          </a:p>
          <a:p>
            <a:pPr marL="457200" lvl="0" indent="0" algn="l" rtl="0">
              <a:spcBef>
                <a:spcPts val="1600"/>
              </a:spcBef>
              <a:spcAft>
                <a:spcPts val="0"/>
              </a:spcAft>
              <a:buNone/>
            </a:pPr>
            <a:r>
              <a:rPr lang="en" dirty="0"/>
              <a:t>(</a:t>
            </a:r>
            <a:r>
              <a:rPr lang="en" dirty="0">
                <a:solidFill>
                  <a:schemeClr val="bg1"/>
                </a:solidFill>
              </a:rPr>
              <a:t>see </a:t>
            </a:r>
            <a:r>
              <a:rPr lang="en" dirty="0">
                <a:solidFill>
                  <a:srgbClr val="0070C0"/>
                </a:solidFill>
              </a:rPr>
              <a:t>7)</a:t>
            </a:r>
            <a:r>
              <a:rPr lang="en" dirty="0"/>
              <a:t>)</a:t>
            </a:r>
            <a:endParaRPr dirty="0"/>
          </a:p>
          <a:p>
            <a:pPr marL="0" lvl="0" indent="0" algn="l" rtl="0">
              <a:spcBef>
                <a:spcPts val="1600"/>
              </a:spcBef>
              <a:spcAft>
                <a:spcPts val="0"/>
              </a:spcAft>
              <a:buNone/>
            </a:pPr>
            <a:endParaRPr b="1" dirty="0"/>
          </a:p>
          <a:p>
            <a:pPr marL="457200" lvl="0" indent="0" algn="l" rtl="0">
              <a:spcBef>
                <a:spcPts val="1600"/>
              </a:spcBef>
              <a:spcAft>
                <a:spcPts val="1600"/>
              </a:spcAft>
              <a:buNone/>
            </a:pPr>
            <a:endParaRPr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Aggregating results…</a:t>
            </a:r>
            <a:endParaRPr/>
          </a:p>
        </p:txBody>
      </p:sp>
      <p:sp>
        <p:nvSpPr>
          <p:cNvPr id="97" name="Google Shape;97;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dirty="0"/>
          </a:p>
          <a:p>
            <a:pPr marL="457200" lvl="0" indent="-342900" algn="l" rtl="0">
              <a:spcBef>
                <a:spcPts val="1000"/>
              </a:spcBef>
              <a:spcAft>
                <a:spcPts val="0"/>
              </a:spcAft>
              <a:buSzPts val="1800"/>
              <a:buChar char="●"/>
            </a:pPr>
            <a:r>
              <a:rPr lang="en" dirty="0"/>
              <a:t>We can now look at the top countries by food waste and at the bottom ones - let’s limit our results at 10 countries each (</a:t>
            </a:r>
            <a:r>
              <a:rPr lang="en" dirty="0">
                <a:solidFill>
                  <a:schemeClr val="bg1"/>
                </a:solidFill>
              </a:rPr>
              <a:t>see </a:t>
            </a:r>
            <a:r>
              <a:rPr lang="en" dirty="0">
                <a:solidFill>
                  <a:srgbClr val="0070C0"/>
                </a:solidFill>
              </a:rPr>
              <a:t>8)</a:t>
            </a:r>
            <a:r>
              <a:rPr lang="en" dirty="0"/>
              <a:t>)</a:t>
            </a:r>
            <a:endParaRPr dirty="0"/>
          </a:p>
          <a:p>
            <a:pPr marL="457200" lvl="0" indent="-342900" algn="l" rtl="0">
              <a:spcBef>
                <a:spcPts val="1000"/>
              </a:spcBef>
              <a:spcAft>
                <a:spcPts val="0"/>
              </a:spcAft>
              <a:buSzPts val="1800"/>
              <a:buChar char="●"/>
            </a:pPr>
            <a:r>
              <a:rPr lang="en" dirty="0"/>
              <a:t>The same can be done to look at the most (or lowest) wasted commodities and supply stages (</a:t>
            </a:r>
            <a:r>
              <a:rPr lang="en" dirty="0">
                <a:solidFill>
                  <a:schemeClr val="bg1"/>
                </a:solidFill>
              </a:rPr>
              <a:t>see </a:t>
            </a:r>
            <a:r>
              <a:rPr lang="en" dirty="0">
                <a:solidFill>
                  <a:srgbClr val="0070C0"/>
                </a:solidFill>
              </a:rPr>
              <a:t>9)</a:t>
            </a:r>
            <a:r>
              <a:rPr lang="en" dirty="0"/>
              <a:t>)</a:t>
            </a:r>
            <a:endParaRPr dirty="0"/>
          </a:p>
          <a:p>
            <a:pPr marL="0" lvl="0" indent="0" algn="l" rtl="0">
              <a:spcBef>
                <a:spcPts val="1000"/>
              </a:spcBef>
              <a:spcAft>
                <a:spcPts val="0"/>
              </a:spcAft>
              <a:buNone/>
            </a:pPr>
            <a:r>
              <a:rPr lang="en" dirty="0"/>
              <a:t>For these analysis, we used the average function over the loss percentage rate</a:t>
            </a:r>
            <a:endParaRPr dirty="0"/>
          </a:p>
          <a:p>
            <a:pPr marL="0" lvl="0" indent="0" algn="l" rtl="0">
              <a:spcBef>
                <a:spcPts val="1000"/>
              </a:spcBef>
              <a:spcAft>
                <a:spcPts val="0"/>
              </a:spcAft>
              <a:buNone/>
            </a:pPr>
            <a:endParaRPr b="1" dirty="0"/>
          </a:p>
          <a:p>
            <a:pPr marL="457200" lvl="0" indent="0" algn="l" rtl="0">
              <a:spcBef>
                <a:spcPts val="1600"/>
              </a:spcBef>
              <a:spcAft>
                <a:spcPts val="1600"/>
              </a:spcAft>
              <a:buNone/>
            </a:pPr>
            <a:endParaRPr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(1/2)</a:t>
            </a:r>
            <a:endParaRPr/>
          </a:p>
        </p:txBody>
      </p:sp>
      <p:sp>
        <p:nvSpPr>
          <p:cNvPr id="103" name="Google Shape;103;p20"/>
          <p:cNvSpPr txBox="1">
            <a:spLocks noGrp="1"/>
          </p:cNvSpPr>
          <p:nvPr>
            <p:ph type="body" idx="4294967295"/>
          </p:nvPr>
        </p:nvSpPr>
        <p:spPr>
          <a:xfrm>
            <a:off x="311700" y="1152475"/>
            <a:ext cx="8101200" cy="34164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Char char="●"/>
            </a:pPr>
            <a:r>
              <a:rPr lang="en" b="1" dirty="0">
                <a:solidFill>
                  <a:schemeClr val="dk1"/>
                </a:solidFill>
              </a:rPr>
              <a:t>A</a:t>
            </a:r>
            <a:r>
              <a:rPr lang="en" dirty="0">
                <a:solidFill>
                  <a:schemeClr val="dk1"/>
                </a:solidFill>
              </a:rPr>
              <a:t>mong the top 10 countries by food waste in percentage terms, it's surprising to see Haiti as first, given it's one of the poorest countries in the world! However looking more in detail into Haiti (see </a:t>
            </a:r>
            <a:r>
              <a:rPr lang="en" dirty="0">
                <a:solidFill>
                  <a:srgbClr val="0070C0"/>
                </a:solidFill>
              </a:rPr>
              <a:t>10)</a:t>
            </a:r>
            <a:r>
              <a:rPr lang="en" dirty="0">
                <a:solidFill>
                  <a:schemeClr val="dk1"/>
                </a:solidFill>
              </a:rPr>
              <a:t>) we can see that the data available is only related to 2 years and one single commodity, so we definitely have an incomplete view to assume that they are wasting the most food in the world!</a:t>
            </a:r>
            <a:endParaRPr dirty="0">
              <a:solidFill>
                <a:schemeClr val="dk1"/>
              </a:solidFill>
            </a:endParaRPr>
          </a:p>
          <a:p>
            <a:pPr marL="457200" lvl="0" indent="-342900" algn="l" rtl="0">
              <a:spcBef>
                <a:spcPts val="1000"/>
              </a:spcBef>
              <a:spcAft>
                <a:spcPts val="1000"/>
              </a:spcAft>
              <a:buClr>
                <a:schemeClr val="dk1"/>
              </a:buClr>
              <a:buSzPts val="1800"/>
              <a:buChar char="●"/>
            </a:pPr>
            <a:r>
              <a:rPr lang="en" dirty="0">
                <a:solidFill>
                  <a:schemeClr val="dk1"/>
                </a:solidFill>
              </a:rPr>
              <a:t>Looking at the most virtuous countries, it’s also surprising to see Belarus in the first place - not the first country that I can think of in terms of sustainability - a deeper review may lead to similar conclusions as above!</a:t>
            </a:r>
            <a:endParaRPr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(2/2)</a:t>
            </a:r>
            <a:endParaRPr/>
          </a:p>
        </p:txBody>
      </p:sp>
      <p:sp>
        <p:nvSpPr>
          <p:cNvPr id="109" name="Google Shape;109;p21"/>
          <p:cNvSpPr txBox="1">
            <a:spLocks noGrp="1"/>
          </p:cNvSpPr>
          <p:nvPr>
            <p:ph type="body" idx="4294967295"/>
          </p:nvPr>
        </p:nvSpPr>
        <p:spPr>
          <a:xfrm>
            <a:off x="311700" y="1152475"/>
            <a:ext cx="8101200" cy="34164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Char char="●"/>
            </a:pPr>
            <a:r>
              <a:rPr lang="en" dirty="0">
                <a:solidFill>
                  <a:schemeClr val="dk1"/>
                </a:solidFill>
              </a:rPr>
              <a:t>As for the top commodities by waste, 3 out of 10 are fruit juices, which can make sense if we think to freshly pressed juices (an highly perishable good)</a:t>
            </a:r>
            <a:endParaRPr dirty="0">
              <a:solidFill>
                <a:schemeClr val="dk1"/>
              </a:solidFill>
            </a:endParaRPr>
          </a:p>
          <a:p>
            <a:pPr marL="457200" lvl="0" indent="-342900" algn="l" rtl="0">
              <a:spcBef>
                <a:spcPts val="1200"/>
              </a:spcBef>
              <a:spcAft>
                <a:spcPts val="0"/>
              </a:spcAft>
              <a:buClr>
                <a:schemeClr val="dk1"/>
              </a:buClr>
              <a:buSzPts val="1800"/>
              <a:buChar char="●"/>
            </a:pPr>
            <a:r>
              <a:rPr lang="en" dirty="0">
                <a:solidFill>
                  <a:schemeClr val="dk1"/>
                </a:solidFill>
              </a:rPr>
              <a:t>The supply stage generating instead the least waste, based on the data available, is the transport one</a:t>
            </a:r>
            <a:endParaRPr dirty="0">
              <a:solidFill>
                <a:schemeClr val="dk1"/>
              </a:solidFill>
            </a:endParaRPr>
          </a:p>
          <a:p>
            <a:pPr marL="457200" lvl="0" indent="-342900" algn="l" rtl="0">
              <a:spcBef>
                <a:spcPts val="1200"/>
              </a:spcBef>
              <a:spcAft>
                <a:spcPts val="1000"/>
              </a:spcAft>
              <a:buClr>
                <a:schemeClr val="dk1"/>
              </a:buClr>
              <a:buSzPts val="1800"/>
              <a:buChar char="●"/>
            </a:pPr>
            <a:r>
              <a:rPr lang="en" dirty="0">
                <a:solidFill>
                  <a:schemeClr val="dk1"/>
                </a:solidFill>
              </a:rPr>
              <a:t>These were all findings based on the full 55 years period of data - the situation might probably look at least slightly different if we look at a shorter time frame (</a:t>
            </a:r>
            <a:r>
              <a:rPr lang="en" dirty="0">
                <a:solidFill>
                  <a:schemeClr val="tx1"/>
                </a:solidFill>
              </a:rPr>
              <a:t>see </a:t>
            </a:r>
            <a:r>
              <a:rPr lang="en" dirty="0">
                <a:solidFill>
                  <a:srgbClr val="0070C0"/>
                </a:solidFill>
              </a:rPr>
              <a:t>11)</a:t>
            </a:r>
            <a:r>
              <a:rPr lang="en" dirty="0">
                <a:solidFill>
                  <a:schemeClr val="dk1"/>
                </a:solidFill>
              </a:rPr>
              <a:t>)</a:t>
            </a:r>
            <a:endParaRPr dirty="0">
              <a:solidFill>
                <a:schemeClr val="dk1"/>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805</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Oswald</vt:lpstr>
      <vt:lpstr>Average</vt:lpstr>
      <vt:lpstr>Slate</vt:lpstr>
      <vt:lpstr>SQL Food project Analysis of the food waste based on the FAO dataset</vt:lpstr>
      <vt:lpstr>Overview</vt:lpstr>
      <vt:lpstr>Preliminary observations</vt:lpstr>
      <vt:lpstr>Let’s start with importing the csv in Postgre SQL</vt:lpstr>
      <vt:lpstr>A first exploration of the dataset (1/2)</vt:lpstr>
      <vt:lpstr>A first exploration of the dataset (2/2)</vt:lpstr>
      <vt:lpstr>Aggregating results…</vt:lpstr>
      <vt:lpstr>Findings (1/2)</vt:lpstr>
      <vt:lpstr>Findings (2/2)</vt:lpstr>
      <vt:lpstr>Aggregating results…a bit more advanced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Food project Analysis of the food waste FAO dataset</dc:title>
  <dc:creator>Fabio</dc:creator>
  <cp:lastModifiedBy>Fabio Operti</cp:lastModifiedBy>
  <cp:revision>3</cp:revision>
  <dcterms:modified xsi:type="dcterms:W3CDTF">2024-05-23T17:18:05Z</dcterms:modified>
</cp:coreProperties>
</file>