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B41D6-9016-4255-86B6-D08C80DA2B9E}" v="22" dt="2023-05-17T00:25:15.201"/>
    <p1510:client id="{483F4167-48AC-4E1A-AADA-590FA5D0ABF8}" v="105" dt="2023-05-10T00:43:37.424"/>
    <p1510:client id="{A744F9CD-2F39-43BD-9AA5-D9E401037774}" v="193" dt="2023-05-10T00:34:11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8B665F3-CD3B-42BA-8176-A934B24387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7CCD611-D87A-4CBA-85FA-53F68438A6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1520D-BC9A-4B6C-9DDD-705A8C99DD3C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A3C464-F3FA-41A8-A556-5EAB2CCD1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28DA14-991D-4D23-A3E7-E80096761B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2EEDE-5105-4A45-BA6C-4DB0C831D3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5782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71BA1-2B4E-46BF-BD13-53D93C89A72F}" type="datetimeFigureOut">
              <a:rPr lang="pt-BR" noProof="0" smtClean="0"/>
              <a:t>16/05/2023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F55CE-C3A6-44B9-AA44-4F04670DDEDD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030209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73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06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4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5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2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5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0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1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4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70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2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9F8427-9BD5-B16C-2F03-DA33BE7E8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pt-BR" sz="4800">
                <a:ea typeface="+mj-lt"/>
                <a:cs typeface="+mj-lt"/>
              </a:rPr>
              <a:t>DETECÇÃO DE ESTEGANOGRAFIA EM IMAGENS UTILIZANDO APRENDIZADO DE MÁQUINA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6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C3AAE8-2DC4-AD4D-15C7-D69114EC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3" y="962166"/>
            <a:ext cx="3103808" cy="4421876"/>
          </a:xfrm>
        </p:spPr>
        <p:txBody>
          <a:bodyPr anchor="t">
            <a:normAutofit/>
          </a:bodyPr>
          <a:lstStyle/>
          <a:p>
            <a:pPr algn="r"/>
            <a:br>
              <a:rPr lang="pt-BR" sz="3700" dirty="0">
                <a:cs typeface="Calibri Light"/>
              </a:rPr>
            </a:br>
            <a:br>
              <a:rPr lang="pt-BR" sz="3700" dirty="0">
                <a:cs typeface="Calibri Light"/>
              </a:rPr>
            </a:br>
            <a:r>
              <a:rPr lang="pt-BR" sz="3700" dirty="0">
                <a:cs typeface="Calibri Light"/>
              </a:rPr>
              <a:t>Técnicas de Esteganografia</a:t>
            </a:r>
            <a:endParaRPr lang="pt-BR" sz="37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26177A-2152-AE89-5DB5-6FE6ABF76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29" y="962167"/>
            <a:ext cx="6858113" cy="474317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 dirty="0">
              <a:cs typeface="Calibri"/>
            </a:endParaRPr>
          </a:p>
          <a:p>
            <a:r>
              <a:rPr lang="pt-BR" dirty="0">
                <a:cs typeface="Calibri"/>
              </a:rPr>
              <a:t>Substituição LSB</a:t>
            </a:r>
          </a:p>
          <a:p>
            <a:endParaRPr lang="pt-BR" dirty="0">
              <a:cs typeface="Calibri"/>
            </a:endParaRPr>
          </a:p>
          <a:p>
            <a:r>
              <a:rPr lang="pt-BR" dirty="0">
                <a:cs typeface="Calibri"/>
              </a:rPr>
              <a:t>PVD</a:t>
            </a:r>
          </a:p>
          <a:p>
            <a:endParaRPr lang="pt-BR" dirty="0">
              <a:cs typeface="Calibri"/>
            </a:endParaRPr>
          </a:p>
          <a:p>
            <a:r>
              <a:rPr lang="pt-BR" err="1">
                <a:cs typeface="Calibri"/>
              </a:rPr>
              <a:t>JSteg</a:t>
            </a:r>
            <a:endParaRPr lang="pt-BR">
              <a:cs typeface="Calibri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6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C3AAE8-2DC4-AD4D-15C7-D69114EC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pt-BR" sz="4000">
                <a:latin typeface="Calibri Light"/>
                <a:cs typeface="Calibri"/>
              </a:rPr>
              <a:t>Substituição LSB</a:t>
            </a:r>
            <a:endParaRPr lang="pt-BR" sz="4000">
              <a:latin typeface="Calibri Light"/>
              <a:cs typeface="Calibri Light" panose="020F03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26177A-2152-AE89-5DB5-6FE6ABF76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000">
                <a:cs typeface="Calibri"/>
              </a:rPr>
              <a:t>Consiste em utilizar os bits menos significativos dos pixels de uma imagem para armazenar uma mensagem secreta, sendo uma das técnicas mais simples e populares.  </a:t>
            </a:r>
          </a:p>
          <a:p>
            <a:pPr marL="0" indent="0">
              <a:buNone/>
            </a:pPr>
            <a:endParaRPr lang="pt-BR" sz="2000">
              <a:cs typeface="Calibri"/>
            </a:endParaRPr>
          </a:p>
        </p:txBody>
      </p: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DCED63D-1C38-EE10-A119-E47DEDC6C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278239"/>
            <a:ext cx="5201023" cy="3887765"/>
          </a:xfrm>
          <a:prstGeom prst="rect">
            <a:avLst/>
          </a:prstGeom>
        </p:spPr>
      </p:pic>
      <p:sp>
        <p:nvSpPr>
          <p:cNvPr id="22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C3AAE8-2DC4-AD4D-15C7-D69114EC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pt-BR" sz="4000">
                <a:latin typeface="Calibri Light"/>
                <a:cs typeface="Calibri"/>
              </a:rPr>
              <a:t>PVD</a:t>
            </a:r>
            <a:endParaRPr lang="pt-BR" sz="4000">
              <a:latin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26177A-2152-AE89-5DB5-6FE6ABF76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000">
                <a:cs typeface="Calibri"/>
              </a:rPr>
              <a:t>Utiliza a comparação das diferenças dos valores de dois pixels sucessivos para ocultar a mensagem, e tem como vantagem a possibilidade de incorporar mais bits em regiões menos perceptíveis pelo sistema visual humano. </a:t>
            </a:r>
          </a:p>
          <a:p>
            <a:pPr marL="0" indent="0">
              <a:buNone/>
            </a:pPr>
            <a:endParaRPr lang="pt-BR" sz="2000">
              <a:cs typeface="Calibri"/>
            </a:endParaRPr>
          </a:p>
        </p:txBody>
      </p:sp>
      <p:pic>
        <p:nvPicPr>
          <p:cNvPr id="5" name="Imagem 5" descr="Diagrama, Desenho técnico&#10;&#10;Descrição gerada automaticamente">
            <a:extLst>
              <a:ext uri="{FF2B5EF4-FFF2-40B4-BE49-F238E27FC236}">
                <a16:creationId xmlns:a16="http://schemas.microsoft.com/office/drawing/2014/main" id="{E4E070A8-7A95-19CB-6567-8F3B95997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155854"/>
            <a:ext cx="5201023" cy="41325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C3AAE8-2DC4-AD4D-15C7-D69114EC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pt-BR" sz="4000">
                <a:latin typeface="Calibri Light"/>
                <a:cs typeface="Calibri"/>
              </a:rPr>
              <a:t>JSteg</a:t>
            </a:r>
            <a:endParaRPr lang="pt-BR" sz="4000">
              <a:latin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26177A-2152-AE89-5DB5-6FE6ABF76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000">
                <a:cs typeface="Calibri"/>
              </a:rPr>
              <a:t>É utilizado em imagens JPEG no domínio de frequência, consiste em realizar a substituição de bits menos significativos dos coeficientes DCT de forma a não causar mudança perceptível quando a imagem é convertida para o domínio espacial.</a:t>
            </a:r>
          </a:p>
          <a:p>
            <a:pPr marL="0" indent="0">
              <a:buNone/>
            </a:pPr>
            <a:endParaRPr lang="pt-BR" sz="2000">
              <a:cs typeface="Calibri"/>
            </a:endParaRPr>
          </a:p>
        </p:txBody>
      </p:sp>
      <p:pic>
        <p:nvPicPr>
          <p:cNvPr id="4" name="Imagem 5" descr="Diagrama&#10;&#10;Descrição gerada automaticamente">
            <a:extLst>
              <a:ext uri="{FF2B5EF4-FFF2-40B4-BE49-F238E27FC236}">
                <a16:creationId xmlns:a16="http://schemas.microsoft.com/office/drawing/2014/main" id="{03153470-ECBA-3474-C9ED-384B48FC7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583799"/>
            <a:ext cx="5201023" cy="327664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0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952FD-20EB-3CFB-212C-C61570D45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pt-BR" sz="4000">
                <a:latin typeface="Calibri Light"/>
                <a:cs typeface="Calibri Light"/>
              </a:rPr>
              <a:t>SVM (Support Vector Machine)</a:t>
            </a:r>
            <a:endParaRPr lang="pt-BR" sz="4000"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A91DDD-82ED-A2CF-E281-AAA0EBEDD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 sz="2000" dirty="0">
                <a:ea typeface="+mn-lt"/>
                <a:cs typeface="+mn-lt"/>
              </a:rPr>
              <a:t>É um algoritmo capaz de encontrar um hiperplano que separa as amostras de uma classe das amostras de outra classe, podendo utilizar esse hiperplano para classificar novas amostras.</a:t>
            </a:r>
          </a:p>
          <a:p>
            <a:endParaRPr lang="pt-BR" sz="2000" dirty="0">
              <a:cs typeface="Calibri"/>
            </a:endParaRPr>
          </a:p>
          <a:p>
            <a:r>
              <a:rPr lang="pt-BR" sz="2000" dirty="0">
                <a:ea typeface="+mn-lt"/>
                <a:cs typeface="+mn-lt"/>
              </a:rPr>
              <a:t>Cada elemento é representado por um ponto em um espaço </a:t>
            </a:r>
            <a:r>
              <a:rPr lang="pt-BR" sz="2000" dirty="0" err="1">
                <a:ea typeface="+mn-lt"/>
                <a:cs typeface="+mn-lt"/>
              </a:rPr>
              <a:t>multi-dimensional</a:t>
            </a:r>
            <a:r>
              <a:rPr lang="pt-BR" sz="2000" dirty="0">
                <a:ea typeface="+mn-lt"/>
                <a:cs typeface="+mn-lt"/>
              </a:rPr>
              <a:t>. O algoritmo, então, encontra um hiperplano capaz de separar elementos que possuem classe positiva dos elementos que possuem classe negativa. Essa fronteira que separa os elementos de cada classe é denominada fronteira de decisão. </a:t>
            </a:r>
            <a:endParaRPr lang="pt-BR" sz="2000" dirty="0">
              <a:cs typeface="Calibri"/>
            </a:endParaRPr>
          </a:p>
        </p:txBody>
      </p:sp>
      <p:pic>
        <p:nvPicPr>
          <p:cNvPr id="4" name="Imagem 4" descr="Diagrama, Esquemático&#10;&#10;Descrição gerada automaticamente">
            <a:extLst>
              <a:ext uri="{FF2B5EF4-FFF2-40B4-BE49-F238E27FC236}">
                <a16:creationId xmlns:a16="http://schemas.microsoft.com/office/drawing/2014/main" id="{FF8AC3C6-4D4E-E73A-A8B3-76F54275C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488447"/>
            <a:ext cx="5201023" cy="346734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19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952FD-20EB-3CFB-212C-C61570D45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lang="pt-BR" sz="4000">
                <a:cs typeface="Calibri Light"/>
              </a:rPr>
              <a:t>Imagens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A91DDD-82ED-A2CF-E281-AAA0EBEDD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5929422" cy="35197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BR" sz="2000">
                <a:ea typeface="+mn-lt"/>
                <a:cs typeface="+mn-lt"/>
              </a:rPr>
              <a:t>Foram criados conjuntos de imagens com diferentes capacidades para cada técnica utilizada (LSB, PVD e JSteg) e, em seguida, foram extraídas características das imagens e utilizadas para treinar e testar um classificador. O conjunto de imagens de cada técnica foi dividido em 70% para treinamento e 30% para teste.</a:t>
            </a:r>
          </a:p>
          <a:p>
            <a:pPr marL="0" indent="0">
              <a:buNone/>
            </a:pPr>
            <a:endParaRPr lang="pt-BR" sz="2000">
              <a:cs typeface="Calibri"/>
            </a:endParaRPr>
          </a:p>
        </p:txBody>
      </p:sp>
      <p:pic>
        <p:nvPicPr>
          <p:cNvPr id="4" name="Imagem 4" descr="Uma imagem contendo foto, diferente, colorido, cores&#10;&#10;Descrição gerada automaticamente">
            <a:extLst>
              <a:ext uri="{FF2B5EF4-FFF2-40B4-BE49-F238E27FC236}">
                <a16:creationId xmlns:a16="http://schemas.microsoft.com/office/drawing/2014/main" id="{2CED760D-7859-260D-507A-BCD7418CD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506" y="2180219"/>
            <a:ext cx="3765176" cy="23899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69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952FD-20EB-3CFB-212C-C61570D45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pt-BR" sz="4000" dirty="0">
                <a:cs typeface="Calibri Light"/>
              </a:rPr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A91DDD-82ED-A2CF-E281-AAA0EBEDD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1900" dirty="0">
                <a:ea typeface="+mn-lt"/>
                <a:cs typeface="+mn-lt"/>
              </a:rPr>
              <a:t>Observa-se que para a técnica LSB a precisão aumenta conforme a quantidade de informação incorporada à imagem, já as técnicas PVD e </a:t>
            </a:r>
            <a:r>
              <a:rPr lang="pt-BR" sz="1900" dirty="0" err="1">
                <a:ea typeface="+mn-lt"/>
                <a:cs typeface="+mn-lt"/>
              </a:rPr>
              <a:t>JSteg</a:t>
            </a:r>
            <a:r>
              <a:rPr lang="pt-BR" sz="1900" dirty="0">
                <a:ea typeface="+mn-lt"/>
                <a:cs typeface="+mn-lt"/>
              </a:rPr>
              <a:t> tem uma eficácia menor pelo fato de conseguirem suportar menos informação.</a:t>
            </a:r>
          </a:p>
          <a:p>
            <a:pPr marL="0" indent="0">
              <a:buNone/>
            </a:pPr>
            <a:endParaRPr lang="pt-BR" sz="1900">
              <a:cs typeface="Calibri"/>
            </a:endParaRPr>
          </a:p>
          <a:p>
            <a:pPr marL="0" indent="0">
              <a:buNone/>
            </a:pPr>
            <a:r>
              <a:rPr lang="pt-BR" sz="1900" dirty="0">
                <a:cs typeface="Calibri"/>
              </a:rPr>
              <a:t>Os resultados sugerem que essa abordagem é eficaz nos casos em que a quantidade de informação incorporada em uma imagem por esteganografia é grande, porém a eficiência é reduzida nos casos em que a informação é mínima.</a:t>
            </a:r>
          </a:p>
          <a:p>
            <a:pPr marL="0" indent="0">
              <a:buNone/>
            </a:pPr>
            <a:endParaRPr lang="pt-BR" sz="1900">
              <a:cs typeface="Calibri"/>
            </a:endParaRPr>
          </a:p>
          <a:p>
            <a:pPr marL="0" indent="0">
              <a:buNone/>
            </a:pPr>
            <a:endParaRPr lang="pt-BR" sz="1900">
              <a:cs typeface="Calibri"/>
            </a:endParaRPr>
          </a:p>
          <a:p>
            <a:pPr marL="0" indent="0">
              <a:buNone/>
            </a:pPr>
            <a:endParaRPr lang="pt-BR" sz="1900">
              <a:cs typeface="Calibri"/>
            </a:endParaRPr>
          </a:p>
        </p:txBody>
      </p:sp>
      <p:pic>
        <p:nvPicPr>
          <p:cNvPr id="5" name="Imagem 5" descr="Tabela&#10;&#10;Descrição gerada automaticamente">
            <a:extLst>
              <a:ext uri="{FF2B5EF4-FFF2-40B4-BE49-F238E27FC236}">
                <a16:creationId xmlns:a16="http://schemas.microsoft.com/office/drawing/2014/main" id="{76EC449F-9458-C4F7-3044-DB22B757F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852703"/>
            <a:ext cx="5201023" cy="273883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66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952FD-20EB-3CFB-212C-C61570D45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pt-BR" sz="4000" dirty="0">
                <a:cs typeface="Calibri Light"/>
              </a:rPr>
              <a:t>Referências</a:t>
            </a:r>
            <a:endParaRPr lang="pt-BR" sz="40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A91DDD-82ED-A2CF-E281-AAA0EBEDD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000" dirty="0" err="1">
                <a:ea typeface="+mn-lt"/>
                <a:cs typeface="+mn-lt"/>
              </a:rPr>
              <a:t>Polachini</a:t>
            </a:r>
            <a:r>
              <a:rPr lang="pt-BR" sz="2000" dirty="0">
                <a:ea typeface="+mn-lt"/>
                <a:cs typeface="+mn-lt"/>
              </a:rPr>
              <a:t>, Matheus </a:t>
            </a:r>
            <a:r>
              <a:rPr lang="pt-BR" sz="2000" dirty="0" err="1">
                <a:ea typeface="+mn-lt"/>
                <a:cs typeface="+mn-lt"/>
              </a:rPr>
              <a:t>Esquinelato</a:t>
            </a:r>
            <a:r>
              <a:rPr lang="pt-BR" sz="2000" dirty="0">
                <a:ea typeface="+mn-lt"/>
                <a:cs typeface="+mn-lt"/>
              </a:rPr>
              <a:t> Detecção de esteganografia em imagens utilizando aprendizado de máquina. Universidade Estadual Paulista (Unesp), 2022. Disponível em: &lt;http://hdl.handle.net/11449/236100&gt;.</a:t>
            </a:r>
            <a:endParaRPr lang="pt-BR" sz="2000" dirty="0"/>
          </a:p>
          <a:p>
            <a:pPr marL="0" indent="0">
              <a:buNone/>
            </a:pPr>
            <a:endParaRPr lang="pt-BR" sz="2000">
              <a:cs typeface="Calibri"/>
            </a:endParaRPr>
          </a:p>
          <a:p>
            <a:pPr marL="0" indent="0">
              <a:buNone/>
            </a:pPr>
            <a:r>
              <a:rPr lang="pt-BR" sz="1600" dirty="0">
                <a:cs typeface="Calibri"/>
              </a:rPr>
              <a:t>Todas as imagens de exemplo também foram tiradas do mesmo artigo.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12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1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Office Theme</vt:lpstr>
      <vt:lpstr>DETECÇÃO DE ESTEGANOGRAFIA EM IMAGENS UTILIZANDO APRENDIZADO DE MÁQUINA</vt:lpstr>
      <vt:lpstr>  Técnicas de Esteganografia</vt:lpstr>
      <vt:lpstr>Substituição LSB</vt:lpstr>
      <vt:lpstr>PVD</vt:lpstr>
      <vt:lpstr>JSteg</vt:lpstr>
      <vt:lpstr>SVM (Support Vector Machine)</vt:lpstr>
      <vt:lpstr>Imagens</vt:lpstr>
      <vt:lpstr>Resultados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126</cp:revision>
  <dcterms:created xsi:type="dcterms:W3CDTF">2023-05-10T00:18:13Z</dcterms:created>
  <dcterms:modified xsi:type="dcterms:W3CDTF">2023-05-17T00:25:27Z</dcterms:modified>
</cp:coreProperties>
</file>