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2"/>
  </p:notesMasterIdLst>
  <p:handoutMasterIdLst>
    <p:handoutMasterId r:id="rId13"/>
  </p:handoutMasterIdLst>
  <p:sldIdLst>
    <p:sldId id="446" r:id="rId2"/>
    <p:sldId id="447" r:id="rId3"/>
    <p:sldId id="448" r:id="rId4"/>
    <p:sldId id="449" r:id="rId5"/>
    <p:sldId id="451" r:id="rId6"/>
    <p:sldId id="450" r:id="rId7"/>
    <p:sldId id="453" r:id="rId8"/>
    <p:sldId id="452" r:id="rId9"/>
    <p:sldId id="454" r:id="rId10"/>
    <p:sldId id="455" r:id="rId11"/>
  </p:sldIdLst>
  <p:sldSz cx="9144000" cy="6858000" type="screen4x3"/>
  <p:notesSz cx="6851650" cy="917416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0">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223AE"/>
    <a:srgbClr val="1B06BA"/>
    <a:srgbClr val="E2801E"/>
    <a:srgbClr val="D2A000"/>
    <a:srgbClr val="00FF00"/>
    <a:srgbClr val="FFFFCC"/>
    <a:srgbClr val="FFCC00"/>
    <a:srgbClr val="009900"/>
    <a:srgbClr val="E7DF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53" autoAdjust="0"/>
  </p:normalViewPr>
  <p:slideViewPr>
    <p:cSldViewPr snapToGrid="0">
      <p:cViewPr varScale="1">
        <p:scale>
          <a:sx n="82" d="100"/>
          <a:sy n="82" d="100"/>
        </p:scale>
        <p:origin x="1447" y="2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56" d="100"/>
          <a:sy n="56" d="100"/>
        </p:scale>
        <p:origin x="-2874" y="-78"/>
      </p:cViewPr>
      <p:guideLst>
        <p:guide orient="horz" pos="2890"/>
        <p:guide pos="21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68625" cy="458788"/>
          </a:xfrm>
          <a:prstGeom prst="rect">
            <a:avLst/>
          </a:prstGeom>
          <a:noFill/>
          <a:ln w="9525">
            <a:noFill/>
            <a:miter lim="800000"/>
            <a:headEnd/>
            <a:tailEnd/>
          </a:ln>
          <a:effectLst/>
        </p:spPr>
        <p:txBody>
          <a:bodyPr vert="horz" wrap="square" lIns="91567" tIns="45783" rIns="91567" bIns="45783" numCol="1" anchor="t" anchorCtr="0" compatLnSpc="1">
            <a:prstTxWarp prst="textNoShape">
              <a:avLst/>
            </a:prstTxWarp>
          </a:bodyPr>
          <a:lstStyle>
            <a:lvl1pPr defTabSz="915255" eaLnBrk="1" hangingPunct="1">
              <a:defRPr sz="1200"/>
            </a:lvl1pPr>
          </a:lstStyle>
          <a:p>
            <a:pPr>
              <a:defRPr/>
            </a:pPr>
            <a:endParaRPr lang="en-US"/>
          </a:p>
        </p:txBody>
      </p:sp>
      <p:sp>
        <p:nvSpPr>
          <p:cNvPr id="50179" name="Rectangle 3"/>
          <p:cNvSpPr>
            <a:spLocks noGrp="1" noChangeArrowheads="1"/>
          </p:cNvSpPr>
          <p:nvPr>
            <p:ph type="dt" sz="quarter" idx="1"/>
          </p:nvPr>
        </p:nvSpPr>
        <p:spPr bwMode="auto">
          <a:xfrm>
            <a:off x="3883025" y="0"/>
            <a:ext cx="2968625" cy="458788"/>
          </a:xfrm>
          <a:prstGeom prst="rect">
            <a:avLst/>
          </a:prstGeom>
          <a:noFill/>
          <a:ln w="9525">
            <a:noFill/>
            <a:miter lim="800000"/>
            <a:headEnd/>
            <a:tailEnd/>
          </a:ln>
          <a:effectLst/>
        </p:spPr>
        <p:txBody>
          <a:bodyPr vert="horz" wrap="square" lIns="91567" tIns="45783" rIns="91567" bIns="45783" numCol="1" anchor="t" anchorCtr="0" compatLnSpc="1">
            <a:prstTxWarp prst="textNoShape">
              <a:avLst/>
            </a:prstTxWarp>
          </a:bodyPr>
          <a:lstStyle>
            <a:lvl1pPr algn="r" defTabSz="915255" eaLnBrk="1" hangingPunct="1">
              <a:defRPr sz="1200"/>
            </a:lvl1pPr>
          </a:lstStyle>
          <a:p>
            <a:pPr>
              <a:defRPr/>
            </a:pPr>
            <a:endParaRPr lang="en-US"/>
          </a:p>
        </p:txBody>
      </p:sp>
      <p:sp>
        <p:nvSpPr>
          <p:cNvPr id="50180" name="Rectangle 4"/>
          <p:cNvSpPr>
            <a:spLocks noGrp="1" noChangeArrowheads="1"/>
          </p:cNvSpPr>
          <p:nvPr>
            <p:ph type="ftr" sz="quarter" idx="2"/>
          </p:nvPr>
        </p:nvSpPr>
        <p:spPr bwMode="auto">
          <a:xfrm>
            <a:off x="2052638" y="8542338"/>
            <a:ext cx="2968625" cy="458787"/>
          </a:xfrm>
          <a:prstGeom prst="rect">
            <a:avLst/>
          </a:prstGeom>
          <a:noFill/>
          <a:ln w="9525">
            <a:noFill/>
            <a:miter lim="800000"/>
            <a:headEnd/>
            <a:tailEnd/>
          </a:ln>
          <a:effectLst/>
        </p:spPr>
        <p:txBody>
          <a:bodyPr vert="horz" wrap="square" lIns="91567" tIns="45783" rIns="91567" bIns="45783" numCol="1" anchor="b" anchorCtr="0" compatLnSpc="1">
            <a:prstTxWarp prst="textNoShape">
              <a:avLst/>
            </a:prstTxWarp>
          </a:bodyPr>
          <a:lstStyle>
            <a:lvl1pPr algn="ctr" eaLnBrk="1" hangingPunct="1">
              <a:defRPr sz="1200">
                <a:latin typeface="Arial" charset="0"/>
                <a:cs typeface="Arial" charset="0"/>
              </a:defRPr>
            </a:lvl1pPr>
          </a:lstStyle>
          <a:p>
            <a:pPr>
              <a:defRPr/>
            </a:pPr>
            <a:r>
              <a:rPr lang="en-US"/>
              <a:t>101 – page </a:t>
            </a:r>
            <a:fld id="{67B9CCA6-C57A-4DC0-A946-4C07E783B48E}" type="slidenum">
              <a:rPr lang="en-US"/>
              <a:pPr>
                <a:defRPr/>
              </a:pPr>
              <a:t>‹#›</a:t>
            </a:fld>
            <a:endParaRPr lang="en-US"/>
          </a:p>
        </p:txBody>
      </p:sp>
    </p:spTree>
    <p:extLst>
      <p:ext uri="{BB962C8B-B14F-4D97-AF65-F5344CB8AC3E}">
        <p14:creationId xmlns:p14="http://schemas.microsoft.com/office/powerpoint/2010/main" val="2002403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68625" cy="458788"/>
          </a:xfrm>
          <a:prstGeom prst="rect">
            <a:avLst/>
          </a:prstGeom>
          <a:noFill/>
          <a:ln w="9525">
            <a:noFill/>
            <a:miter lim="800000"/>
            <a:headEnd/>
            <a:tailEnd/>
          </a:ln>
          <a:effectLst/>
        </p:spPr>
        <p:txBody>
          <a:bodyPr vert="horz" wrap="square" lIns="91567" tIns="45783" rIns="91567" bIns="45783" numCol="1" anchor="t" anchorCtr="0" compatLnSpc="1">
            <a:prstTxWarp prst="textNoShape">
              <a:avLst/>
            </a:prstTxWarp>
          </a:bodyPr>
          <a:lstStyle>
            <a:lvl1pPr defTabSz="915255">
              <a:defRPr sz="1200" b="1"/>
            </a:lvl1pPr>
          </a:lstStyle>
          <a:p>
            <a:pPr>
              <a:defRPr/>
            </a:pPr>
            <a:endParaRPr lang="en-US"/>
          </a:p>
        </p:txBody>
      </p:sp>
      <p:sp>
        <p:nvSpPr>
          <p:cNvPr id="151555" name="Rectangle 3"/>
          <p:cNvSpPr>
            <a:spLocks noGrp="1" noChangeArrowheads="1"/>
          </p:cNvSpPr>
          <p:nvPr>
            <p:ph type="dt" idx="1"/>
          </p:nvPr>
        </p:nvSpPr>
        <p:spPr bwMode="auto">
          <a:xfrm>
            <a:off x="3883025" y="0"/>
            <a:ext cx="2968625" cy="458788"/>
          </a:xfrm>
          <a:prstGeom prst="rect">
            <a:avLst/>
          </a:prstGeom>
          <a:noFill/>
          <a:ln w="9525">
            <a:noFill/>
            <a:miter lim="800000"/>
            <a:headEnd/>
            <a:tailEnd/>
          </a:ln>
          <a:effectLst/>
        </p:spPr>
        <p:txBody>
          <a:bodyPr vert="horz" wrap="square" lIns="91567" tIns="45783" rIns="91567" bIns="45783" numCol="1" anchor="t" anchorCtr="0" compatLnSpc="1">
            <a:prstTxWarp prst="textNoShape">
              <a:avLst/>
            </a:prstTxWarp>
          </a:bodyPr>
          <a:lstStyle>
            <a:lvl1pPr algn="r" defTabSz="915255">
              <a:defRPr sz="1200" b="1"/>
            </a:lvl1pPr>
          </a:lstStyle>
          <a:p>
            <a:pPr>
              <a:defRPr/>
            </a:pPr>
            <a:endParaRPr lang="en-US"/>
          </a:p>
        </p:txBody>
      </p:sp>
      <p:sp>
        <p:nvSpPr>
          <p:cNvPr id="6148" name="Rectangle 4"/>
          <p:cNvSpPr>
            <a:spLocks noGrp="1" noRot="1" noChangeAspect="1" noChangeArrowheads="1" noTextEdit="1"/>
          </p:cNvSpPr>
          <p:nvPr>
            <p:ph type="sldImg" idx="2"/>
          </p:nvPr>
        </p:nvSpPr>
        <p:spPr bwMode="auto">
          <a:xfrm>
            <a:off x="1135063" y="688975"/>
            <a:ext cx="4583112" cy="3438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7" name="Rectangle 5"/>
          <p:cNvSpPr>
            <a:spLocks noGrp="1" noChangeArrowheads="1"/>
          </p:cNvSpPr>
          <p:nvPr>
            <p:ph type="body" sz="quarter" idx="3"/>
          </p:nvPr>
        </p:nvSpPr>
        <p:spPr bwMode="auto">
          <a:xfrm>
            <a:off x="912813" y="4357688"/>
            <a:ext cx="5026025" cy="4127500"/>
          </a:xfrm>
          <a:prstGeom prst="rect">
            <a:avLst/>
          </a:prstGeom>
          <a:noFill/>
          <a:ln w="9525">
            <a:noFill/>
            <a:miter lim="800000"/>
            <a:headEnd/>
            <a:tailEnd/>
          </a:ln>
          <a:effectLst/>
        </p:spPr>
        <p:txBody>
          <a:bodyPr vert="horz" wrap="square" lIns="91567" tIns="45783" rIns="91567" bIns="457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1558" name="Rectangle 6"/>
          <p:cNvSpPr>
            <a:spLocks noGrp="1" noChangeArrowheads="1"/>
          </p:cNvSpPr>
          <p:nvPr>
            <p:ph type="ftr" sz="quarter" idx="4"/>
          </p:nvPr>
        </p:nvSpPr>
        <p:spPr bwMode="auto">
          <a:xfrm>
            <a:off x="0" y="8715375"/>
            <a:ext cx="2968625" cy="458788"/>
          </a:xfrm>
          <a:prstGeom prst="rect">
            <a:avLst/>
          </a:prstGeom>
          <a:noFill/>
          <a:ln w="9525">
            <a:noFill/>
            <a:miter lim="800000"/>
            <a:headEnd/>
            <a:tailEnd/>
          </a:ln>
          <a:effectLst/>
        </p:spPr>
        <p:txBody>
          <a:bodyPr vert="horz" wrap="square" lIns="91567" tIns="45783" rIns="91567" bIns="45783" numCol="1" anchor="b" anchorCtr="0" compatLnSpc="1">
            <a:prstTxWarp prst="textNoShape">
              <a:avLst/>
            </a:prstTxWarp>
          </a:bodyPr>
          <a:lstStyle>
            <a:lvl1pPr defTabSz="915255">
              <a:defRPr sz="1200" b="1"/>
            </a:lvl1pPr>
          </a:lstStyle>
          <a:p>
            <a:pPr>
              <a:defRPr/>
            </a:pPr>
            <a:endParaRPr lang="en-US"/>
          </a:p>
        </p:txBody>
      </p:sp>
      <p:sp>
        <p:nvSpPr>
          <p:cNvPr id="151559" name="Rectangle 7"/>
          <p:cNvSpPr>
            <a:spLocks noGrp="1" noChangeArrowheads="1"/>
          </p:cNvSpPr>
          <p:nvPr>
            <p:ph type="sldNum" sz="quarter" idx="5"/>
          </p:nvPr>
        </p:nvSpPr>
        <p:spPr bwMode="auto">
          <a:xfrm>
            <a:off x="3883025" y="8715375"/>
            <a:ext cx="2968625" cy="458788"/>
          </a:xfrm>
          <a:prstGeom prst="rect">
            <a:avLst/>
          </a:prstGeom>
          <a:noFill/>
          <a:ln w="9525">
            <a:noFill/>
            <a:miter lim="800000"/>
            <a:headEnd/>
            <a:tailEnd/>
          </a:ln>
          <a:effectLst/>
        </p:spPr>
        <p:txBody>
          <a:bodyPr vert="horz" wrap="square" lIns="91567" tIns="45783" rIns="91567" bIns="45783" numCol="1" anchor="b" anchorCtr="0" compatLnSpc="1">
            <a:prstTxWarp prst="textNoShape">
              <a:avLst/>
            </a:prstTxWarp>
          </a:bodyPr>
          <a:lstStyle>
            <a:lvl1pPr algn="r">
              <a:defRPr sz="1200" b="1"/>
            </a:lvl1pPr>
          </a:lstStyle>
          <a:p>
            <a:pPr>
              <a:defRPr/>
            </a:pPr>
            <a:fld id="{867B8099-70C3-4E72-AD2D-1568296B5960}" type="slidenum">
              <a:rPr lang="en-US"/>
              <a:pPr>
                <a:defRPr/>
              </a:pPr>
              <a:t>‹#›</a:t>
            </a:fld>
            <a:endParaRPr lang="en-US"/>
          </a:p>
        </p:txBody>
      </p:sp>
    </p:spTree>
    <p:extLst>
      <p:ext uri="{BB962C8B-B14F-4D97-AF65-F5344CB8AC3E}">
        <p14:creationId xmlns:p14="http://schemas.microsoft.com/office/powerpoint/2010/main" val="2443684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Computational_physics" TargetMode="External"/><Relationship Id="rId13" Type="http://schemas.openxmlformats.org/officeDocument/2006/relationships/hyperlink" Target="https://en.wikipedia.org/wiki/TOP500" TargetMode="External"/><Relationship Id="rId3" Type="http://schemas.openxmlformats.org/officeDocument/2006/relationships/hyperlink" Target="https://en.wikipedia.org/wiki/IBM" TargetMode="External"/><Relationship Id="rId7" Type="http://schemas.openxmlformats.org/officeDocument/2006/relationships/hyperlink" Target="https://en.wikipedia.org/wiki/Computational_fluid_dynamics" TargetMode="External"/><Relationship Id="rId12" Type="http://schemas.openxmlformats.org/officeDocument/2006/relationships/hyperlink" Target="https://en.wikipedia.org/wiki/Fortran#cite_note-hpc-4" TargetMode="External"/><Relationship Id="rId2" Type="http://schemas.openxmlformats.org/officeDocument/2006/relationships/slide" Target="../slides/slide2.xml"/><Relationship Id="rId16" Type="http://schemas.openxmlformats.org/officeDocument/2006/relationships/hyperlink" Target="https://en.wikipedia.org/wiki/Significant_whitespace" TargetMode="External"/><Relationship Id="rId1" Type="http://schemas.openxmlformats.org/officeDocument/2006/relationships/notesMaster" Target="../notesMasters/notesMaster1.xml"/><Relationship Id="rId6" Type="http://schemas.openxmlformats.org/officeDocument/2006/relationships/hyperlink" Target="https://en.wikipedia.org/wiki/Finite_element_method" TargetMode="External"/><Relationship Id="rId11" Type="http://schemas.openxmlformats.org/officeDocument/2006/relationships/hyperlink" Target="https://en.wikipedia.org/wiki/High-performance_computing" TargetMode="External"/><Relationship Id="rId5" Type="http://schemas.openxmlformats.org/officeDocument/2006/relationships/hyperlink" Target="https://en.wikipedia.org/wiki/Numerical_weather_prediction" TargetMode="External"/><Relationship Id="rId15" Type="http://schemas.openxmlformats.org/officeDocument/2006/relationships/hyperlink" Target="https://en.wikipedia.org/wiki/Code_readability" TargetMode="External"/><Relationship Id="rId10" Type="http://schemas.openxmlformats.org/officeDocument/2006/relationships/hyperlink" Target="https://en.wikipedia.org/wiki/Computational_chemistry" TargetMode="External"/><Relationship Id="rId4" Type="http://schemas.openxmlformats.org/officeDocument/2006/relationships/hyperlink" Target="https://en.wikipedia.org/wiki/Fortran#cite_note-Where-3" TargetMode="External"/><Relationship Id="rId9" Type="http://schemas.openxmlformats.org/officeDocument/2006/relationships/hyperlink" Target="https://en.wikipedia.org/wiki/Crystallography" TargetMode="External"/><Relationship Id="rId14" Type="http://schemas.openxmlformats.org/officeDocument/2006/relationships/hyperlink" Target="https://en.wikipedia.org/wiki/Guido_van_Rossu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ify.com/oop-concept-inheritance/" TargetMode="External"/><Relationship Id="rId7" Type="http://schemas.openxmlformats.org/officeDocument/2006/relationships/hyperlink" Target="https://stackify.com/specify-handle-exceptions-jav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Design_by_contract" TargetMode="External"/><Relationship Id="rId5" Type="http://schemas.openxmlformats.org/officeDocument/2006/relationships/hyperlink" Target="https://en.wikipedia.org/wiki/Barbara_Liskov" TargetMode="External"/><Relationship Id="rId4" Type="http://schemas.openxmlformats.org/officeDocument/2006/relationships/hyperlink" Target="https://stackify.com/oop-concepts-composi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eguetech.com/blog/2013/04/05/what-is-agile-software-develop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2E0DC1-E529-4407-A4A5-1FAB06F5F926}" type="slidenum">
              <a:rPr lang="en-US" altLang="en-US" sz="1200" smtClean="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kern="1200" dirty="0">
                <a:solidFill>
                  <a:schemeClr val="tx1"/>
                </a:solidFill>
                <a:effectLst/>
                <a:latin typeface="Times New Roman" pitchFamily="18" charset="0"/>
                <a:ea typeface="+mn-ea"/>
                <a:cs typeface="+mn-cs"/>
              </a:rPr>
              <a:t>Originally </a:t>
            </a:r>
            <a:r>
              <a:rPr lang="en-US" sz="1500" b="0" i="0" u="none" kern="1200" dirty="0">
                <a:solidFill>
                  <a:schemeClr val="tx1"/>
                </a:solidFill>
                <a:effectLst/>
                <a:latin typeface="Times New Roman" pitchFamily="18" charset="0"/>
                <a:ea typeface="+mn-ea"/>
                <a:cs typeface="+mn-cs"/>
              </a:rPr>
              <a:t>developed</a:t>
            </a:r>
            <a:r>
              <a:rPr lang="en-US" sz="800" b="0" i="0" u="none" kern="1200" dirty="0">
                <a:solidFill>
                  <a:schemeClr val="tx1"/>
                </a:solidFill>
                <a:effectLst/>
                <a:latin typeface="Times New Roman" pitchFamily="18" charset="0"/>
                <a:ea typeface="+mn-ea"/>
                <a:cs typeface="+mn-cs"/>
              </a:rPr>
              <a:t> by </a:t>
            </a:r>
            <a:r>
              <a:rPr lang="en-US" sz="800" b="0" i="0" u="none" strike="noStrike" kern="1200" dirty="0">
                <a:solidFill>
                  <a:schemeClr val="tx1"/>
                </a:solidFill>
                <a:effectLst/>
                <a:latin typeface="Times New Roman" pitchFamily="18" charset="0"/>
                <a:ea typeface="+mn-ea"/>
                <a:cs typeface="+mn-cs"/>
                <a:hlinkClick r:id="rId3" tooltip="IBM">
                  <a:extLst>
                    <a:ext uri="{A12FA001-AC4F-418D-AE19-62706E023703}">
                      <ahyp:hlinkClr xmlns:ahyp="http://schemas.microsoft.com/office/drawing/2018/hyperlinkcolor" val="tx"/>
                    </a:ext>
                  </a:extLst>
                </a:hlinkClick>
              </a:rPr>
              <a:t>IBM</a:t>
            </a:r>
            <a:r>
              <a:rPr lang="en-US" sz="800" b="0" i="0" u="none" strike="noStrike" kern="1200" baseline="30000" dirty="0">
                <a:solidFill>
                  <a:schemeClr val="tx1"/>
                </a:solidFill>
                <a:effectLst/>
                <a:latin typeface="Times New Roman" pitchFamily="18" charset="0"/>
                <a:ea typeface="+mn-ea"/>
                <a:cs typeface="+mn-cs"/>
                <a:hlinkClick r:id="rId4">
                  <a:extLst>
                    <a:ext uri="{A12FA001-AC4F-418D-AE19-62706E023703}">
                      <ahyp:hlinkClr xmlns:ahyp="http://schemas.microsoft.com/office/drawing/2018/hyperlinkcolor" val="tx"/>
                    </a:ext>
                  </a:extLst>
                </a:hlinkClick>
              </a:rPr>
              <a:t>[3]</a:t>
            </a:r>
            <a:r>
              <a:rPr lang="en-US" sz="800" b="0" i="0" u="none" kern="1200" dirty="0">
                <a:solidFill>
                  <a:schemeClr val="tx1"/>
                </a:solidFill>
                <a:effectLst/>
                <a:latin typeface="Times New Roman" pitchFamily="18" charset="0"/>
                <a:ea typeface="+mn-ea"/>
                <a:cs typeface="+mn-cs"/>
              </a:rPr>
              <a:t> in the 1950s for scientific and engineering applications, FORTRAN came to dominate this area of programming early on and has been in continuous use for over half a century in computationally intensive areas such as </a:t>
            </a:r>
            <a:r>
              <a:rPr lang="en-US" sz="800" b="0" i="0" u="none" strike="noStrike" kern="1200" dirty="0">
                <a:solidFill>
                  <a:schemeClr val="tx1"/>
                </a:solidFill>
                <a:effectLst/>
                <a:latin typeface="Times New Roman" pitchFamily="18" charset="0"/>
                <a:ea typeface="+mn-ea"/>
                <a:cs typeface="+mn-cs"/>
                <a:hlinkClick r:id="rId5" tooltip="Numerical weather prediction">
                  <a:extLst>
                    <a:ext uri="{A12FA001-AC4F-418D-AE19-62706E023703}">
                      <ahyp:hlinkClr xmlns:ahyp="http://schemas.microsoft.com/office/drawing/2018/hyperlinkcolor" val="tx"/>
                    </a:ext>
                  </a:extLst>
                </a:hlinkClick>
              </a:rPr>
              <a:t>numerical weather prediction</a:t>
            </a:r>
            <a:r>
              <a:rPr lang="en-US" sz="800" b="0" i="0" u="none" kern="1200" dirty="0">
                <a:solidFill>
                  <a:schemeClr val="tx1"/>
                </a:solidFill>
                <a:effectLst/>
                <a:latin typeface="Times New Roman" pitchFamily="18" charset="0"/>
                <a:ea typeface="+mn-ea"/>
                <a:cs typeface="+mn-cs"/>
              </a:rPr>
              <a:t>, </a:t>
            </a:r>
            <a:r>
              <a:rPr lang="en-US" sz="800" b="0" i="0" u="none" strike="noStrike" kern="1200" dirty="0">
                <a:solidFill>
                  <a:schemeClr val="tx1"/>
                </a:solidFill>
                <a:effectLst/>
                <a:latin typeface="Times New Roman" pitchFamily="18" charset="0"/>
                <a:ea typeface="+mn-ea"/>
                <a:cs typeface="+mn-cs"/>
                <a:hlinkClick r:id="rId6" tooltip="Finite element method">
                  <a:extLst>
                    <a:ext uri="{A12FA001-AC4F-418D-AE19-62706E023703}">
                      <ahyp:hlinkClr xmlns:ahyp="http://schemas.microsoft.com/office/drawing/2018/hyperlinkcolor" val="tx"/>
                    </a:ext>
                  </a:extLst>
                </a:hlinkClick>
              </a:rPr>
              <a:t>finite element analysis</a:t>
            </a:r>
            <a:r>
              <a:rPr lang="en-US" sz="800" b="0" i="0" u="none" kern="1200" dirty="0">
                <a:solidFill>
                  <a:schemeClr val="tx1"/>
                </a:solidFill>
                <a:effectLst/>
                <a:latin typeface="Times New Roman" pitchFamily="18" charset="0"/>
                <a:ea typeface="+mn-ea"/>
                <a:cs typeface="+mn-cs"/>
              </a:rPr>
              <a:t>, </a:t>
            </a:r>
            <a:r>
              <a:rPr lang="en-US" sz="800" b="0" i="0" u="none" strike="noStrike" kern="1200" dirty="0">
                <a:solidFill>
                  <a:schemeClr val="tx1"/>
                </a:solidFill>
                <a:effectLst/>
                <a:latin typeface="Times New Roman" pitchFamily="18" charset="0"/>
                <a:ea typeface="+mn-ea"/>
                <a:cs typeface="+mn-cs"/>
                <a:hlinkClick r:id="rId7" tooltip="Computational fluid dynamics">
                  <a:extLst>
                    <a:ext uri="{A12FA001-AC4F-418D-AE19-62706E023703}">
                      <ahyp:hlinkClr xmlns:ahyp="http://schemas.microsoft.com/office/drawing/2018/hyperlinkcolor" val="tx"/>
                    </a:ext>
                  </a:extLst>
                </a:hlinkClick>
              </a:rPr>
              <a:t>computational fluid dynamics</a:t>
            </a:r>
            <a:r>
              <a:rPr lang="en-US" sz="800" b="0" i="0" u="none" kern="1200" dirty="0">
                <a:solidFill>
                  <a:schemeClr val="tx1"/>
                </a:solidFill>
                <a:effectLst/>
                <a:latin typeface="Times New Roman" pitchFamily="18" charset="0"/>
                <a:ea typeface="+mn-ea"/>
                <a:cs typeface="+mn-cs"/>
              </a:rPr>
              <a:t>, </a:t>
            </a:r>
            <a:r>
              <a:rPr lang="en-US" sz="800" b="0" i="0" u="none" strike="noStrike" kern="1200" dirty="0">
                <a:solidFill>
                  <a:schemeClr val="tx1"/>
                </a:solidFill>
                <a:effectLst/>
                <a:latin typeface="Times New Roman" pitchFamily="18" charset="0"/>
                <a:ea typeface="+mn-ea"/>
                <a:cs typeface="+mn-cs"/>
                <a:hlinkClick r:id="rId8" tooltip="Computational physics">
                  <a:extLst>
                    <a:ext uri="{A12FA001-AC4F-418D-AE19-62706E023703}">
                      <ahyp:hlinkClr xmlns:ahyp="http://schemas.microsoft.com/office/drawing/2018/hyperlinkcolor" val="tx"/>
                    </a:ext>
                  </a:extLst>
                </a:hlinkClick>
              </a:rPr>
              <a:t>computational physics</a:t>
            </a:r>
            <a:r>
              <a:rPr lang="en-US" sz="800" b="0" i="0" u="none" kern="1200" dirty="0">
                <a:solidFill>
                  <a:schemeClr val="tx1"/>
                </a:solidFill>
                <a:effectLst/>
                <a:latin typeface="Times New Roman" pitchFamily="18" charset="0"/>
                <a:ea typeface="+mn-ea"/>
                <a:cs typeface="+mn-cs"/>
              </a:rPr>
              <a:t>, </a:t>
            </a:r>
            <a:r>
              <a:rPr lang="en-US" sz="800" b="0" i="0" u="none" strike="noStrike" kern="1200" dirty="0">
                <a:solidFill>
                  <a:schemeClr val="tx1"/>
                </a:solidFill>
                <a:effectLst/>
                <a:latin typeface="Times New Roman" pitchFamily="18" charset="0"/>
                <a:ea typeface="+mn-ea"/>
                <a:cs typeface="+mn-cs"/>
                <a:hlinkClick r:id="rId9" tooltip="Crystallography">
                  <a:extLst>
                    <a:ext uri="{A12FA001-AC4F-418D-AE19-62706E023703}">
                      <ahyp:hlinkClr xmlns:ahyp="http://schemas.microsoft.com/office/drawing/2018/hyperlinkcolor" val="tx"/>
                    </a:ext>
                  </a:extLst>
                </a:hlinkClick>
              </a:rPr>
              <a:t>crystallography</a:t>
            </a:r>
            <a:r>
              <a:rPr lang="en-US" sz="800" b="0" i="0" u="none" kern="1200" dirty="0">
                <a:solidFill>
                  <a:schemeClr val="tx1"/>
                </a:solidFill>
                <a:effectLst/>
                <a:latin typeface="Times New Roman" pitchFamily="18" charset="0"/>
                <a:ea typeface="+mn-ea"/>
                <a:cs typeface="+mn-cs"/>
              </a:rPr>
              <a:t> and </a:t>
            </a:r>
            <a:r>
              <a:rPr lang="en-US" sz="800" b="0" i="0" u="none" strike="noStrike" kern="1200" dirty="0">
                <a:solidFill>
                  <a:schemeClr val="tx1"/>
                </a:solidFill>
                <a:effectLst/>
                <a:latin typeface="Times New Roman" pitchFamily="18" charset="0"/>
                <a:ea typeface="+mn-ea"/>
                <a:cs typeface="+mn-cs"/>
                <a:hlinkClick r:id="rId10" tooltip="Computational chemistry">
                  <a:extLst>
                    <a:ext uri="{A12FA001-AC4F-418D-AE19-62706E023703}">
                      <ahyp:hlinkClr xmlns:ahyp="http://schemas.microsoft.com/office/drawing/2018/hyperlinkcolor" val="tx"/>
                    </a:ext>
                  </a:extLst>
                </a:hlinkClick>
              </a:rPr>
              <a:t>computational chemistry</a:t>
            </a:r>
            <a:r>
              <a:rPr lang="en-US" sz="800" b="0" i="0" u="none" kern="1200" dirty="0">
                <a:solidFill>
                  <a:schemeClr val="tx1"/>
                </a:solidFill>
                <a:effectLst/>
                <a:latin typeface="Times New Roman" pitchFamily="18" charset="0"/>
                <a:ea typeface="+mn-ea"/>
                <a:cs typeface="+mn-cs"/>
              </a:rPr>
              <a:t>. It is a popular language for </a:t>
            </a:r>
            <a:r>
              <a:rPr lang="en-US" sz="800" b="0" i="0" u="none" strike="noStrike" kern="1200" dirty="0">
                <a:solidFill>
                  <a:schemeClr val="tx1"/>
                </a:solidFill>
                <a:effectLst/>
                <a:latin typeface="Times New Roman" pitchFamily="18" charset="0"/>
                <a:ea typeface="+mn-ea"/>
                <a:cs typeface="+mn-cs"/>
                <a:hlinkClick r:id="rId11" tooltip="High-performance computing">
                  <a:extLst>
                    <a:ext uri="{A12FA001-AC4F-418D-AE19-62706E023703}">
                      <ahyp:hlinkClr xmlns:ahyp="http://schemas.microsoft.com/office/drawing/2018/hyperlinkcolor" val="tx"/>
                    </a:ext>
                  </a:extLst>
                </a:hlinkClick>
              </a:rPr>
              <a:t>high-performance computing</a:t>
            </a:r>
            <a:r>
              <a:rPr lang="en-US" sz="800" b="0" i="0" u="none" strike="noStrike" kern="1200" baseline="30000" dirty="0">
                <a:solidFill>
                  <a:schemeClr val="tx1"/>
                </a:solidFill>
                <a:effectLst/>
                <a:latin typeface="Times New Roman" pitchFamily="18" charset="0"/>
                <a:ea typeface="+mn-ea"/>
                <a:cs typeface="+mn-cs"/>
                <a:hlinkClick r:id="rId12">
                  <a:extLst>
                    <a:ext uri="{A12FA001-AC4F-418D-AE19-62706E023703}">
                      <ahyp:hlinkClr xmlns:ahyp="http://schemas.microsoft.com/office/drawing/2018/hyperlinkcolor" val="tx"/>
                    </a:ext>
                  </a:extLst>
                </a:hlinkClick>
              </a:rPr>
              <a:t>[4]</a:t>
            </a:r>
            <a:r>
              <a:rPr lang="en-US" sz="800" b="0" i="0" u="none" kern="1200" dirty="0">
                <a:solidFill>
                  <a:schemeClr val="tx1"/>
                </a:solidFill>
                <a:effectLst/>
                <a:latin typeface="Times New Roman" pitchFamily="18" charset="0"/>
                <a:ea typeface="+mn-ea"/>
                <a:cs typeface="+mn-cs"/>
              </a:rPr>
              <a:t> and is used for programs that benchmark and rank the world's </a:t>
            </a:r>
            <a:r>
              <a:rPr lang="en-US" sz="800" b="0" i="0" u="none" strike="noStrike" kern="1200" dirty="0">
                <a:solidFill>
                  <a:schemeClr val="tx1"/>
                </a:solidFill>
                <a:effectLst/>
                <a:latin typeface="Times New Roman" pitchFamily="18" charset="0"/>
                <a:ea typeface="+mn-ea"/>
                <a:cs typeface="+mn-cs"/>
                <a:hlinkClick r:id="rId13">
                  <a:extLst>
                    <a:ext uri="{A12FA001-AC4F-418D-AE19-62706E023703}">
                      <ahyp:hlinkClr xmlns:ahyp="http://schemas.microsoft.com/office/drawing/2018/hyperlinkcolor" val="tx"/>
                    </a:ext>
                  </a:extLst>
                </a:hlinkClick>
              </a:rPr>
              <a:t>fastest supercomputers</a:t>
            </a:r>
            <a:r>
              <a:rPr lang="en-US" sz="800" b="0" i="0" u="none" kern="1200" dirty="0">
                <a:solidFill>
                  <a:schemeClr val="tx1"/>
                </a:solidFill>
                <a:effectLst/>
                <a:latin typeface="Times New Roman" pitchFamily="18" charset="0"/>
                <a:ea typeface="+mn-ea"/>
                <a:cs typeface="+mn-cs"/>
              </a:rPr>
              <a:t>.</a:t>
            </a:r>
          </a:p>
          <a:p>
            <a:endParaRPr lang="en-US" sz="800" b="0" i="0" u="none" kern="1200" dirty="0">
              <a:solidFill>
                <a:schemeClr val="tx1"/>
              </a:solidFill>
              <a:effectLst/>
              <a:latin typeface="Times New Roman" pitchFamily="18" charset="0"/>
              <a:ea typeface="+mn-ea"/>
              <a:cs typeface="+mn-cs"/>
            </a:endParaRPr>
          </a:p>
          <a:p>
            <a:r>
              <a:rPr lang="en-US" sz="1200" b="0" i="0" u="none" kern="1200" dirty="0">
                <a:solidFill>
                  <a:schemeClr val="tx1"/>
                </a:solidFill>
                <a:effectLst/>
                <a:latin typeface="Times New Roman" pitchFamily="18" charset="0"/>
                <a:ea typeface="+mn-ea"/>
                <a:cs typeface="+mn-cs"/>
              </a:rPr>
              <a:t>Created by </a:t>
            </a:r>
            <a:r>
              <a:rPr lang="en-US" sz="1200" b="0" i="0" u="none" strike="noStrike" kern="1200" dirty="0">
                <a:solidFill>
                  <a:schemeClr val="tx1"/>
                </a:solidFill>
                <a:effectLst/>
                <a:latin typeface="Times New Roman" pitchFamily="18" charset="0"/>
                <a:ea typeface="+mn-ea"/>
                <a:cs typeface="+mn-cs"/>
                <a:hlinkClick r:id="rId14" tooltip="Guido van Rossum">
                  <a:extLst>
                    <a:ext uri="{A12FA001-AC4F-418D-AE19-62706E023703}">
                      <ahyp:hlinkClr xmlns:ahyp="http://schemas.microsoft.com/office/drawing/2018/hyperlinkcolor" val="tx"/>
                    </a:ext>
                  </a:extLst>
                </a:hlinkClick>
              </a:rPr>
              <a:t>Guido van Rossum</a:t>
            </a:r>
            <a:r>
              <a:rPr lang="en-US" sz="1200" b="0" i="0" u="none" kern="1200" dirty="0">
                <a:solidFill>
                  <a:schemeClr val="tx1"/>
                </a:solidFill>
                <a:effectLst/>
                <a:latin typeface="Times New Roman" pitchFamily="18" charset="0"/>
                <a:ea typeface="+mn-ea"/>
                <a:cs typeface="+mn-cs"/>
              </a:rPr>
              <a:t> and first released in 1991, Python has a design philosophy that emphasizes </a:t>
            </a:r>
            <a:r>
              <a:rPr lang="en-US" sz="1200" b="0" i="0" u="none" strike="noStrike" kern="1200" dirty="0">
                <a:solidFill>
                  <a:schemeClr val="tx1"/>
                </a:solidFill>
                <a:effectLst/>
                <a:latin typeface="Times New Roman" pitchFamily="18" charset="0"/>
                <a:ea typeface="+mn-ea"/>
                <a:cs typeface="+mn-cs"/>
                <a:hlinkClick r:id="rId15" tooltip="Code readability">
                  <a:extLst>
                    <a:ext uri="{A12FA001-AC4F-418D-AE19-62706E023703}">
                      <ahyp:hlinkClr xmlns:ahyp="http://schemas.microsoft.com/office/drawing/2018/hyperlinkcolor" val="tx"/>
                    </a:ext>
                  </a:extLst>
                </a:hlinkClick>
              </a:rPr>
              <a:t>code readability</a:t>
            </a:r>
            <a:r>
              <a:rPr lang="en-US" sz="1200" b="0" i="0" u="none" kern="1200" dirty="0">
                <a:solidFill>
                  <a:schemeClr val="tx1"/>
                </a:solidFill>
                <a:effectLst/>
                <a:latin typeface="Times New Roman" pitchFamily="18" charset="0"/>
                <a:ea typeface="+mn-ea"/>
                <a:cs typeface="+mn-cs"/>
              </a:rPr>
              <a:t>, notably using </a:t>
            </a:r>
            <a:r>
              <a:rPr lang="en-US" sz="1200" b="0" i="0" u="none" strike="noStrike" kern="1200" dirty="0">
                <a:solidFill>
                  <a:schemeClr val="tx1"/>
                </a:solidFill>
                <a:effectLst/>
                <a:latin typeface="Times New Roman" pitchFamily="18" charset="0"/>
                <a:ea typeface="+mn-ea"/>
                <a:cs typeface="+mn-cs"/>
                <a:hlinkClick r:id="rId16" tooltip="Significant whitespace">
                  <a:extLst>
                    <a:ext uri="{A12FA001-AC4F-418D-AE19-62706E023703}">
                      <ahyp:hlinkClr xmlns:ahyp="http://schemas.microsoft.com/office/drawing/2018/hyperlinkcolor" val="tx"/>
                    </a:ext>
                  </a:extLst>
                </a:hlinkClick>
              </a:rPr>
              <a:t>significant whitespace</a:t>
            </a:r>
            <a:r>
              <a:rPr lang="en-US" sz="1200" b="0" i="0" u="none" kern="1200" dirty="0">
                <a:solidFill>
                  <a:schemeClr val="tx1"/>
                </a:solidFill>
                <a:effectLst/>
                <a:latin typeface="Times New Roman" pitchFamily="18" charset="0"/>
                <a:ea typeface="+mn-ea"/>
                <a:cs typeface="+mn-cs"/>
              </a:rPr>
              <a:t>. It provides constructs that enable clear programming on both small and large scales</a:t>
            </a:r>
            <a:endParaRPr lang="en-US" sz="800" u="none" dirty="0">
              <a:solidFill>
                <a:schemeClr val="tx1"/>
              </a:solidFill>
            </a:endParaRPr>
          </a:p>
        </p:txBody>
      </p:sp>
      <p:sp>
        <p:nvSpPr>
          <p:cNvPr id="4" name="Slide Number Placeholder 3"/>
          <p:cNvSpPr>
            <a:spLocks noGrp="1"/>
          </p:cNvSpPr>
          <p:nvPr>
            <p:ph type="sldNum" sz="quarter" idx="5"/>
          </p:nvPr>
        </p:nvSpPr>
        <p:spPr/>
        <p:txBody>
          <a:bodyPr/>
          <a:lstStyle/>
          <a:p>
            <a:pPr>
              <a:defRPr/>
            </a:pPr>
            <a:fld id="{867B8099-70C3-4E72-AD2D-1568296B5960}" type="slidenum">
              <a:rPr lang="en-US" smtClean="0"/>
              <a:pPr>
                <a:defRPr/>
              </a:pPr>
              <a:t>2</a:t>
            </a:fld>
            <a:endParaRPr lang="en-US"/>
          </a:p>
        </p:txBody>
      </p:sp>
    </p:spTree>
    <p:extLst>
      <p:ext uri="{BB962C8B-B14F-4D97-AF65-F5344CB8AC3E}">
        <p14:creationId xmlns:p14="http://schemas.microsoft.com/office/powerpoint/2010/main" val="23847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Encapsulation: using private and public access modifier and define accessor and mutators to control how and object can be queried/modified by other objects/applications</a:t>
            </a:r>
            <a:endParaRPr lang="en-US" dirty="0"/>
          </a:p>
        </p:txBody>
      </p:sp>
      <p:sp>
        <p:nvSpPr>
          <p:cNvPr id="4" name="Slide Number Placeholder 3"/>
          <p:cNvSpPr>
            <a:spLocks noGrp="1"/>
          </p:cNvSpPr>
          <p:nvPr>
            <p:ph type="sldNum" sz="quarter" idx="5"/>
          </p:nvPr>
        </p:nvSpPr>
        <p:spPr/>
        <p:txBody>
          <a:bodyPr/>
          <a:lstStyle/>
          <a:p>
            <a:pPr>
              <a:defRPr/>
            </a:pPr>
            <a:fld id="{867B8099-70C3-4E72-AD2D-1568296B5960}" type="slidenum">
              <a:rPr lang="en-US" smtClean="0"/>
              <a:pPr>
                <a:defRPr/>
              </a:pPr>
              <a:t>5</a:t>
            </a:fld>
            <a:endParaRPr lang="en-US"/>
          </a:p>
        </p:txBody>
      </p:sp>
    </p:spTree>
    <p:extLst>
      <p:ext uri="{BB962C8B-B14F-4D97-AF65-F5344CB8AC3E}">
        <p14:creationId xmlns:p14="http://schemas.microsoft.com/office/powerpoint/2010/main" val="271007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 A class/object should have one and only one responsibility. This makes it easier to maintain that class and your software/application in general. The requirements of a project or application will change over time, more responsibility for a class/object, makes it more likely to be changed and modified. Also, it will be very difficult to make responsibilities independent if they are implemented by the same class/object. Note that each change can have side effects and by limiting each class to a single responsibility, you can control the potential side effects. Ask yourself what is the responsibility of that class/module? If there is an and in your answer, most likely you are breaking the first principle</a:t>
            </a:r>
          </a:p>
          <a:p>
            <a:endParaRPr lang="en-US" dirty="0"/>
          </a:p>
          <a:p>
            <a:r>
              <a:rPr lang="en-US" dirty="0"/>
              <a:t>O: Robert C. Martin considers this the most important principle. I</a:t>
            </a:r>
            <a:r>
              <a:rPr lang="en-US" sz="1200" b="0" i="0" kern="1200" dirty="0">
                <a:solidFill>
                  <a:schemeClr val="tx1"/>
                </a:solidFill>
                <a:effectLst/>
                <a:latin typeface="Times New Roman" pitchFamily="18" charset="0"/>
                <a:ea typeface="+mn-ea"/>
                <a:cs typeface="+mn-cs"/>
              </a:rPr>
              <a:t>t tells you to write your code so that you will be able to add new functionality without changing the existing code. The tight coupling of sub classes to their parent classes can make it difficult to follow this principle as you add more sub classes to extend the functionality. The idea of loose coupling through using interfaces has been introduced to address this issue. It uses interfaces instead of </a:t>
            </a:r>
            <a:r>
              <a:rPr lang="en-US" sz="1200" b="0" i="0" kern="1200" dirty="0" err="1">
                <a:solidFill>
                  <a:schemeClr val="tx1"/>
                </a:solidFill>
                <a:effectLst/>
                <a:latin typeface="Times New Roman" pitchFamily="18" charset="0"/>
                <a:ea typeface="+mn-ea"/>
                <a:cs typeface="+mn-cs"/>
              </a:rPr>
              <a:t>superclasses</a:t>
            </a:r>
            <a:r>
              <a:rPr lang="en-US" sz="1200" b="0" i="0" kern="1200" dirty="0">
                <a:solidFill>
                  <a:schemeClr val="tx1"/>
                </a:solidFill>
                <a:effectLst/>
                <a:latin typeface="Times New Roman" pitchFamily="18" charset="0"/>
                <a:ea typeface="+mn-ea"/>
                <a:cs typeface="+mn-cs"/>
              </a:rPr>
              <a:t> to allow different implementations which you can easily substitute without changing the code that uses them. The interfaces are closed for modifications, and you can provide new implementations to extend the functionality of your software.</a:t>
            </a:r>
          </a:p>
          <a:p>
            <a:r>
              <a:rPr lang="en-US" sz="1200" b="0" i="0" kern="1200" dirty="0">
                <a:solidFill>
                  <a:schemeClr val="tx1"/>
                </a:solidFill>
                <a:effectLst/>
                <a:latin typeface="Times New Roman" pitchFamily="18" charset="0"/>
                <a:ea typeface="+mn-ea"/>
                <a:cs typeface="+mn-cs"/>
              </a:rPr>
              <a:t>The main benefit of this approach is that an interface introduces an additional level of abstraction which enables loose coupling. The implementations of an interface are independent of each other and don’t need to share any code. If you consider it beneficial that two implementations of an interface share some code, you can either use </a:t>
            </a:r>
            <a:r>
              <a:rPr lang="en-US" sz="1200" b="0" i="0" u="none" strike="noStrike" kern="1200" dirty="0">
                <a:solidFill>
                  <a:schemeClr val="tx1"/>
                </a:solidFill>
                <a:effectLst/>
                <a:latin typeface="Times New Roman" pitchFamily="18" charset="0"/>
                <a:ea typeface="+mn-ea"/>
                <a:cs typeface="+mn-cs"/>
                <a:hlinkClick r:id="rId3">
                  <a:extLst>
                    <a:ext uri="{A12FA001-AC4F-418D-AE19-62706E023703}">
                      <ahyp:hlinkClr xmlns:ahyp="http://schemas.microsoft.com/office/drawing/2018/hyperlinkcolor" val="tx"/>
                    </a:ext>
                  </a:extLst>
                </a:hlinkClick>
              </a:rPr>
              <a:t>inheritance</a:t>
            </a:r>
            <a:r>
              <a:rPr lang="en-US" sz="1200" b="0" i="0" kern="1200" dirty="0">
                <a:solidFill>
                  <a:schemeClr val="tx1"/>
                </a:solidFill>
                <a:effectLst/>
                <a:latin typeface="Times New Roman" pitchFamily="18" charset="0"/>
                <a:ea typeface="+mn-ea"/>
                <a:cs typeface="+mn-cs"/>
              </a:rPr>
              <a:t> or </a:t>
            </a:r>
            <a:r>
              <a:rPr lang="en-US" sz="1200" b="0" i="0" u="none" strike="noStrike" kern="1200" dirty="0">
                <a:solidFill>
                  <a:schemeClr val="tx1"/>
                </a:solidFill>
                <a:effectLst/>
                <a:latin typeface="Times New Roman" pitchFamily="18" charset="0"/>
                <a:ea typeface="+mn-ea"/>
                <a:cs typeface="+mn-cs"/>
                <a:hlinkClick r:id="rId4">
                  <a:extLst>
                    <a:ext uri="{A12FA001-AC4F-418D-AE19-62706E023703}">
                      <ahyp:hlinkClr xmlns:ahyp="http://schemas.microsoft.com/office/drawing/2018/hyperlinkcolor" val="tx"/>
                    </a:ext>
                  </a:extLst>
                </a:hlinkClick>
              </a:rPr>
              <a:t>composition</a:t>
            </a:r>
            <a:r>
              <a:rPr lang="en-US" sz="1200" b="0" i="0" kern="1200" dirty="0">
                <a:solidFill>
                  <a:schemeClr val="tx1"/>
                </a:solidFill>
                <a:effectLst/>
                <a:latin typeface="Times New Roman" pitchFamily="18" charset="0"/>
                <a:ea typeface="+mn-ea"/>
                <a:cs typeface="+mn-cs"/>
              </a:rPr>
              <a:t>.</a:t>
            </a:r>
          </a:p>
          <a:p>
            <a:endParaRPr lang="en-US" dirty="0"/>
          </a:p>
          <a:p>
            <a:r>
              <a:rPr lang="en-US" dirty="0"/>
              <a:t>L: Introduced by </a:t>
            </a:r>
            <a:r>
              <a:rPr lang="en-US" sz="1200" b="0" i="0" u="none" strike="noStrike" kern="1200" dirty="0">
                <a:solidFill>
                  <a:schemeClr val="tx1"/>
                </a:solidFill>
                <a:effectLst/>
                <a:latin typeface="Times New Roman" pitchFamily="18" charset="0"/>
                <a:ea typeface="+mn-ea"/>
                <a:cs typeface="+mn-cs"/>
                <a:hlinkClick r:id="rId5"/>
              </a:rPr>
              <a:t>Barbara </a:t>
            </a:r>
            <a:r>
              <a:rPr lang="en-US" sz="1200" b="0" i="0" u="none" strike="noStrike" kern="1200" dirty="0" err="1">
                <a:solidFill>
                  <a:schemeClr val="tx1"/>
                </a:solidFill>
                <a:effectLst/>
                <a:latin typeface="Times New Roman" pitchFamily="18" charset="0"/>
                <a:ea typeface="+mn-ea"/>
                <a:cs typeface="+mn-cs"/>
                <a:hlinkClick r:id="rId5"/>
              </a:rPr>
              <a:t>Liskov</a:t>
            </a:r>
            <a:r>
              <a:rPr lang="en-US" sz="1200" b="0" i="0" u="none" strike="noStrike"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The principle defines that objects of a superclass shall be replaceable with objects of its subclasses without breaking the application. That requires the objects of your subclasses to behave in the same way as the objects of your superclass. You can achieve that by following a few rules, which are pretty similar to the </a:t>
            </a:r>
            <a:r>
              <a:rPr lang="en-US" sz="1200" b="0" i="0" u="none" strike="noStrike" kern="1200" dirty="0">
                <a:solidFill>
                  <a:schemeClr val="tx1"/>
                </a:solidFill>
                <a:effectLst/>
                <a:latin typeface="Times New Roman" pitchFamily="18" charset="0"/>
                <a:ea typeface="+mn-ea"/>
                <a:cs typeface="+mn-cs"/>
                <a:hlinkClick r:id="rId6"/>
              </a:rPr>
              <a:t>design by contract</a:t>
            </a:r>
            <a:r>
              <a:rPr lang="en-US" sz="1200" b="0" i="0" kern="1200" dirty="0">
                <a:solidFill>
                  <a:schemeClr val="tx1"/>
                </a:solidFill>
                <a:effectLst/>
                <a:latin typeface="Times New Roman" pitchFamily="18" charset="0"/>
                <a:ea typeface="+mn-ea"/>
                <a:cs typeface="+mn-cs"/>
              </a:rPr>
              <a:t> concept defined by Bertrand Meyer.</a:t>
            </a:r>
          </a:p>
          <a:p>
            <a:r>
              <a:rPr lang="en-US" sz="1200" b="0" i="0" kern="1200" dirty="0">
                <a:solidFill>
                  <a:schemeClr val="tx1"/>
                </a:solidFill>
                <a:effectLst/>
                <a:latin typeface="Times New Roman" pitchFamily="18" charset="0"/>
                <a:ea typeface="+mn-ea"/>
                <a:cs typeface="+mn-cs"/>
              </a:rPr>
              <a:t>An overridden method of a subclass needs to accept the same input parameter values as the method of the superclass. That means you can implement less restrictive validation rules, but you are not allowed to enforce stricter ones in your subclass. Otherwise, any code that calls this method on an object of the superclass might cause an </a:t>
            </a:r>
            <a:r>
              <a:rPr lang="en-US" sz="1200" b="0" i="0" u="none" strike="noStrike" kern="1200" dirty="0">
                <a:solidFill>
                  <a:schemeClr val="tx1"/>
                </a:solidFill>
                <a:effectLst/>
                <a:latin typeface="Times New Roman" pitchFamily="18" charset="0"/>
                <a:ea typeface="+mn-ea"/>
                <a:cs typeface="+mn-cs"/>
                <a:hlinkClick r:id="rId7"/>
              </a:rPr>
              <a:t>exception</a:t>
            </a:r>
            <a:r>
              <a:rPr lang="en-US" sz="1200" b="0" i="0" kern="1200" dirty="0">
                <a:solidFill>
                  <a:schemeClr val="tx1"/>
                </a:solidFill>
                <a:effectLst/>
                <a:latin typeface="Times New Roman" pitchFamily="18" charset="0"/>
                <a:ea typeface="+mn-ea"/>
                <a:cs typeface="+mn-cs"/>
              </a:rPr>
              <a:t>, if it gets called with an object of the subclass.</a:t>
            </a:r>
          </a:p>
          <a:p>
            <a:r>
              <a:rPr lang="en-US" sz="1200" b="0" i="0" kern="1200" dirty="0">
                <a:solidFill>
                  <a:schemeClr val="tx1"/>
                </a:solidFill>
                <a:effectLst/>
                <a:latin typeface="Times New Roman" pitchFamily="18" charset="0"/>
                <a:ea typeface="+mn-ea"/>
                <a:cs typeface="+mn-cs"/>
              </a:rPr>
              <a:t>Similar rules apply to the return value of the method. The return value of a method of the subclass needs to comply with the same rules as the return value of the method of the superclass. You can only decide to apply even stricter rules by returning a specific subclass of the defined return value, or by returning a subset of the valid return values of the superclass. You can use a series of unit tests to check </a:t>
            </a:r>
            <a:r>
              <a:rPr lang="en-US" sz="1200" b="0" i="0" kern="1200" dirty="0" err="1">
                <a:solidFill>
                  <a:schemeClr val="tx1"/>
                </a:solidFill>
                <a:effectLst/>
                <a:latin typeface="Times New Roman" pitchFamily="18" charset="0"/>
                <a:ea typeface="+mn-ea"/>
                <a:cs typeface="+mn-cs"/>
              </a:rPr>
              <a:t>liskov</a:t>
            </a:r>
            <a:r>
              <a:rPr lang="en-US" sz="1200" b="0" i="0" kern="1200" dirty="0">
                <a:solidFill>
                  <a:schemeClr val="tx1"/>
                </a:solidFill>
                <a:effectLst/>
                <a:latin typeface="Times New Roman" pitchFamily="18" charset="0"/>
                <a:ea typeface="+mn-ea"/>
                <a:cs typeface="+mn-cs"/>
              </a:rPr>
              <a:t> substitution principle</a:t>
            </a:r>
          </a:p>
          <a:p>
            <a:endParaRPr lang="en-US" dirty="0"/>
          </a:p>
          <a:p>
            <a:r>
              <a:rPr lang="en-US" dirty="0"/>
              <a:t>I: </a:t>
            </a:r>
            <a:r>
              <a:rPr lang="en-US" sz="1200" b="0" i="1" kern="1200" dirty="0">
                <a:solidFill>
                  <a:schemeClr val="tx1"/>
                </a:solidFill>
                <a:effectLst/>
                <a:latin typeface="Times New Roman" pitchFamily="18" charset="0"/>
                <a:ea typeface="+mn-ea"/>
                <a:cs typeface="+mn-cs"/>
              </a:rPr>
              <a:t>Clients should not be forced to depend upon interfaces that they do not use. </a:t>
            </a:r>
            <a:r>
              <a:rPr lang="en-US" sz="1200" b="0" i="0" kern="1200" dirty="0">
                <a:solidFill>
                  <a:schemeClr val="tx1"/>
                </a:solidFill>
                <a:effectLst/>
                <a:latin typeface="Times New Roman" pitchFamily="18" charset="0"/>
                <a:ea typeface="+mn-ea"/>
                <a:cs typeface="+mn-cs"/>
              </a:rPr>
              <a:t>Sounds obvious, doesn’t it? But, it’s pretty easy to violate this interface, especially if your software evolves and you have to add more and more features. None of us willingly ignores common design principles to write bad software. But it happens quite often that an application gets used for multiple years and that its users regularly request new features.</a:t>
            </a:r>
          </a:p>
          <a:p>
            <a:r>
              <a:rPr lang="en-US" sz="1200" b="0" i="0" kern="1200" dirty="0">
                <a:solidFill>
                  <a:schemeClr val="tx1"/>
                </a:solidFill>
                <a:effectLst/>
                <a:latin typeface="Times New Roman" pitchFamily="18" charset="0"/>
                <a:ea typeface="+mn-ea"/>
                <a:cs typeface="+mn-cs"/>
              </a:rPr>
              <a:t>From a business point of view, this is a great situation. But from a technical point of view, the implementation of each change bears a risk. It’s tempting to add a new method to an existing interface even though it implements a different responsibility and would be better separated in a new interface. That’s often the beginning of interface pollution, which sooner or later leads to bloated interfaces that contain methods implementing several responsibilities.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867B8099-70C3-4E72-AD2D-1568296B5960}" type="slidenum">
              <a:rPr lang="en-US" smtClean="0"/>
              <a:pPr>
                <a:defRPr/>
              </a:pPr>
              <a:t>6</a:t>
            </a:fld>
            <a:endParaRPr lang="en-US"/>
          </a:p>
        </p:txBody>
      </p:sp>
    </p:spTree>
    <p:extLst>
      <p:ext uri="{BB962C8B-B14F-4D97-AF65-F5344CB8AC3E}">
        <p14:creationId xmlns:p14="http://schemas.microsoft.com/office/powerpoint/2010/main" val="126263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In a </a:t>
            </a:r>
            <a:r>
              <a:rPr lang="en-US" sz="1200" b="1" i="0" kern="1200" dirty="0">
                <a:solidFill>
                  <a:schemeClr val="tx1"/>
                </a:solidFill>
                <a:effectLst/>
                <a:latin typeface="Times New Roman" pitchFamily="18" charset="0"/>
                <a:ea typeface="+mn-ea"/>
                <a:cs typeface="+mn-cs"/>
              </a:rPr>
              <a:t>true</a:t>
            </a:r>
            <a:r>
              <a:rPr lang="en-US" sz="1200" b="0" i="0" kern="1200" dirty="0">
                <a:solidFill>
                  <a:schemeClr val="tx1"/>
                </a:solidFill>
                <a:effectLst/>
                <a:latin typeface="Times New Roman" pitchFamily="18" charset="0"/>
                <a:ea typeface="+mn-ea"/>
                <a:cs typeface="+mn-cs"/>
              </a:rPr>
              <a:t> Waterfall development project, each of these represents a distinct stage of software development, and each stage generally finishes before the next one can begin. There is also typically a stage gate between each; for example, requirements must be reviewed and approved by the customer before design can begin.</a:t>
            </a:r>
          </a:p>
          <a:p>
            <a:endParaRPr lang="en-US" sz="1200" b="0" i="0" kern="1200" dirty="0">
              <a:solidFill>
                <a:schemeClr val="tx1"/>
              </a:solidFill>
              <a:effectLst/>
              <a:latin typeface="Times New Roman" pitchFamily="18" charset="0"/>
              <a:ea typeface="+mn-ea"/>
              <a:cs typeface="+mn-cs"/>
            </a:endParaRPr>
          </a:p>
          <a:p>
            <a:r>
              <a:rPr lang="en-US" sz="1200" b="1" i="0" u="none" strike="noStrike" kern="1200" dirty="0">
                <a:solidFill>
                  <a:schemeClr val="tx1"/>
                </a:solidFill>
                <a:effectLst/>
                <a:latin typeface="Times New Roman" pitchFamily="18" charset="0"/>
                <a:ea typeface="+mn-ea"/>
                <a:cs typeface="+mn-cs"/>
                <a:hlinkClick r:id="rId3"/>
              </a:rPr>
              <a:t>Agile</a:t>
            </a:r>
            <a:r>
              <a:rPr lang="en-US" sz="1200" b="0" i="0" kern="1200" dirty="0">
                <a:solidFill>
                  <a:schemeClr val="tx1"/>
                </a:solidFill>
                <a:effectLst/>
                <a:latin typeface="Times New Roman" pitchFamily="18" charset="0"/>
                <a:ea typeface="+mn-ea"/>
                <a:cs typeface="+mn-cs"/>
              </a:rPr>
              <a:t> is an iterative, team-based approach to development. This approach emphasizes the rapid delivery of an application in complete functional components. Rather than creating tasks and schedules, all time is “time-boxed” into phases called “sprints.” Each sprint has a defined duration (usually in weeks) with a running list of deliverables, planned at the start of the sprint. Deliverables are prioritized by business value as determined by the customer. If all planned work for the sprint cannot be completed, work is reprioritized and the information is used for future sprint planning.</a:t>
            </a:r>
            <a:endParaRPr lang="en-US" dirty="0"/>
          </a:p>
        </p:txBody>
      </p:sp>
      <p:sp>
        <p:nvSpPr>
          <p:cNvPr id="4" name="Slide Number Placeholder 3"/>
          <p:cNvSpPr>
            <a:spLocks noGrp="1"/>
          </p:cNvSpPr>
          <p:nvPr>
            <p:ph type="sldNum" sz="quarter" idx="5"/>
          </p:nvPr>
        </p:nvSpPr>
        <p:spPr/>
        <p:txBody>
          <a:bodyPr/>
          <a:lstStyle/>
          <a:p>
            <a:pPr>
              <a:defRPr/>
            </a:pPr>
            <a:fld id="{867B8099-70C3-4E72-AD2D-1568296B5960}" type="slidenum">
              <a:rPr lang="en-US" smtClean="0"/>
              <a:pPr>
                <a:defRPr/>
              </a:pPr>
              <a:t>7</a:t>
            </a:fld>
            <a:endParaRPr lang="en-US"/>
          </a:p>
        </p:txBody>
      </p:sp>
    </p:spTree>
    <p:extLst>
      <p:ext uri="{BB962C8B-B14F-4D97-AF65-F5344CB8AC3E}">
        <p14:creationId xmlns:p14="http://schemas.microsoft.com/office/powerpoint/2010/main" val="64590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67B8099-70C3-4E72-AD2D-1568296B5960}" type="slidenum">
              <a:rPr lang="en-US" smtClean="0"/>
              <a:pPr>
                <a:defRPr/>
              </a:pPr>
              <a:t>9</a:t>
            </a:fld>
            <a:endParaRPr lang="en-US"/>
          </a:p>
        </p:txBody>
      </p:sp>
    </p:spTree>
    <p:extLst>
      <p:ext uri="{BB962C8B-B14F-4D97-AF65-F5344CB8AC3E}">
        <p14:creationId xmlns:p14="http://schemas.microsoft.com/office/powerpoint/2010/main" val="216399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p:cNvSpPr txBox="1">
            <a:spLocks/>
          </p:cNvSpPr>
          <p:nvPr userDrawn="1"/>
        </p:nvSpPr>
        <p:spPr bwMode="auto">
          <a:xfrm>
            <a:off x="0" y="3990975"/>
            <a:ext cx="9144000" cy="735013"/>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a:lstStyle>
          <a:p>
            <a:pPr>
              <a:defRPr/>
            </a:pPr>
            <a:endParaRPr lang="en-CA" sz="2400" kern="0" dirty="0"/>
          </a:p>
        </p:txBody>
      </p:sp>
      <p:pic>
        <p:nvPicPr>
          <p:cNvPr id="5" name="Picture 2" descr="D:\Resources\CCG Logo\CCG_Colou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52688" y="0"/>
            <a:ext cx="4067175"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442482"/>
            <a:ext cx="9144000" cy="1470025"/>
          </a:xfrm>
        </p:spPr>
        <p:txBody>
          <a:bodyPr/>
          <a:lstStyle/>
          <a:p>
            <a:r>
              <a:rPr lang="en-US" dirty="0"/>
              <a:t>Click to edit Master title style</a:t>
            </a:r>
            <a:endParaRPr lang="en-CA" dirty="0"/>
          </a:p>
        </p:txBody>
      </p:sp>
    </p:spTree>
    <p:extLst>
      <p:ext uri="{BB962C8B-B14F-4D97-AF65-F5344CB8AC3E}">
        <p14:creationId xmlns:p14="http://schemas.microsoft.com/office/powerpoint/2010/main" val="508904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007350" y="6519863"/>
            <a:ext cx="1136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defRPr/>
            </a:pPr>
            <a:fld id="{F90D6A40-94C6-4FFA-A15D-AFCF61786417}" type="slidenum">
              <a:rPr lang="en-CA" sz="1600" smtClean="0">
                <a:solidFill>
                  <a:schemeClr val="accent2"/>
                </a:solidFill>
                <a:latin typeface="Arial" charset="0"/>
              </a:rPr>
              <a:pPr algn="r">
                <a:defRPr/>
              </a:pPr>
              <a:t>‹#›</a:t>
            </a:fld>
            <a:r>
              <a:rPr lang="en-CA" sz="1600">
                <a:solidFill>
                  <a:schemeClr val="accent2"/>
                </a:solidFill>
                <a:latin typeface="Arial" charset="0"/>
              </a:rPr>
              <a:t> </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163" y="6332538"/>
            <a:ext cx="544512"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lvl1pPr>
              <a:defRPr baseline="0">
                <a:solidFill>
                  <a:schemeClr val="accent2"/>
                </a:solidFill>
              </a:defRPr>
            </a:lvl1pPr>
          </a:lstStyle>
          <a:p>
            <a:r>
              <a:rPr lang="en-US" dirty="0"/>
              <a:t>Click to edit Master title style</a:t>
            </a:r>
            <a:endParaRPr lang="en-CA"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60183516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9314" name="Rectangle 1026"/>
          <p:cNvSpPr>
            <a:spLocks noGrp="1" noChangeArrowheads="1"/>
          </p:cNvSpPr>
          <p:nvPr>
            <p:ph type="title"/>
          </p:nvPr>
        </p:nvSpPr>
        <p:spPr bwMode="auto">
          <a:xfrm>
            <a:off x="0" y="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227013" y="1217613"/>
            <a:ext cx="873125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Footer Placeholder 1"/>
          <p:cNvSpPr>
            <a:spLocks noGrp="1"/>
          </p:cNvSpPr>
          <p:nvPr>
            <p:ph type="ftr" sz="quarter" idx="3"/>
          </p:nvPr>
        </p:nvSpPr>
        <p:spPr>
          <a:xfrm>
            <a:off x="8183563" y="6492875"/>
            <a:ext cx="960437"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t>Slide </a:t>
            </a:r>
            <a:fld id="{DC75AA71-4ABF-4097-B30F-B98400DCB550}" type="slidenum">
              <a:rPr lang="en-US"/>
              <a:pPr>
                <a:defRPr/>
              </a:pPr>
              <a:t>‹#›</a:t>
            </a:fld>
            <a:endParaRPr lang="en-CA"/>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Lst>
  <p:transition/>
  <p:txStyles>
    <p:titleStyle>
      <a:lvl1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3600" b="1">
          <a:solidFill>
            <a:schemeClr val="accent2"/>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b="1">
          <a:solidFill>
            <a:schemeClr val="tx1"/>
          </a:solidFill>
          <a:latin typeface="+mn-lt"/>
        </a:defRPr>
      </a:lvl6pPr>
      <a:lvl7pPr marL="2971800" indent="-228600" algn="l" rtl="0" eaLnBrk="0" fontAlgn="base" hangingPunct="0">
        <a:spcBef>
          <a:spcPct val="20000"/>
        </a:spcBef>
        <a:spcAft>
          <a:spcPct val="0"/>
        </a:spcAft>
        <a:buChar char="»"/>
        <a:defRPr b="1">
          <a:solidFill>
            <a:schemeClr val="tx1"/>
          </a:solidFill>
          <a:latin typeface="+mn-lt"/>
        </a:defRPr>
      </a:lvl7pPr>
      <a:lvl8pPr marL="3429000" indent="-228600" algn="l" rtl="0" eaLnBrk="0" fontAlgn="base" hangingPunct="0">
        <a:spcBef>
          <a:spcPct val="20000"/>
        </a:spcBef>
        <a:spcAft>
          <a:spcPct val="0"/>
        </a:spcAft>
        <a:buChar char="»"/>
        <a:defRPr b="1">
          <a:solidFill>
            <a:schemeClr val="tx1"/>
          </a:solidFill>
          <a:latin typeface="+mn-lt"/>
        </a:defRPr>
      </a:lvl8pPr>
      <a:lvl9pPr marL="3886200" indent="-228600" algn="l" rtl="0" eaLnBrk="0" fontAlgn="base" hangingPunct="0">
        <a:spcBef>
          <a:spcPct val="20000"/>
        </a:spcBef>
        <a:spcAft>
          <a:spcPct val="0"/>
        </a:spcAft>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bucket.org/product/"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products.office.com/en-us/microsoft-teams/group-chat-softwa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hyperlink" Target="https://support.office.com/en-us/article/differences-between-microsoft-teams-and-microsoft-teams-free-0b69cf39-eb52-49af-b255-60d46fdf8a9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arbara_Lisko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n.wikipedia.org/wiki/Robert_C._Martin"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2443163"/>
            <a:ext cx="9144000" cy="1470025"/>
          </a:xfrm>
        </p:spPr>
        <p:txBody>
          <a:bodyPr/>
          <a:lstStyle/>
          <a:p>
            <a:r>
              <a:rPr lang="en-US" altLang="en-US" dirty="0">
                <a:effectLst/>
              </a:rPr>
              <a:t>Geostatistics and Programming</a:t>
            </a:r>
            <a:br>
              <a:rPr lang="en-US" altLang="en-US" dirty="0">
                <a:effectLst/>
              </a:rPr>
            </a:br>
            <a:r>
              <a:rPr lang="en-US" altLang="en-US" dirty="0">
                <a:effectLst/>
              </a:rPr>
              <a:t>Practices</a:t>
            </a:r>
          </a:p>
        </p:txBody>
      </p:sp>
      <p:sp>
        <p:nvSpPr>
          <p:cNvPr id="4099" name="Text Placeholder 3"/>
          <p:cNvSpPr>
            <a:spLocks noGrp="1"/>
          </p:cNvSpPr>
          <p:nvPr>
            <p:ph type="body" sz="quarter" idx="4294967295"/>
          </p:nvPr>
        </p:nvSpPr>
        <p:spPr>
          <a:xfrm>
            <a:off x="0" y="5164138"/>
            <a:ext cx="9144000" cy="1485900"/>
          </a:xfrm>
        </p:spPr>
        <p:txBody>
          <a:bodyPr/>
          <a:lstStyle/>
          <a:p>
            <a:endParaRPr lang="en-US" altLang="en-US" sz="1400" dirty="0"/>
          </a:p>
          <a:p>
            <a:endParaRPr lang="en-US" altLang="en-US" sz="1400" dirty="0"/>
          </a:p>
        </p:txBody>
      </p:sp>
      <p:sp>
        <p:nvSpPr>
          <p:cNvPr id="4100" name="Text Placeholder 3"/>
          <p:cNvSpPr txBox="1">
            <a:spLocks/>
          </p:cNvSpPr>
          <p:nvPr/>
        </p:nvSpPr>
        <p:spPr bwMode="auto">
          <a:xfrm>
            <a:off x="2962275" y="5926138"/>
            <a:ext cx="32194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charset="0"/>
              </a:defRPr>
            </a:lvl1pPr>
            <a:lvl2pPr marL="742950" indent="-285750">
              <a:spcBef>
                <a:spcPct val="20000"/>
              </a:spcBef>
              <a:buChar char="–"/>
              <a:defRPr>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eaLnBrk="0" fontAlgn="base" hangingPunct="0">
              <a:spcBef>
                <a:spcPct val="20000"/>
              </a:spcBef>
              <a:spcAft>
                <a:spcPct val="0"/>
              </a:spcAft>
              <a:buChar char="»"/>
              <a:defRPr>
                <a:solidFill>
                  <a:schemeClr val="tx1"/>
                </a:solidFill>
                <a:latin typeface="Arial" charset="0"/>
              </a:defRPr>
            </a:lvl6pPr>
            <a:lvl7pPr marL="2971800" indent="-228600" eaLnBrk="0" fontAlgn="base" hangingPunct="0">
              <a:spcBef>
                <a:spcPct val="20000"/>
              </a:spcBef>
              <a:spcAft>
                <a:spcPct val="0"/>
              </a:spcAft>
              <a:buChar char="»"/>
              <a:defRPr>
                <a:solidFill>
                  <a:schemeClr val="tx1"/>
                </a:solidFill>
                <a:latin typeface="Arial" charset="0"/>
              </a:defRPr>
            </a:lvl7pPr>
            <a:lvl8pPr marL="3429000" indent="-228600" eaLnBrk="0" fontAlgn="base" hangingPunct="0">
              <a:spcBef>
                <a:spcPct val="20000"/>
              </a:spcBef>
              <a:spcAft>
                <a:spcPct val="0"/>
              </a:spcAft>
              <a:buChar char="»"/>
              <a:defRPr>
                <a:solidFill>
                  <a:schemeClr val="tx1"/>
                </a:solidFill>
                <a:latin typeface="Arial" charset="0"/>
              </a:defRPr>
            </a:lvl8pPr>
            <a:lvl9pPr marL="3886200" indent="-228600" eaLnBrk="0" fontAlgn="base" hangingPunct="0">
              <a:spcBef>
                <a:spcPct val="20000"/>
              </a:spcBef>
              <a:spcAft>
                <a:spcPct val="0"/>
              </a:spcAft>
              <a:buChar char="»"/>
              <a:defRPr>
                <a:solidFill>
                  <a:schemeClr val="tx1"/>
                </a:solidFill>
                <a:latin typeface="Arial" charset="0"/>
              </a:defRPr>
            </a:lvl9pPr>
          </a:lstStyle>
          <a:p>
            <a:pPr algn="ctr">
              <a:buFontTx/>
              <a:buNone/>
            </a:pPr>
            <a:r>
              <a:rPr lang="en-CA" altLang="en-US" b="1" dirty="0">
                <a:solidFill>
                  <a:schemeClr val="accent2"/>
                </a:solidFill>
              </a:rPr>
              <a:t>March, 2019</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52D2-8C45-4F58-B9DD-688B4804A8A5}"/>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862AD698-5717-4633-840C-18C9C0CC1103}"/>
              </a:ext>
            </a:extLst>
          </p:cNvPr>
          <p:cNvSpPr>
            <a:spLocks noGrp="1"/>
          </p:cNvSpPr>
          <p:nvPr>
            <p:ph idx="1"/>
          </p:nvPr>
        </p:nvSpPr>
        <p:spPr/>
        <p:txBody>
          <a:bodyPr/>
          <a:lstStyle/>
          <a:p>
            <a:r>
              <a:rPr lang="en-US" dirty="0"/>
              <a:t>Start your own git repository:</a:t>
            </a:r>
          </a:p>
          <a:p>
            <a:pPr lvl="1"/>
            <a:r>
              <a:rPr lang="en-US" dirty="0">
                <a:hlinkClick r:id="rId2"/>
              </a:rPr>
              <a:t>GitHub</a:t>
            </a:r>
            <a:endParaRPr lang="en-US" dirty="0"/>
          </a:p>
          <a:p>
            <a:pPr lvl="1"/>
            <a:r>
              <a:rPr lang="en-US" dirty="0">
                <a:hlinkClick r:id="rId3"/>
              </a:rPr>
              <a:t>Bitbucket</a:t>
            </a:r>
            <a:endParaRPr lang="en-US" dirty="0"/>
          </a:p>
          <a:p>
            <a:pPr lvl="1"/>
            <a:r>
              <a:rPr lang="en-US" dirty="0">
                <a:hlinkClick r:id="rId4"/>
              </a:rPr>
              <a:t>Microsoft Teams</a:t>
            </a:r>
            <a:endParaRPr lang="en-US" dirty="0"/>
          </a:p>
          <a:p>
            <a:endParaRPr lang="en-US" dirty="0"/>
          </a:p>
          <a:p>
            <a:r>
              <a:rPr lang="en-US" dirty="0"/>
              <a:t>Start a Fortran Solution and add your Fortran projects</a:t>
            </a:r>
          </a:p>
          <a:p>
            <a:endParaRPr lang="en-US" dirty="0"/>
          </a:p>
          <a:p>
            <a:r>
              <a:rPr lang="en-US" dirty="0"/>
              <a:t>Use a version control management tool (aka git client)</a:t>
            </a:r>
          </a:p>
          <a:p>
            <a:pPr lvl="1"/>
            <a:r>
              <a:rPr lang="en-US" dirty="0"/>
              <a:t>Source tree</a:t>
            </a:r>
          </a:p>
          <a:p>
            <a:pPr lvl="1"/>
            <a:r>
              <a:rPr lang="en-US" dirty="0"/>
              <a:t>Visual Studio</a:t>
            </a:r>
          </a:p>
          <a:p>
            <a:pPr lvl="1"/>
            <a:endParaRPr lang="en-US" dirty="0"/>
          </a:p>
          <a:p>
            <a:r>
              <a:rPr lang="en-US" dirty="0"/>
              <a:t>Start using Pygeostat and Python along with </a:t>
            </a:r>
            <a:r>
              <a:rPr lang="en-US" dirty="0" err="1"/>
              <a:t>Frotran</a:t>
            </a:r>
            <a:r>
              <a:rPr lang="en-US" dirty="0"/>
              <a:t>, MATLAB and…</a:t>
            </a:r>
          </a:p>
          <a:p>
            <a:endParaRPr lang="en-US" dirty="0"/>
          </a:p>
          <a:p>
            <a:r>
              <a:rPr lang="en-US" dirty="0"/>
              <a:t>Use </a:t>
            </a:r>
            <a:r>
              <a:rPr lang="en-US" dirty="0" err="1"/>
              <a:t>Keras</a:t>
            </a:r>
            <a:r>
              <a:rPr lang="en-US" dirty="0"/>
              <a:t> to design an simple NN to solve linear </a:t>
            </a:r>
            <a:r>
              <a:rPr lang="en-US" dirty="0" err="1"/>
              <a:t>regreesion</a:t>
            </a:r>
            <a:endParaRPr lang="en-US" dirty="0"/>
          </a:p>
          <a:p>
            <a:endParaRPr lang="en-US" dirty="0"/>
          </a:p>
          <a:p>
            <a:endParaRPr lang="en-US" dirty="0"/>
          </a:p>
        </p:txBody>
      </p:sp>
    </p:spTree>
    <p:extLst>
      <p:ext uri="{BB962C8B-B14F-4D97-AF65-F5344CB8AC3E}">
        <p14:creationId xmlns:p14="http://schemas.microsoft.com/office/powerpoint/2010/main" val="26639676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F95C-DC64-4B46-ACD6-5249A83C2D86}"/>
              </a:ext>
            </a:extLst>
          </p:cNvPr>
          <p:cNvSpPr>
            <a:spLocks noGrp="1"/>
          </p:cNvSpPr>
          <p:nvPr>
            <p:ph type="title"/>
          </p:nvPr>
        </p:nvSpPr>
        <p:spPr/>
        <p:txBody>
          <a:bodyPr/>
          <a:lstStyle/>
          <a:p>
            <a:r>
              <a:rPr lang="en-US" dirty="0"/>
              <a:t>Common Programming Options</a:t>
            </a:r>
          </a:p>
        </p:txBody>
      </p:sp>
      <p:sp>
        <p:nvSpPr>
          <p:cNvPr id="3" name="Content Placeholder 2">
            <a:extLst>
              <a:ext uri="{FF2B5EF4-FFF2-40B4-BE49-F238E27FC236}">
                <a16:creationId xmlns:a16="http://schemas.microsoft.com/office/drawing/2014/main" id="{1D9CB177-BCCF-4968-8741-E1B220DD03F9}"/>
              </a:ext>
            </a:extLst>
          </p:cNvPr>
          <p:cNvSpPr>
            <a:spLocks noGrp="1"/>
          </p:cNvSpPr>
          <p:nvPr>
            <p:ph idx="1"/>
          </p:nvPr>
        </p:nvSpPr>
        <p:spPr>
          <a:xfrm>
            <a:off x="227013" y="1217613"/>
            <a:ext cx="8828318" cy="5245100"/>
          </a:xfrm>
        </p:spPr>
        <p:txBody>
          <a:bodyPr/>
          <a:lstStyle/>
          <a:p>
            <a:r>
              <a:rPr lang="en-US" dirty="0"/>
              <a:t>Fortran: derived from </a:t>
            </a:r>
            <a:r>
              <a:rPr lang="en-US" i="1" dirty="0"/>
              <a:t>Formula Translation</a:t>
            </a:r>
          </a:p>
          <a:p>
            <a:pPr lvl="1"/>
            <a:r>
              <a:rPr lang="en-US" sz="1400" i="1" dirty="0"/>
              <a:t>Scientific and numeric computations</a:t>
            </a:r>
          </a:p>
          <a:p>
            <a:pPr lvl="1"/>
            <a:r>
              <a:rPr lang="en-US" sz="1400" i="1" dirty="0"/>
              <a:t>Very straightforward and stable</a:t>
            </a:r>
          </a:p>
          <a:p>
            <a:pPr lvl="1"/>
            <a:r>
              <a:rPr lang="en-US" sz="1400" i="1" dirty="0"/>
              <a:t>Capable of implementing obj-oriented programming</a:t>
            </a:r>
          </a:p>
          <a:p>
            <a:pPr marL="457200" lvl="1" indent="0">
              <a:buNone/>
            </a:pPr>
            <a:endParaRPr lang="en-US" sz="1600" i="1" dirty="0"/>
          </a:p>
          <a:p>
            <a:r>
              <a:rPr lang="en-US" i="1" dirty="0"/>
              <a:t>Python: High level, dynamically typed, interpreted language</a:t>
            </a:r>
          </a:p>
          <a:p>
            <a:pPr lvl="1"/>
            <a:r>
              <a:rPr lang="en-US" sz="1400" i="1" dirty="0"/>
              <a:t>Open source, lots of packages, easy to prototype</a:t>
            </a:r>
          </a:p>
          <a:p>
            <a:pPr lvl="1"/>
            <a:r>
              <a:rPr lang="en-US" sz="1400" i="1" dirty="0"/>
              <a:t>Capable of implementing object oriented practices</a:t>
            </a:r>
          </a:p>
          <a:p>
            <a:pPr marL="457200" lvl="1" indent="0">
              <a:buNone/>
            </a:pPr>
            <a:endParaRPr lang="en-US" sz="1400" i="1" dirty="0"/>
          </a:p>
          <a:p>
            <a:r>
              <a:rPr lang="en-US" i="1" dirty="0"/>
              <a:t>MATLAB: multi-paradigm numerical language</a:t>
            </a:r>
          </a:p>
          <a:p>
            <a:pPr lvl="1"/>
            <a:r>
              <a:rPr lang="en-US" sz="1400" i="1" dirty="0"/>
              <a:t>Tool boxes and engineering tools</a:t>
            </a:r>
          </a:p>
          <a:p>
            <a:pPr lvl="1"/>
            <a:endParaRPr lang="en-US" sz="1400" i="1" dirty="0"/>
          </a:p>
          <a:p>
            <a:r>
              <a:rPr lang="en-US" i="1" dirty="0"/>
              <a:t>Bash (Bourne-again shell): Unix shell and command language</a:t>
            </a:r>
          </a:p>
          <a:p>
            <a:pPr lvl="1"/>
            <a:r>
              <a:rPr lang="en-US" sz="1400" i="1" dirty="0"/>
              <a:t>Simple and often sufficient</a:t>
            </a:r>
          </a:p>
          <a:p>
            <a:pPr lvl="1"/>
            <a:endParaRPr lang="en-US" i="1" dirty="0"/>
          </a:p>
          <a:p>
            <a:pPr marL="0" indent="0" algn="ctr">
              <a:buNone/>
            </a:pPr>
            <a:r>
              <a:rPr lang="en-US" sz="1800" i="1" dirty="0">
                <a:solidFill>
                  <a:srgbClr val="00B050"/>
                </a:solidFill>
              </a:rPr>
              <a:t>Focus on programming practices and design principles</a:t>
            </a:r>
          </a:p>
          <a:p>
            <a:pPr marL="0" indent="0" algn="ctr">
              <a:buNone/>
            </a:pPr>
            <a:r>
              <a:rPr lang="en-US" sz="1800" i="1" dirty="0">
                <a:solidFill>
                  <a:srgbClr val="00B050"/>
                </a:solidFill>
              </a:rPr>
              <a:t>Become programing language agnostic</a:t>
            </a:r>
          </a:p>
          <a:p>
            <a:pPr marL="0" indent="0" algn="ctr">
              <a:buNone/>
            </a:pPr>
            <a:r>
              <a:rPr lang="en-US" sz="1800" i="1" dirty="0">
                <a:solidFill>
                  <a:srgbClr val="00B050"/>
                </a:solidFill>
              </a:rPr>
              <a:t>Use what is the best option for your application </a:t>
            </a:r>
          </a:p>
          <a:p>
            <a:endParaRPr lang="en-US" i="1" dirty="0"/>
          </a:p>
          <a:p>
            <a:endParaRPr lang="en-US" i="1" dirty="0"/>
          </a:p>
        </p:txBody>
      </p:sp>
      <p:pic>
        <p:nvPicPr>
          <p:cNvPr id="1026" name="Picture 2" descr="Image result for gslib">
            <a:extLst>
              <a:ext uri="{FF2B5EF4-FFF2-40B4-BE49-F238E27FC236}">
                <a16:creationId xmlns:a16="http://schemas.microsoft.com/office/drawing/2014/main" id="{F7E96450-70DB-486E-A2E4-5BDB735F9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974" y="1143000"/>
            <a:ext cx="16002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ython logo">
            <a:extLst>
              <a:ext uri="{FF2B5EF4-FFF2-40B4-BE49-F238E27FC236}">
                <a16:creationId xmlns:a16="http://schemas.microsoft.com/office/drawing/2014/main" id="{F3336B35-D01F-4BA4-9923-F0BFED3793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662" y="2532274"/>
            <a:ext cx="573333" cy="5733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TLAB logo">
            <a:extLst>
              <a:ext uri="{FF2B5EF4-FFF2-40B4-BE49-F238E27FC236}">
                <a16:creationId xmlns:a16="http://schemas.microsoft.com/office/drawing/2014/main" id="{1FD3128F-37AA-436C-A83D-616A323B6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9852" y="3176357"/>
            <a:ext cx="1329813" cy="11635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ash logo">
            <a:extLst>
              <a:ext uri="{FF2B5EF4-FFF2-40B4-BE49-F238E27FC236}">
                <a16:creationId xmlns:a16="http://schemas.microsoft.com/office/drawing/2014/main" id="{4F90A15C-A4FD-4944-8470-4B77468280B2}"/>
              </a:ext>
            </a:extLst>
          </p:cNvPr>
          <p:cNvPicPr>
            <a:picLocks noChangeAspect="1" noChangeArrowheads="1"/>
          </p:cNvPicPr>
          <p:nvPr/>
        </p:nvPicPr>
        <p:blipFill rotWithShape="1">
          <a:blip r:embed="rId6">
            <a:clrChange>
              <a:clrFrom>
                <a:srgbClr val="FAFAFA"/>
              </a:clrFrom>
              <a:clrTo>
                <a:srgbClr val="FAFAFA">
                  <a:alpha val="0"/>
                </a:srgbClr>
              </a:clrTo>
            </a:clrChange>
            <a:extLst>
              <a:ext uri="{28A0092B-C50C-407E-A947-70E740481C1C}">
                <a14:useLocalDpi xmlns:a14="http://schemas.microsoft.com/office/drawing/2010/main" val="0"/>
              </a:ext>
            </a:extLst>
          </a:blip>
          <a:srcRect b="28777"/>
          <a:stretch/>
        </p:blipFill>
        <p:spPr bwMode="auto">
          <a:xfrm>
            <a:off x="7917426" y="4201563"/>
            <a:ext cx="923926" cy="8785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guido van rossum">
            <a:extLst>
              <a:ext uri="{FF2B5EF4-FFF2-40B4-BE49-F238E27FC236}">
                <a16:creationId xmlns:a16="http://schemas.microsoft.com/office/drawing/2014/main" id="{5D54A1F4-B3D0-44A4-9AF6-0D5BF09AC65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1995" y="1963709"/>
            <a:ext cx="1108364" cy="138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2752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C71F-654A-4E64-AE43-64C7761004C3}"/>
              </a:ext>
            </a:extLst>
          </p:cNvPr>
          <p:cNvSpPr>
            <a:spLocks noGrp="1"/>
          </p:cNvSpPr>
          <p:nvPr>
            <p:ph type="title"/>
          </p:nvPr>
        </p:nvSpPr>
        <p:spPr/>
        <p:txBody>
          <a:bodyPr/>
          <a:lstStyle/>
          <a:p>
            <a:r>
              <a:rPr lang="en-US" dirty="0"/>
              <a:t>Version/Source Control</a:t>
            </a:r>
          </a:p>
        </p:txBody>
      </p:sp>
      <p:sp>
        <p:nvSpPr>
          <p:cNvPr id="3" name="Content Placeholder 2">
            <a:extLst>
              <a:ext uri="{FF2B5EF4-FFF2-40B4-BE49-F238E27FC236}">
                <a16:creationId xmlns:a16="http://schemas.microsoft.com/office/drawing/2014/main" id="{CAC67227-34BB-452A-BFA3-EEBD641D473D}"/>
              </a:ext>
            </a:extLst>
          </p:cNvPr>
          <p:cNvSpPr>
            <a:spLocks noGrp="1"/>
          </p:cNvSpPr>
          <p:nvPr>
            <p:ph idx="1"/>
          </p:nvPr>
        </p:nvSpPr>
        <p:spPr>
          <a:xfrm>
            <a:off x="227013" y="1217613"/>
            <a:ext cx="5760832" cy="5245100"/>
          </a:xfrm>
        </p:spPr>
        <p:txBody>
          <a:bodyPr/>
          <a:lstStyle/>
          <a:p>
            <a:r>
              <a:rPr lang="en-US" dirty="0"/>
              <a:t>A critical component of software developments</a:t>
            </a:r>
          </a:p>
          <a:p>
            <a:r>
              <a:rPr lang="en-US" dirty="0"/>
              <a:t>Keep track of changes in a code repository</a:t>
            </a:r>
          </a:p>
          <a:p>
            <a:r>
              <a:rPr lang="en-US" dirty="0"/>
              <a:t>Enable team members working on the same and different problems/enhancements (Branching, merging, forking,…)</a:t>
            </a:r>
          </a:p>
          <a:p>
            <a:r>
              <a:rPr lang="en-US" dirty="0"/>
              <a:t>Improving code review process</a:t>
            </a:r>
          </a:p>
          <a:p>
            <a:r>
              <a:rPr lang="en-US" dirty="0"/>
              <a:t>Transparency in the development life cycle</a:t>
            </a:r>
          </a:p>
          <a:p>
            <a:pPr marL="0" indent="0">
              <a:buNone/>
            </a:pPr>
            <a:endParaRPr lang="en-US" dirty="0"/>
          </a:p>
          <a:p>
            <a:pPr marL="0" indent="0">
              <a:buNone/>
            </a:pPr>
            <a:r>
              <a:rPr lang="en-US" dirty="0"/>
              <a:t>     Git is the most common version control systems</a:t>
            </a:r>
          </a:p>
          <a:p>
            <a:pPr marL="0" indent="0">
              <a:buNone/>
            </a:pPr>
            <a:r>
              <a:rPr lang="en-US" dirty="0"/>
              <a:t> Others to mention:</a:t>
            </a:r>
          </a:p>
          <a:p>
            <a:pPr marL="0" indent="0">
              <a:buNone/>
            </a:pPr>
            <a:r>
              <a:rPr lang="en-US" sz="1800" dirty="0"/>
              <a:t>Apache subversion, GNU Bazar, Microsoft Team Foundation Server(TFS)</a:t>
            </a:r>
          </a:p>
        </p:txBody>
      </p:sp>
      <p:pic>
        <p:nvPicPr>
          <p:cNvPr id="1026" name="Picture 2" descr="Image result for github">
            <a:extLst>
              <a:ext uri="{FF2B5EF4-FFF2-40B4-BE49-F238E27FC236}">
                <a16:creationId xmlns:a16="http://schemas.microsoft.com/office/drawing/2014/main" id="{C0D05146-7783-49AB-BE1E-8938A1E1F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523" y="3837615"/>
            <a:ext cx="957262" cy="957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itbucket">
            <a:extLst>
              <a:ext uri="{FF2B5EF4-FFF2-40B4-BE49-F238E27FC236}">
                <a16:creationId xmlns:a16="http://schemas.microsoft.com/office/drawing/2014/main" id="{80B05208-B705-4402-995E-499DA981C7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02" t="10403" r="8768" b="16242"/>
          <a:stretch/>
        </p:blipFill>
        <p:spPr bwMode="auto">
          <a:xfrm>
            <a:off x="7564629" y="3763616"/>
            <a:ext cx="1111045" cy="10312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it">
            <a:extLst>
              <a:ext uri="{FF2B5EF4-FFF2-40B4-BE49-F238E27FC236}">
                <a16:creationId xmlns:a16="http://schemas.microsoft.com/office/drawing/2014/main" id="{3FC38AA9-4083-408F-8C77-9D2C4444B4C2}"/>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733" y="4365571"/>
            <a:ext cx="277453" cy="277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12F344B-099B-461A-97E9-8FCEDE1705B1}"/>
              </a:ext>
            </a:extLst>
          </p:cNvPr>
          <p:cNvPicPr>
            <a:picLocks noChangeAspect="1"/>
          </p:cNvPicPr>
          <p:nvPr/>
        </p:nvPicPr>
        <p:blipFill rotWithShape="1">
          <a:blip r:embed="rId5"/>
          <a:srcRect r="67967"/>
          <a:stretch/>
        </p:blipFill>
        <p:spPr>
          <a:xfrm>
            <a:off x="5987845" y="1143000"/>
            <a:ext cx="2929142" cy="2080194"/>
          </a:xfrm>
          <a:prstGeom prst="rect">
            <a:avLst/>
          </a:prstGeom>
        </p:spPr>
      </p:pic>
      <p:pic>
        <p:nvPicPr>
          <p:cNvPr id="1036" name="Picture 12" descr="Image result for microsoft teams logo">
            <a:extLst>
              <a:ext uri="{FF2B5EF4-FFF2-40B4-BE49-F238E27FC236}">
                <a16:creationId xmlns:a16="http://schemas.microsoft.com/office/drawing/2014/main" id="{62295D13-9655-4461-916D-19D3606753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2716" y="5180562"/>
            <a:ext cx="1299400" cy="1282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80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CB2F-B3C8-4C6E-9B37-ECF26056EE85}"/>
              </a:ext>
            </a:extLst>
          </p:cNvPr>
          <p:cNvSpPr>
            <a:spLocks noGrp="1"/>
          </p:cNvSpPr>
          <p:nvPr>
            <p:ph type="title"/>
          </p:nvPr>
        </p:nvSpPr>
        <p:spPr/>
        <p:txBody>
          <a:bodyPr/>
          <a:lstStyle/>
          <a:p>
            <a:r>
              <a:rPr lang="en-US" dirty="0"/>
              <a:t>Fortran Solution</a:t>
            </a:r>
          </a:p>
        </p:txBody>
      </p:sp>
      <p:sp>
        <p:nvSpPr>
          <p:cNvPr id="3" name="Content Placeholder 2">
            <a:extLst>
              <a:ext uri="{FF2B5EF4-FFF2-40B4-BE49-F238E27FC236}">
                <a16:creationId xmlns:a16="http://schemas.microsoft.com/office/drawing/2014/main" id="{58A635B8-6834-463A-8FE2-EEAFCBC40488}"/>
              </a:ext>
            </a:extLst>
          </p:cNvPr>
          <p:cNvSpPr>
            <a:spLocks noGrp="1"/>
          </p:cNvSpPr>
          <p:nvPr>
            <p:ph idx="1"/>
          </p:nvPr>
        </p:nvSpPr>
        <p:spPr/>
        <p:txBody>
          <a:bodyPr/>
          <a:lstStyle/>
          <a:p>
            <a:r>
              <a:rPr lang="en-US" dirty="0"/>
              <a:t>Add all your Fortran project to one single solution</a:t>
            </a:r>
          </a:p>
          <a:p>
            <a:pPr lvl="1"/>
            <a:r>
              <a:rPr lang="en-US" dirty="0"/>
              <a:t>Enables you to build and maintain all project</a:t>
            </a:r>
          </a:p>
          <a:p>
            <a:pPr lvl="1"/>
            <a:r>
              <a:rPr lang="en-US" dirty="0"/>
              <a:t>Define build dependencies for each project</a:t>
            </a:r>
          </a:p>
          <a:p>
            <a:pPr lvl="1"/>
            <a:endParaRPr lang="en-US" dirty="0"/>
          </a:p>
          <a:p>
            <a:r>
              <a:rPr lang="en-US" dirty="0"/>
              <a:t>Use a version control system </a:t>
            </a:r>
          </a:p>
          <a:p>
            <a:pPr lvl="1"/>
            <a:r>
              <a:rPr lang="en-US" dirty="0"/>
              <a:t>I use Git under </a:t>
            </a:r>
            <a:r>
              <a:rPr lang="en-US" dirty="0">
                <a:hlinkClick r:id="rId2"/>
              </a:rPr>
              <a:t>Microsoft teams </a:t>
            </a:r>
            <a:r>
              <a:rPr lang="en-US" dirty="0"/>
              <a:t>(benefit from team management)</a:t>
            </a:r>
          </a:p>
          <a:p>
            <a:pPr lvl="1"/>
            <a:r>
              <a:rPr lang="en-US" dirty="0"/>
              <a:t>Visual studio can be used as a source control</a:t>
            </a:r>
          </a:p>
          <a:p>
            <a:pPr lvl="1"/>
            <a:endParaRPr lang="en-US" dirty="0"/>
          </a:p>
          <a:p>
            <a:pPr marL="400050"/>
            <a:r>
              <a:rPr lang="en-US" dirty="0"/>
              <a:t>Use branches to differentiate between different life cycle phase</a:t>
            </a:r>
          </a:p>
          <a:p>
            <a:pPr marL="800100" lvl="1"/>
            <a:r>
              <a:rPr lang="en-US" dirty="0"/>
              <a:t>Dev: Development</a:t>
            </a:r>
          </a:p>
          <a:p>
            <a:pPr marL="800100" lvl="1"/>
            <a:r>
              <a:rPr lang="en-US" dirty="0"/>
              <a:t>Master/Trunk: Most stable that can be released to production environment</a:t>
            </a:r>
          </a:p>
          <a:p>
            <a:pPr marL="800100" lvl="1"/>
            <a:r>
              <a:rPr lang="en-US" dirty="0"/>
              <a:t>Feature branches: Exploring ideas that take time to develop and needs to be isolated (essential for collaboration)</a:t>
            </a:r>
          </a:p>
          <a:p>
            <a:pPr marL="400050"/>
            <a:r>
              <a:rPr lang="en-US" dirty="0"/>
              <a:t>Share your code:</a:t>
            </a:r>
          </a:p>
          <a:p>
            <a:pPr marL="800100" lvl="1"/>
            <a:r>
              <a:rPr lang="en-US" dirty="0"/>
              <a:t>Best way of getting your code repository better</a:t>
            </a:r>
          </a:p>
          <a:p>
            <a:pPr marL="800100" lvl="1"/>
            <a:endParaRPr lang="en-US" dirty="0"/>
          </a:p>
          <a:p>
            <a:pPr lvl="1"/>
            <a:endParaRPr lang="en-US" dirty="0"/>
          </a:p>
        </p:txBody>
      </p:sp>
    </p:spTree>
    <p:extLst>
      <p:ext uri="{BB962C8B-B14F-4D97-AF65-F5344CB8AC3E}">
        <p14:creationId xmlns:p14="http://schemas.microsoft.com/office/powerpoint/2010/main" val="37223498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94DC-0730-4336-B99C-CCE244D154E3}"/>
              </a:ext>
            </a:extLst>
          </p:cNvPr>
          <p:cNvSpPr>
            <a:spLocks noGrp="1"/>
          </p:cNvSpPr>
          <p:nvPr>
            <p:ph type="title"/>
          </p:nvPr>
        </p:nvSpPr>
        <p:spPr/>
        <p:txBody>
          <a:bodyPr/>
          <a:lstStyle/>
          <a:p>
            <a:r>
              <a:rPr lang="en-US" dirty="0"/>
              <a:t>Object Oriented Central Principles </a:t>
            </a:r>
          </a:p>
        </p:txBody>
      </p:sp>
      <p:sp>
        <p:nvSpPr>
          <p:cNvPr id="3" name="Content Placeholder 2">
            <a:extLst>
              <a:ext uri="{FF2B5EF4-FFF2-40B4-BE49-F238E27FC236}">
                <a16:creationId xmlns:a16="http://schemas.microsoft.com/office/drawing/2014/main" id="{4C181D96-A497-4086-B960-110B5D130B63}"/>
              </a:ext>
            </a:extLst>
          </p:cNvPr>
          <p:cNvSpPr>
            <a:spLocks noGrp="1"/>
          </p:cNvSpPr>
          <p:nvPr>
            <p:ph idx="1"/>
          </p:nvPr>
        </p:nvSpPr>
        <p:spPr/>
        <p:txBody>
          <a:bodyPr/>
          <a:lstStyle/>
          <a:p>
            <a:r>
              <a:rPr lang="en-US" sz="1800" dirty="0"/>
              <a:t>Encapsulation: Control how and object and its components can be accessed using access modifiers.</a:t>
            </a:r>
          </a:p>
          <a:p>
            <a:endParaRPr lang="en-US" sz="1800" dirty="0"/>
          </a:p>
          <a:p>
            <a:endParaRPr lang="en-US" sz="1800" dirty="0"/>
          </a:p>
          <a:p>
            <a:r>
              <a:rPr lang="en-US" sz="1800" dirty="0"/>
              <a:t>Abstraction: Hide all but relevant data about an object. Use abstraction to simplify the interaction of high level modules/objects with low level ones.</a:t>
            </a:r>
          </a:p>
          <a:p>
            <a:endParaRPr lang="en-US" sz="1800" dirty="0"/>
          </a:p>
          <a:p>
            <a:endParaRPr lang="en-US" sz="1800" dirty="0"/>
          </a:p>
          <a:p>
            <a:r>
              <a:rPr lang="en-US" sz="1800" dirty="0"/>
              <a:t>Inheritance: Using class hierarchy to make the code more readable, avoid repetition and improve maintainability. Using base class and subclasses that inherit from one/multiple base classes</a:t>
            </a:r>
          </a:p>
          <a:p>
            <a:endParaRPr lang="en-US" sz="1800" dirty="0"/>
          </a:p>
          <a:p>
            <a:endParaRPr lang="en-US" sz="1800" dirty="0"/>
          </a:p>
          <a:p>
            <a:r>
              <a:rPr lang="en-US" sz="1800" dirty="0"/>
              <a:t>Polymorphism: Same name different implementations. Overriding inherited methods and defining different implementations of an interface are good examples of polymorphism </a:t>
            </a:r>
          </a:p>
        </p:txBody>
      </p:sp>
    </p:spTree>
    <p:extLst>
      <p:ext uri="{BB962C8B-B14F-4D97-AF65-F5344CB8AC3E}">
        <p14:creationId xmlns:p14="http://schemas.microsoft.com/office/powerpoint/2010/main" val="3753394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FF1C-E9CF-4AAC-90F3-DC11DFFFA0E2}"/>
              </a:ext>
            </a:extLst>
          </p:cNvPr>
          <p:cNvSpPr>
            <a:spLocks noGrp="1"/>
          </p:cNvSpPr>
          <p:nvPr>
            <p:ph type="title"/>
          </p:nvPr>
        </p:nvSpPr>
        <p:spPr/>
        <p:txBody>
          <a:bodyPr/>
          <a:lstStyle/>
          <a:p>
            <a:r>
              <a:rPr lang="en-US" dirty="0"/>
              <a:t>SOLID Design Principles</a:t>
            </a:r>
          </a:p>
        </p:txBody>
      </p:sp>
      <p:sp>
        <p:nvSpPr>
          <p:cNvPr id="3" name="Content Placeholder 2">
            <a:extLst>
              <a:ext uri="{FF2B5EF4-FFF2-40B4-BE49-F238E27FC236}">
                <a16:creationId xmlns:a16="http://schemas.microsoft.com/office/drawing/2014/main" id="{87179888-D28B-470F-8E15-DBB81161EB0D}"/>
              </a:ext>
            </a:extLst>
          </p:cNvPr>
          <p:cNvSpPr>
            <a:spLocks noGrp="1"/>
          </p:cNvSpPr>
          <p:nvPr>
            <p:ph idx="1"/>
          </p:nvPr>
        </p:nvSpPr>
        <p:spPr>
          <a:xfrm>
            <a:off x="227014" y="1217613"/>
            <a:ext cx="7348546" cy="5452128"/>
          </a:xfrm>
        </p:spPr>
        <p:txBody>
          <a:bodyPr/>
          <a:lstStyle/>
          <a:p>
            <a:r>
              <a:rPr lang="en-US" dirty="0"/>
              <a:t>One of the most popular design principles for OO programming</a:t>
            </a:r>
          </a:p>
          <a:p>
            <a:pPr lvl="1"/>
            <a:r>
              <a:rPr lang="en-US" sz="1400" dirty="0"/>
              <a:t>S: Single responsibility principle</a:t>
            </a:r>
          </a:p>
          <a:p>
            <a:pPr lvl="2" indent="-285750"/>
            <a:r>
              <a:rPr lang="en-US" sz="1400" dirty="0"/>
              <a:t>Easier to understand and maintain</a:t>
            </a:r>
          </a:p>
          <a:p>
            <a:pPr lvl="2" indent="-285750"/>
            <a:endParaRPr lang="en-US" sz="1400" dirty="0"/>
          </a:p>
          <a:p>
            <a:pPr lvl="1"/>
            <a:r>
              <a:rPr lang="en-US" sz="1400" dirty="0"/>
              <a:t>O: Open/Closed principle</a:t>
            </a:r>
          </a:p>
          <a:p>
            <a:pPr lvl="2"/>
            <a:r>
              <a:rPr lang="en-US" sz="1400" dirty="0"/>
              <a:t>The software entity is open to extension but closed to modification</a:t>
            </a:r>
          </a:p>
          <a:p>
            <a:pPr lvl="2"/>
            <a:r>
              <a:rPr lang="en-US" sz="1400" dirty="0"/>
              <a:t>Using interfaces that are closed to modifications but new implementations can be added</a:t>
            </a:r>
          </a:p>
          <a:p>
            <a:pPr lvl="2"/>
            <a:endParaRPr lang="en-US" sz="1400" dirty="0"/>
          </a:p>
          <a:p>
            <a:pPr lvl="1"/>
            <a:r>
              <a:rPr lang="en-US" sz="1400" dirty="0"/>
              <a:t>L: </a:t>
            </a:r>
            <a:r>
              <a:rPr lang="en-US" sz="1400" dirty="0" err="1"/>
              <a:t>Liskov</a:t>
            </a:r>
            <a:r>
              <a:rPr lang="en-US" sz="1400" dirty="0"/>
              <a:t> Substitution Principle (</a:t>
            </a:r>
            <a:r>
              <a:rPr lang="en-US" sz="1400" dirty="0">
                <a:hlinkClick r:id="rId3"/>
              </a:rPr>
              <a:t>Barbara </a:t>
            </a:r>
            <a:r>
              <a:rPr lang="en-US" sz="1400" dirty="0" err="1">
                <a:hlinkClick r:id="rId3"/>
              </a:rPr>
              <a:t>Liskov</a:t>
            </a:r>
            <a:r>
              <a:rPr lang="en-US" sz="1400" dirty="0"/>
              <a:t>)</a:t>
            </a:r>
          </a:p>
          <a:p>
            <a:pPr lvl="2"/>
            <a:r>
              <a:rPr lang="en-US" sz="1400" dirty="0"/>
              <a:t>Objects of a super class shall be replaceable by objects of its subclass without braking the application</a:t>
            </a:r>
          </a:p>
          <a:p>
            <a:pPr lvl="2"/>
            <a:endParaRPr lang="en-US" sz="1400" dirty="0"/>
          </a:p>
          <a:p>
            <a:pPr lvl="1"/>
            <a:r>
              <a:rPr lang="en-US" sz="1400" dirty="0"/>
              <a:t>I: Interface Segregation Principle</a:t>
            </a:r>
          </a:p>
          <a:p>
            <a:pPr lvl="2"/>
            <a:r>
              <a:rPr lang="en-US" sz="1400" i="1" dirty="0"/>
              <a:t>“Clients should not be forced to depend upon interfaces that they do not use”</a:t>
            </a:r>
          </a:p>
          <a:p>
            <a:pPr lvl="2"/>
            <a:endParaRPr lang="en-US" sz="1400" i="1" dirty="0"/>
          </a:p>
          <a:p>
            <a:pPr lvl="1"/>
            <a:r>
              <a:rPr lang="en-US" sz="1400" dirty="0"/>
              <a:t>D: Dependency Inversion Principle</a:t>
            </a:r>
          </a:p>
          <a:p>
            <a:pPr lvl="2"/>
            <a:r>
              <a:rPr lang="en-US" sz="1400" dirty="0"/>
              <a:t>High-level modules should not depend on low-level modules. Both should depend on abstractions. Abstraction defines how each high level module/object interact with the low level ones</a:t>
            </a:r>
          </a:p>
          <a:p>
            <a:pPr lvl="1"/>
            <a:endParaRPr lang="en-US" dirty="0"/>
          </a:p>
          <a:p>
            <a:pPr lvl="2"/>
            <a:endParaRPr lang="en-US" dirty="0"/>
          </a:p>
        </p:txBody>
      </p:sp>
      <p:pic>
        <p:nvPicPr>
          <p:cNvPr id="2050" name="Picture 2" descr="Robert Cecil Martin.png">
            <a:extLst>
              <a:ext uri="{FF2B5EF4-FFF2-40B4-BE49-F238E27FC236}">
                <a16:creationId xmlns:a16="http://schemas.microsoft.com/office/drawing/2014/main" id="{0838C78E-8580-4563-9840-18A534754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5559" y="865741"/>
            <a:ext cx="1446165" cy="1834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119CF8A-64E6-4C64-908C-423B19AC1F72}"/>
              </a:ext>
            </a:extLst>
          </p:cNvPr>
          <p:cNvSpPr/>
          <p:nvPr/>
        </p:nvSpPr>
        <p:spPr>
          <a:xfrm>
            <a:off x="7575560" y="2774354"/>
            <a:ext cx="1446165" cy="307777"/>
          </a:xfrm>
          <a:prstGeom prst="rect">
            <a:avLst/>
          </a:prstGeom>
        </p:spPr>
        <p:txBody>
          <a:bodyPr wrap="none">
            <a:spAutoFit/>
          </a:bodyPr>
          <a:lstStyle/>
          <a:p>
            <a:r>
              <a:rPr lang="en-US" sz="1400" dirty="0">
                <a:solidFill>
                  <a:schemeClr val="bg2">
                    <a:lumMod val="40000"/>
                    <a:lumOff val="60000"/>
                  </a:schemeClr>
                </a:solidFill>
                <a:latin typeface="Linux Libertine"/>
                <a:hlinkClick r:id="rId5"/>
              </a:rPr>
              <a:t>Robert C. Martin</a:t>
            </a:r>
            <a:endParaRPr lang="en-US" sz="1400" dirty="0">
              <a:solidFill>
                <a:schemeClr val="bg2">
                  <a:lumMod val="40000"/>
                  <a:lumOff val="60000"/>
                </a:schemeClr>
              </a:solidFill>
              <a:latin typeface="Linux Libertine"/>
            </a:endParaRPr>
          </a:p>
        </p:txBody>
      </p:sp>
    </p:spTree>
    <p:extLst>
      <p:ext uri="{BB962C8B-B14F-4D97-AF65-F5344CB8AC3E}">
        <p14:creationId xmlns:p14="http://schemas.microsoft.com/office/powerpoint/2010/main" val="17197273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B865-8220-41EB-878D-5BFFDD22DD00}"/>
              </a:ext>
            </a:extLst>
          </p:cNvPr>
          <p:cNvSpPr>
            <a:spLocks noGrp="1"/>
          </p:cNvSpPr>
          <p:nvPr>
            <p:ph type="title"/>
          </p:nvPr>
        </p:nvSpPr>
        <p:spPr/>
        <p:txBody>
          <a:bodyPr/>
          <a:lstStyle/>
          <a:p>
            <a:r>
              <a:rPr lang="en-US" dirty="0"/>
              <a:t>Software Development Management</a:t>
            </a:r>
          </a:p>
        </p:txBody>
      </p:sp>
      <p:sp>
        <p:nvSpPr>
          <p:cNvPr id="3" name="Content Placeholder 2">
            <a:extLst>
              <a:ext uri="{FF2B5EF4-FFF2-40B4-BE49-F238E27FC236}">
                <a16:creationId xmlns:a16="http://schemas.microsoft.com/office/drawing/2014/main" id="{9F76510E-C239-41EA-9B55-22ABCFCFFCCB}"/>
              </a:ext>
            </a:extLst>
          </p:cNvPr>
          <p:cNvSpPr>
            <a:spLocks noGrp="1"/>
          </p:cNvSpPr>
          <p:nvPr>
            <p:ph idx="1"/>
          </p:nvPr>
        </p:nvSpPr>
        <p:spPr>
          <a:xfrm>
            <a:off x="227013" y="1217613"/>
            <a:ext cx="6817048" cy="5245100"/>
          </a:xfrm>
        </p:spPr>
        <p:txBody>
          <a:bodyPr/>
          <a:lstStyle/>
          <a:p>
            <a:r>
              <a:rPr lang="en-US" dirty="0"/>
              <a:t>Water Fall</a:t>
            </a:r>
          </a:p>
          <a:p>
            <a:pPr lvl="1"/>
            <a:r>
              <a:rPr lang="en-US" dirty="0"/>
              <a:t>Gather and document requirements</a:t>
            </a:r>
          </a:p>
          <a:p>
            <a:pPr lvl="1"/>
            <a:r>
              <a:rPr lang="en-US" dirty="0"/>
              <a:t>Design</a:t>
            </a:r>
          </a:p>
          <a:p>
            <a:pPr lvl="1"/>
            <a:r>
              <a:rPr lang="en-US" dirty="0"/>
              <a:t>Code and unit test</a:t>
            </a:r>
          </a:p>
          <a:p>
            <a:pPr lvl="1"/>
            <a:r>
              <a:rPr lang="en-US" dirty="0"/>
              <a:t>Perform system testing</a:t>
            </a:r>
          </a:p>
          <a:p>
            <a:pPr lvl="1"/>
            <a:r>
              <a:rPr lang="en-US" dirty="0"/>
              <a:t>Perform user acceptance testing (UAT)</a:t>
            </a:r>
          </a:p>
          <a:p>
            <a:pPr lvl="1"/>
            <a:r>
              <a:rPr lang="en-US" dirty="0"/>
              <a:t>Fix any issues</a:t>
            </a:r>
          </a:p>
          <a:p>
            <a:pPr lvl="1"/>
            <a:r>
              <a:rPr lang="en-US" dirty="0"/>
              <a:t>Deliver the finished product</a:t>
            </a:r>
          </a:p>
          <a:p>
            <a:r>
              <a:rPr lang="en-US" dirty="0"/>
              <a:t>Agile</a:t>
            </a:r>
          </a:p>
          <a:p>
            <a:pPr lvl="1"/>
            <a:r>
              <a:rPr lang="en-US" dirty="0"/>
              <a:t>Team-based approach</a:t>
            </a:r>
          </a:p>
          <a:p>
            <a:pPr lvl="1"/>
            <a:r>
              <a:rPr lang="en-US" dirty="0"/>
              <a:t>Often implemented using Scrum framework</a:t>
            </a:r>
          </a:p>
          <a:p>
            <a:pPr lvl="1"/>
            <a:r>
              <a:rPr lang="en-US" dirty="0"/>
              <a:t>Frequent developments, demo, testing and requirement gathering </a:t>
            </a:r>
          </a:p>
          <a:p>
            <a:pPr lvl="1"/>
            <a:r>
              <a:rPr lang="en-US" dirty="0"/>
              <a:t>High level of customer involvement throughout the project</a:t>
            </a:r>
          </a:p>
          <a:p>
            <a:pPr lvl="1"/>
            <a:r>
              <a:rPr lang="en-US" dirty="0"/>
              <a:t>More flexible to address changes in the scope/requirements</a:t>
            </a:r>
          </a:p>
          <a:p>
            <a:pPr marL="457200" lvl="1"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9DBDE62E-4D8B-4E6B-962F-E3AA17FBE876}"/>
              </a:ext>
            </a:extLst>
          </p:cNvPr>
          <p:cNvPicPr>
            <a:picLocks noChangeAspect="1"/>
          </p:cNvPicPr>
          <p:nvPr/>
        </p:nvPicPr>
        <p:blipFill>
          <a:blip r:embed="rId3"/>
          <a:stretch>
            <a:fillRect/>
          </a:stretch>
        </p:blipFill>
        <p:spPr>
          <a:xfrm>
            <a:off x="7044061" y="965662"/>
            <a:ext cx="1761888" cy="2854398"/>
          </a:xfrm>
          <a:prstGeom prst="rect">
            <a:avLst/>
          </a:prstGeom>
        </p:spPr>
      </p:pic>
      <p:sp>
        <p:nvSpPr>
          <p:cNvPr id="5" name="Rectangle 4">
            <a:extLst>
              <a:ext uri="{FF2B5EF4-FFF2-40B4-BE49-F238E27FC236}">
                <a16:creationId xmlns:a16="http://schemas.microsoft.com/office/drawing/2014/main" id="{601C8BB3-8D72-48BA-AA92-37F13F61E4C8}"/>
              </a:ext>
            </a:extLst>
          </p:cNvPr>
          <p:cNvSpPr/>
          <p:nvPr/>
        </p:nvSpPr>
        <p:spPr>
          <a:xfrm>
            <a:off x="7245171" y="3820060"/>
            <a:ext cx="1359668" cy="261610"/>
          </a:xfrm>
          <a:prstGeom prst="rect">
            <a:avLst/>
          </a:prstGeom>
        </p:spPr>
        <p:txBody>
          <a:bodyPr wrap="none">
            <a:spAutoFit/>
          </a:bodyPr>
          <a:lstStyle/>
          <a:p>
            <a:r>
              <a:rPr lang="en-US" sz="1100" dirty="0">
                <a:solidFill>
                  <a:schemeClr val="bg1">
                    <a:lumMod val="65000"/>
                  </a:schemeClr>
                </a:solidFill>
              </a:rPr>
              <a:t>www.seguetech.com</a:t>
            </a:r>
          </a:p>
        </p:txBody>
      </p:sp>
      <p:pic>
        <p:nvPicPr>
          <p:cNvPr id="6" name="Picture 5">
            <a:extLst>
              <a:ext uri="{FF2B5EF4-FFF2-40B4-BE49-F238E27FC236}">
                <a16:creationId xmlns:a16="http://schemas.microsoft.com/office/drawing/2014/main" id="{15AEC6B8-6AF3-4CFB-8E30-14478241FC28}"/>
              </a:ext>
            </a:extLst>
          </p:cNvPr>
          <p:cNvPicPr>
            <a:picLocks noChangeAspect="1"/>
          </p:cNvPicPr>
          <p:nvPr/>
        </p:nvPicPr>
        <p:blipFill>
          <a:blip r:embed="rId4"/>
          <a:stretch>
            <a:fillRect/>
          </a:stretch>
        </p:blipFill>
        <p:spPr>
          <a:xfrm>
            <a:off x="7160280" y="4081670"/>
            <a:ext cx="1529449" cy="2691576"/>
          </a:xfrm>
          <a:prstGeom prst="rect">
            <a:avLst/>
          </a:prstGeom>
        </p:spPr>
      </p:pic>
    </p:spTree>
    <p:extLst>
      <p:ext uri="{BB962C8B-B14F-4D97-AF65-F5344CB8AC3E}">
        <p14:creationId xmlns:p14="http://schemas.microsoft.com/office/powerpoint/2010/main" val="917729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8D7E-887F-4389-946B-75968975C9F0}"/>
              </a:ext>
            </a:extLst>
          </p:cNvPr>
          <p:cNvSpPr>
            <a:spLocks noGrp="1"/>
          </p:cNvSpPr>
          <p:nvPr>
            <p:ph type="title"/>
          </p:nvPr>
        </p:nvSpPr>
        <p:spPr/>
        <p:txBody>
          <a:bodyPr/>
          <a:lstStyle/>
          <a:p>
            <a:r>
              <a:rPr lang="en-US" dirty="0"/>
              <a:t>Pygeostat</a:t>
            </a:r>
          </a:p>
        </p:txBody>
      </p:sp>
      <p:sp>
        <p:nvSpPr>
          <p:cNvPr id="3" name="Content Placeholder 2">
            <a:extLst>
              <a:ext uri="{FF2B5EF4-FFF2-40B4-BE49-F238E27FC236}">
                <a16:creationId xmlns:a16="http://schemas.microsoft.com/office/drawing/2014/main" id="{4FD897D3-33D7-48B5-813C-AECA9497B49B}"/>
              </a:ext>
            </a:extLst>
          </p:cNvPr>
          <p:cNvSpPr>
            <a:spLocks noGrp="1"/>
          </p:cNvSpPr>
          <p:nvPr>
            <p:ph idx="1"/>
          </p:nvPr>
        </p:nvSpPr>
        <p:spPr>
          <a:xfrm>
            <a:off x="227014" y="1217613"/>
            <a:ext cx="5475518" cy="5245100"/>
          </a:xfrm>
        </p:spPr>
        <p:txBody>
          <a:bodyPr/>
          <a:lstStyle/>
          <a:p>
            <a:r>
              <a:rPr lang="en-US" dirty="0"/>
              <a:t>A Python package for Geostatistical modeling</a:t>
            </a:r>
          </a:p>
          <a:p>
            <a:endParaRPr lang="en-US" dirty="0"/>
          </a:p>
          <a:p>
            <a:r>
              <a:rPr lang="en-US" dirty="0"/>
              <a:t>Powerful tool for visualization</a:t>
            </a:r>
          </a:p>
          <a:p>
            <a:endParaRPr lang="en-US" dirty="0"/>
          </a:p>
          <a:p>
            <a:r>
              <a:rPr lang="en-US" dirty="0"/>
              <a:t>Jupyter notebook is a great IDE for implementing, documenting and archiving modeling work flow</a:t>
            </a:r>
          </a:p>
          <a:p>
            <a:endParaRPr lang="en-US" dirty="0"/>
          </a:p>
          <a:p>
            <a:r>
              <a:rPr lang="en-US" dirty="0"/>
              <a:t>Wrappers to call Fortran executables</a:t>
            </a:r>
          </a:p>
          <a:p>
            <a:endParaRPr lang="en-US" dirty="0"/>
          </a:p>
          <a:p>
            <a:r>
              <a:rPr lang="en-US" dirty="0"/>
              <a:t>Fortran-Python integration using </a:t>
            </a:r>
            <a:r>
              <a:rPr lang="en-US" dirty="0" err="1"/>
              <a:t>numpy’s</a:t>
            </a:r>
            <a:r>
              <a:rPr lang="en-US" dirty="0"/>
              <a:t> F2PY</a:t>
            </a:r>
          </a:p>
          <a:p>
            <a:endParaRPr lang="en-US" dirty="0"/>
          </a:p>
        </p:txBody>
      </p:sp>
      <p:pic>
        <p:nvPicPr>
          <p:cNvPr id="4" name="Picture 3">
            <a:extLst>
              <a:ext uri="{FF2B5EF4-FFF2-40B4-BE49-F238E27FC236}">
                <a16:creationId xmlns:a16="http://schemas.microsoft.com/office/drawing/2014/main" id="{ED9DCCFA-7BDC-411B-AF5F-6660D44D4463}"/>
              </a:ext>
            </a:extLst>
          </p:cNvPr>
          <p:cNvPicPr>
            <a:picLocks noChangeAspect="1"/>
          </p:cNvPicPr>
          <p:nvPr/>
        </p:nvPicPr>
        <p:blipFill>
          <a:blip r:embed="rId2"/>
          <a:stretch>
            <a:fillRect/>
          </a:stretch>
        </p:blipFill>
        <p:spPr>
          <a:xfrm>
            <a:off x="5677315" y="3831734"/>
            <a:ext cx="3374642" cy="2705591"/>
          </a:xfrm>
          <a:prstGeom prst="rect">
            <a:avLst/>
          </a:prstGeom>
        </p:spPr>
      </p:pic>
      <p:pic>
        <p:nvPicPr>
          <p:cNvPr id="5" name="Picture 4">
            <a:extLst>
              <a:ext uri="{FF2B5EF4-FFF2-40B4-BE49-F238E27FC236}">
                <a16:creationId xmlns:a16="http://schemas.microsoft.com/office/drawing/2014/main" id="{508BC4F2-8202-42B6-8CE3-73BA6F667D0E}"/>
              </a:ext>
            </a:extLst>
          </p:cNvPr>
          <p:cNvPicPr>
            <a:picLocks noChangeAspect="1"/>
          </p:cNvPicPr>
          <p:nvPr/>
        </p:nvPicPr>
        <p:blipFill>
          <a:blip r:embed="rId3"/>
          <a:stretch>
            <a:fillRect/>
          </a:stretch>
        </p:blipFill>
        <p:spPr>
          <a:xfrm>
            <a:off x="5767554" y="2166619"/>
            <a:ext cx="3271377" cy="1544782"/>
          </a:xfrm>
          <a:prstGeom prst="rect">
            <a:avLst/>
          </a:prstGeom>
        </p:spPr>
      </p:pic>
      <p:pic>
        <p:nvPicPr>
          <p:cNvPr id="6" name="Picture 5">
            <a:extLst>
              <a:ext uri="{FF2B5EF4-FFF2-40B4-BE49-F238E27FC236}">
                <a16:creationId xmlns:a16="http://schemas.microsoft.com/office/drawing/2014/main" id="{6470BC23-C3B5-462D-BE82-D54CAE91DFD6}"/>
              </a:ext>
            </a:extLst>
          </p:cNvPr>
          <p:cNvPicPr>
            <a:picLocks noChangeAspect="1"/>
          </p:cNvPicPr>
          <p:nvPr/>
        </p:nvPicPr>
        <p:blipFill>
          <a:blip r:embed="rId4"/>
          <a:stretch>
            <a:fillRect/>
          </a:stretch>
        </p:blipFill>
        <p:spPr>
          <a:xfrm>
            <a:off x="6752450" y="202779"/>
            <a:ext cx="1301584" cy="1843507"/>
          </a:xfrm>
          <a:prstGeom prst="rect">
            <a:avLst/>
          </a:prstGeom>
        </p:spPr>
      </p:pic>
    </p:spTree>
    <p:extLst>
      <p:ext uri="{BB962C8B-B14F-4D97-AF65-F5344CB8AC3E}">
        <p14:creationId xmlns:p14="http://schemas.microsoft.com/office/powerpoint/2010/main" val="37549177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D2C6-90ED-43E9-97B0-1D26F54600D3}"/>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4B8FEE21-9ACC-490C-8EFC-4E2DF2342DEC}"/>
              </a:ext>
            </a:extLst>
          </p:cNvPr>
          <p:cNvPicPr>
            <a:picLocks noChangeAspect="1"/>
          </p:cNvPicPr>
          <p:nvPr/>
        </p:nvPicPr>
        <p:blipFill rotWithShape="1">
          <a:blip r:embed="rId3"/>
          <a:srcRect l="3638" r="18491"/>
          <a:stretch/>
        </p:blipFill>
        <p:spPr>
          <a:xfrm>
            <a:off x="0" y="952663"/>
            <a:ext cx="3302598" cy="2935697"/>
          </a:xfrm>
          <a:prstGeom prst="rect">
            <a:avLst/>
          </a:prstGeom>
        </p:spPr>
      </p:pic>
      <p:pic>
        <p:nvPicPr>
          <p:cNvPr id="5" name="Picture 4">
            <a:extLst>
              <a:ext uri="{FF2B5EF4-FFF2-40B4-BE49-F238E27FC236}">
                <a16:creationId xmlns:a16="http://schemas.microsoft.com/office/drawing/2014/main" id="{256D5876-542E-4271-8C23-E7047BDA95A8}"/>
              </a:ext>
            </a:extLst>
          </p:cNvPr>
          <p:cNvPicPr>
            <a:picLocks noChangeAspect="1"/>
          </p:cNvPicPr>
          <p:nvPr/>
        </p:nvPicPr>
        <p:blipFill>
          <a:blip r:embed="rId4"/>
          <a:stretch>
            <a:fillRect/>
          </a:stretch>
        </p:blipFill>
        <p:spPr>
          <a:xfrm>
            <a:off x="3453204" y="1142999"/>
            <a:ext cx="2873947" cy="2602557"/>
          </a:xfrm>
          <a:prstGeom prst="rect">
            <a:avLst/>
          </a:prstGeom>
        </p:spPr>
      </p:pic>
      <p:pic>
        <p:nvPicPr>
          <p:cNvPr id="6" name="Picture 5">
            <a:extLst>
              <a:ext uri="{FF2B5EF4-FFF2-40B4-BE49-F238E27FC236}">
                <a16:creationId xmlns:a16="http://schemas.microsoft.com/office/drawing/2014/main" id="{FC37BC9C-43BE-4D56-89B5-64E72CC6B17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0" y="4031165"/>
            <a:ext cx="4275556" cy="2189044"/>
          </a:xfrm>
          <a:prstGeom prst="rect">
            <a:avLst/>
          </a:prstGeom>
        </p:spPr>
      </p:pic>
      <p:pic>
        <p:nvPicPr>
          <p:cNvPr id="7" name="Picture 6">
            <a:extLst>
              <a:ext uri="{FF2B5EF4-FFF2-40B4-BE49-F238E27FC236}">
                <a16:creationId xmlns:a16="http://schemas.microsoft.com/office/drawing/2014/main" id="{D36993F4-14C7-4CFC-BCF9-95B22020A2C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94329" y="3856503"/>
            <a:ext cx="4502246" cy="3001497"/>
          </a:xfrm>
          <a:prstGeom prst="rect">
            <a:avLst/>
          </a:prstGeom>
        </p:spPr>
      </p:pic>
      <p:pic>
        <p:nvPicPr>
          <p:cNvPr id="8" name="Picture 7">
            <a:extLst>
              <a:ext uri="{FF2B5EF4-FFF2-40B4-BE49-F238E27FC236}">
                <a16:creationId xmlns:a16="http://schemas.microsoft.com/office/drawing/2014/main" id="{217534BE-F21F-486D-A546-B26EC8E76913}"/>
              </a:ext>
            </a:extLst>
          </p:cNvPr>
          <p:cNvPicPr>
            <a:picLocks noChangeAspect="1"/>
          </p:cNvPicPr>
          <p:nvPr/>
        </p:nvPicPr>
        <p:blipFill>
          <a:blip r:embed="rId7"/>
          <a:stretch>
            <a:fillRect/>
          </a:stretch>
        </p:blipFill>
        <p:spPr>
          <a:xfrm>
            <a:off x="6347891" y="952663"/>
            <a:ext cx="2775369" cy="1402745"/>
          </a:xfrm>
          <a:prstGeom prst="rect">
            <a:avLst/>
          </a:prstGeom>
        </p:spPr>
      </p:pic>
      <p:pic>
        <p:nvPicPr>
          <p:cNvPr id="9" name="Picture 8">
            <a:extLst>
              <a:ext uri="{FF2B5EF4-FFF2-40B4-BE49-F238E27FC236}">
                <a16:creationId xmlns:a16="http://schemas.microsoft.com/office/drawing/2014/main" id="{A0A634BC-26FC-448F-A884-085FE087BE74}"/>
              </a:ext>
            </a:extLst>
          </p:cNvPr>
          <p:cNvPicPr>
            <a:picLocks noChangeAspect="1"/>
          </p:cNvPicPr>
          <p:nvPr/>
        </p:nvPicPr>
        <p:blipFill>
          <a:blip r:embed="rId8"/>
          <a:stretch>
            <a:fillRect/>
          </a:stretch>
        </p:blipFill>
        <p:spPr>
          <a:xfrm>
            <a:off x="4394329" y="5030999"/>
            <a:ext cx="1716015" cy="1827001"/>
          </a:xfrm>
          <a:prstGeom prst="rect">
            <a:avLst/>
          </a:prstGeom>
        </p:spPr>
      </p:pic>
      <p:pic>
        <p:nvPicPr>
          <p:cNvPr id="10" name="Picture 9">
            <a:extLst>
              <a:ext uri="{FF2B5EF4-FFF2-40B4-BE49-F238E27FC236}">
                <a16:creationId xmlns:a16="http://schemas.microsoft.com/office/drawing/2014/main" id="{AA816E87-D3FC-4F03-8019-8623A31F944D}"/>
              </a:ext>
            </a:extLst>
          </p:cNvPr>
          <p:cNvPicPr>
            <a:picLocks noChangeAspect="1"/>
          </p:cNvPicPr>
          <p:nvPr/>
        </p:nvPicPr>
        <p:blipFill>
          <a:blip r:embed="rId9"/>
          <a:stretch>
            <a:fillRect/>
          </a:stretch>
        </p:blipFill>
        <p:spPr>
          <a:xfrm>
            <a:off x="6445924" y="2456828"/>
            <a:ext cx="2521006" cy="1399675"/>
          </a:xfrm>
          <a:prstGeom prst="rect">
            <a:avLst/>
          </a:prstGeom>
        </p:spPr>
      </p:pic>
    </p:spTree>
    <p:extLst>
      <p:ext uri="{BB962C8B-B14F-4D97-AF65-F5344CB8AC3E}">
        <p14:creationId xmlns:p14="http://schemas.microsoft.com/office/powerpoint/2010/main" val="2207703195"/>
      </p:ext>
    </p:extLst>
  </p:cSld>
  <p:clrMapOvr>
    <a:masterClrMapping/>
  </p:clrMapOvr>
  <p:transition/>
</p:sld>
</file>

<file path=ppt/theme/theme1.xml><?xml version="1.0" encoding="utf-8"?>
<a:theme xmlns:a="http://schemas.openxmlformats.org/drawingml/2006/main" name="CCG">
  <a:themeElements>
    <a:clrScheme name="CC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C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91434</TotalTime>
  <Words>865</Words>
  <Application>Microsoft Office PowerPoint</Application>
  <PresentationFormat>On-screen Show (4:3)</PresentationFormat>
  <Paragraphs>142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Linux Libertine</vt:lpstr>
      <vt:lpstr>Times New Roman</vt:lpstr>
      <vt:lpstr>CCG</vt:lpstr>
      <vt:lpstr>Geostatistics and Programming Practices</vt:lpstr>
      <vt:lpstr>Common Programming Options</vt:lpstr>
      <vt:lpstr>Version/Source Control</vt:lpstr>
      <vt:lpstr>Fortran Solution</vt:lpstr>
      <vt:lpstr>Object Oriented Central Principles </vt:lpstr>
      <vt:lpstr>SOLID Design Principles</vt:lpstr>
      <vt:lpstr>Software Development Management</vt:lpstr>
      <vt:lpstr>Pygeostat</vt:lpstr>
      <vt:lpstr>Visualization</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Mostafa</dc:creator>
  <cp:lastModifiedBy>Mostafa Hadavand</cp:lastModifiedBy>
  <cp:revision>2005</cp:revision>
  <cp:lastPrinted>2015-04-29T19:47:02Z</cp:lastPrinted>
  <dcterms:created xsi:type="dcterms:W3CDTF">1999-01-06T15:00:33Z</dcterms:created>
  <dcterms:modified xsi:type="dcterms:W3CDTF">2019-03-18T00:18:54Z</dcterms:modified>
</cp:coreProperties>
</file>