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46" r:id="rId2"/>
    <p:sldId id="563" r:id="rId3"/>
    <p:sldId id="570" r:id="rId4"/>
    <p:sldId id="534" r:id="rId5"/>
    <p:sldId id="582" r:id="rId6"/>
    <p:sldId id="569" r:id="rId7"/>
    <p:sldId id="571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5792"/>
    <a:srgbClr val="165788"/>
    <a:srgbClr val="003366"/>
    <a:srgbClr val="003399"/>
    <a:srgbClr val="FF0000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447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4037" y="-6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468" cy="48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6052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733" y="0"/>
            <a:ext cx="3169468" cy="48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6052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91510" y="8939965"/>
            <a:ext cx="3169468" cy="48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ctr" defTabSz="966052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101 – page </a:t>
            </a:r>
            <a:fld id="{59530D45-0182-4D82-A9F4-C3B943E25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468" cy="48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6052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733" y="0"/>
            <a:ext cx="3169468" cy="48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6052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570" y="4560529"/>
            <a:ext cx="5366062" cy="431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056"/>
            <a:ext cx="3169468" cy="48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6052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733" y="9121056"/>
            <a:ext cx="3169468" cy="48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6052">
              <a:defRPr sz="1300" b="1"/>
            </a:lvl1pPr>
          </a:lstStyle>
          <a:p>
            <a:pPr>
              <a:defRPr/>
            </a:pPr>
            <a:fld id="{EF15BA10-2476-43F3-BE00-FDD3A0978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0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15BA10-2476-43F3-BE00-FDD3A0978F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0" y="3990975"/>
            <a:ext cx="91440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endParaRPr lang="en-CA" sz="2400" kern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42482"/>
            <a:ext cx="9144000" cy="1470025"/>
          </a:xfrm>
        </p:spPr>
        <p:txBody>
          <a:bodyPr/>
          <a:lstStyle>
            <a:lvl1pPr>
              <a:defRPr>
                <a:solidFill>
                  <a:srgbClr val="16578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4829629"/>
            <a:ext cx="6400800" cy="1752600"/>
          </a:xfrm>
        </p:spPr>
        <p:txBody>
          <a:bodyPr/>
          <a:lstStyle>
            <a:lvl1pPr marL="342900" indent="-342900" algn="l">
              <a:buFont typeface="Arial" pitchFamily="34" charset="0"/>
              <a:buChar char="•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" y="4042002"/>
            <a:ext cx="9144000" cy="683305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r="46441"/>
          <a:stretch/>
        </p:blipFill>
        <p:spPr>
          <a:xfrm>
            <a:off x="3092575" y="121242"/>
            <a:ext cx="3538884" cy="20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90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007350" y="6519863"/>
            <a:ext cx="113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C01BCDD7-E697-4237-828F-713B8DE10659}" type="slidenum">
              <a:rPr lang="en-CA" sz="1600" smtClean="0">
                <a:solidFill>
                  <a:srgbClr val="165788"/>
                </a:solidFill>
                <a:latin typeface="Arial" charset="0"/>
              </a:rPr>
              <a:pPr algn="r">
                <a:defRPr/>
              </a:pPr>
              <a:t>‹#›</a:t>
            </a:fld>
            <a:r>
              <a:rPr lang="en-CA" sz="1600" dirty="0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16578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58875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17613"/>
            <a:ext cx="873125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83563" y="6492875"/>
            <a:ext cx="96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0733E087-A2F4-4E0D-AAA6-60C28E9DB4A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65788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python/files?version=3.6.5" TargetMode="External"/><Relationship Id="rId2" Type="http://schemas.openxmlformats.org/officeDocument/2006/relationships/hyperlink" Target="https://conda.io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naconda.com/download/" TargetMode="External"/><Relationship Id="rId4" Type="http://schemas.openxmlformats.org/officeDocument/2006/relationships/hyperlink" Target="https://repo.anaconda.com/archive/Anaconda3-5.2.0-Windows-x86_64.ex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3601"/>
            <a:ext cx="9278112" cy="147002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Python and Pygeostat Installation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861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March 2019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47173" y="3180848"/>
            <a:ext cx="58496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242-760F-4099-B83B-470AE19C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Installation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D606-3C49-4354-AA5C-01CFEFBB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34" y="1225056"/>
            <a:ext cx="5400590" cy="5632943"/>
          </a:xfrm>
        </p:spPr>
        <p:txBody>
          <a:bodyPr>
            <a:noAutofit/>
          </a:bodyPr>
          <a:lstStyle/>
          <a:p>
            <a:r>
              <a:rPr lang="en-CA" sz="1800" dirty="0"/>
              <a:t>Anaconda is the recommended distribution for Python</a:t>
            </a:r>
          </a:p>
          <a:p>
            <a:pPr lvl="1"/>
            <a:r>
              <a:rPr lang="en-CA" dirty="0"/>
              <a:t>Popular Python packages are provided with Anaconda</a:t>
            </a:r>
          </a:p>
          <a:p>
            <a:pPr lvl="1"/>
            <a:r>
              <a:rPr lang="en-US" dirty="0">
                <a:hlinkClick r:id="rId2"/>
              </a:rPr>
              <a:t>conda</a:t>
            </a:r>
            <a:r>
              <a:rPr lang="en-US" dirty="0"/>
              <a:t> package management system can be used to install and manage python packages</a:t>
            </a:r>
          </a:p>
          <a:p>
            <a:pPr lvl="1"/>
            <a:r>
              <a:rPr lang="en-US" dirty="0"/>
              <a:t>Although Anaconda does not require admin permissions, it is recommended to acquire admin permissions</a:t>
            </a:r>
          </a:p>
          <a:p>
            <a:pPr lvl="1"/>
            <a:endParaRPr lang="en-CA" dirty="0"/>
          </a:p>
          <a:p>
            <a:r>
              <a:rPr lang="en-US" sz="1800" dirty="0"/>
              <a:t>Installation steps (Python 3.6):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Go to the link below</a:t>
            </a:r>
          </a:p>
          <a:p>
            <a:pPr lvl="2"/>
            <a:r>
              <a:rPr lang="en-US" dirty="0">
                <a:hlinkClick r:id="rId3"/>
              </a:rPr>
              <a:t>https://anaconda.org/anaconda/python/files?version=3.6.5</a:t>
            </a:r>
            <a:endParaRPr lang="en-US" dirty="0"/>
          </a:p>
          <a:p>
            <a:pPr lvl="2"/>
            <a:r>
              <a:rPr lang="en-US" dirty="0"/>
              <a:t>Or use: </a:t>
            </a:r>
            <a:r>
              <a:rPr lang="en-US" dirty="0">
                <a:hlinkClick r:id="rId4"/>
              </a:rPr>
              <a:t>https://repo.anaconda.com/archive/Anaconda3-5.2.0-Windows-x86_64.exe</a:t>
            </a:r>
            <a:endParaRPr lang="en-US" dirty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endParaRPr lang="en-CA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5581824" y="1298469"/>
            <a:ext cx="26444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hlinkClick r:id="rId5"/>
              </a:rPr>
              <a:t>https://www.anaconda.com/download/  </a:t>
            </a:r>
            <a:endParaRPr lang="en-C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1B64B-D080-4884-A4B4-AA72E5EF73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113"/>
          <a:stretch/>
        </p:blipFill>
        <p:spPr>
          <a:xfrm>
            <a:off x="5581824" y="1895101"/>
            <a:ext cx="3480026" cy="42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97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AE837-0650-4DF6-86E8-8EA37C91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39" y="3999186"/>
            <a:ext cx="3624005" cy="2806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DB10F-9A73-4EEC-906F-EA2A55C0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9" y="3999186"/>
            <a:ext cx="3634812" cy="2806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Installation (2)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CD606-3C49-4354-AA5C-01CFEFBB1A96}"/>
              </a:ext>
            </a:extLst>
          </p:cNvPr>
          <p:cNvSpPr txBox="1">
            <a:spLocks/>
          </p:cNvSpPr>
          <p:nvPr/>
        </p:nvSpPr>
        <p:spPr bwMode="auto">
          <a:xfrm>
            <a:off x="147981" y="1143000"/>
            <a:ext cx="8848038" cy="260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sz="1800" dirty="0"/>
              <a:t>Use the executable file to install Anaconda (important panels in the Installation steps displayed below)</a:t>
            </a:r>
          </a:p>
          <a:p>
            <a:pPr lvl="1"/>
            <a:r>
              <a:rPr lang="en-CA" sz="2000" dirty="0">
                <a:latin typeface="+mj-lt"/>
                <a:cs typeface="Courier New" panose="02070309020205020404" pitchFamily="49" charset="0"/>
              </a:rPr>
              <a:t>Install to the following destination folder: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C:/Anaconda3</a:t>
            </a:r>
          </a:p>
          <a:p>
            <a:pPr lvl="1"/>
            <a:endParaRPr lang="en-US" sz="1800" dirty="0"/>
          </a:p>
          <a:p>
            <a:pPr lvl="1"/>
            <a:r>
              <a:rPr lang="en-CA" sz="1800" dirty="0"/>
              <a:t>Although Anaconda recommends otherwise, we recommend that you select the ‘Add Anaconda to my PATH environment variable’ option</a:t>
            </a:r>
          </a:p>
          <a:p>
            <a:pPr lvl="2"/>
            <a:r>
              <a:rPr lang="en-CA" sz="1800" dirty="0"/>
              <a:t>Alternatively, if using the installation path that we display below, add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C:\Anaconda3 </a:t>
            </a:r>
            <a:r>
              <a:rPr lang="en-CA" sz="1800" dirty="0"/>
              <a:t>and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C:\Anaconda3\Scripts </a:t>
            </a:r>
            <a:r>
              <a:rPr lang="en-CA" sz="1800" dirty="0"/>
              <a:t>to your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 PATH </a:t>
            </a:r>
            <a:r>
              <a:rPr lang="en-CA" sz="1800" dirty="0"/>
              <a:t>manually</a:t>
            </a:r>
            <a:endParaRPr lang="en-US" sz="1800" dirty="0"/>
          </a:p>
          <a:p>
            <a:pPr>
              <a:buFont typeface="+mj-lt"/>
              <a:buAutoNum type="arabicPeriod" startAt="3"/>
            </a:pPr>
            <a:endParaRPr lang="en-US" sz="2200" dirty="0"/>
          </a:p>
          <a:p>
            <a:pPr marL="0" indent="0">
              <a:buNone/>
            </a:pPr>
            <a:endParaRPr lang="en-US" sz="1800" kern="0" dirty="0"/>
          </a:p>
          <a:p>
            <a:pPr marL="0" indent="0">
              <a:buFontTx/>
              <a:buNone/>
            </a:pPr>
            <a:endParaRPr lang="en-US" sz="1800" kern="0" dirty="0"/>
          </a:p>
        </p:txBody>
      </p:sp>
      <p:sp>
        <p:nvSpPr>
          <p:cNvPr id="14" name="Right Arrow 8">
            <a:extLst>
              <a:ext uri="{FF2B5EF4-FFF2-40B4-BE49-F238E27FC236}">
                <a16:creationId xmlns:a16="http://schemas.microsoft.com/office/drawing/2014/main" id="{53B95BF5-7E21-4209-AC5A-0390C2FD0797}"/>
              </a:ext>
            </a:extLst>
          </p:cNvPr>
          <p:cNvSpPr/>
          <p:nvPr/>
        </p:nvSpPr>
        <p:spPr bwMode="auto">
          <a:xfrm>
            <a:off x="4840843" y="4850525"/>
            <a:ext cx="362374" cy="20255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8">
            <a:extLst>
              <a:ext uri="{FF2B5EF4-FFF2-40B4-BE49-F238E27FC236}">
                <a16:creationId xmlns:a16="http://schemas.microsoft.com/office/drawing/2014/main" id="{96C5714E-8769-4C54-B67F-28535D170C22}"/>
              </a:ext>
            </a:extLst>
          </p:cNvPr>
          <p:cNvSpPr/>
          <p:nvPr/>
        </p:nvSpPr>
        <p:spPr bwMode="auto">
          <a:xfrm>
            <a:off x="601042" y="5651938"/>
            <a:ext cx="362374" cy="20255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459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E32C-6E8E-45B4-BD0D-A1F915FC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Installation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70BC-4412-4150-89D3-7B5FE09E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217613"/>
            <a:ext cx="3294230" cy="2335018"/>
          </a:xfrm>
        </p:spPr>
        <p:txBody>
          <a:bodyPr/>
          <a:lstStyle/>
          <a:p>
            <a:r>
              <a:rPr lang="en-CA" dirty="0"/>
              <a:t>Follow these visual directions to add required directories to your system path (begin by right-clicking on This PC):</a:t>
            </a:r>
          </a:p>
          <a:p>
            <a:pPr lvl="1"/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C:/Anaconda3/</a:t>
            </a:r>
          </a:p>
          <a:p>
            <a:pPr lvl="1"/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C:/Anaconda3/Scripts/</a:t>
            </a:r>
          </a:p>
          <a:p>
            <a:pPr marL="457200" lvl="1" indent="0">
              <a:buNone/>
            </a:pPr>
            <a:r>
              <a:rPr lang="en-CA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65657-DA1D-4F97-86C9-2125A75F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42" y="1143000"/>
            <a:ext cx="5310922" cy="556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2501F-6BBC-4FF1-8365-6D52EF1DA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79" t="37615" r="34593" b="18024"/>
          <a:stretch/>
        </p:blipFill>
        <p:spPr>
          <a:xfrm>
            <a:off x="1227438" y="3795519"/>
            <a:ext cx="4323206" cy="2910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4D97C3-93E7-4855-AF3F-0DD2BB2C9597}"/>
              </a:ext>
            </a:extLst>
          </p:cNvPr>
          <p:cNvSpPr/>
          <p:nvPr/>
        </p:nvSpPr>
        <p:spPr bwMode="auto">
          <a:xfrm>
            <a:off x="1161534" y="5033319"/>
            <a:ext cx="807309" cy="15651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3B705-449B-4C0E-BEFF-F9598B9272E0}"/>
              </a:ext>
            </a:extLst>
          </p:cNvPr>
          <p:cNvSpPr/>
          <p:nvPr/>
        </p:nvSpPr>
        <p:spPr bwMode="auto">
          <a:xfrm>
            <a:off x="1420017" y="6462713"/>
            <a:ext cx="1512653" cy="15651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ABB13-B62B-42B3-B3DF-BD80A5E074E9}"/>
              </a:ext>
            </a:extLst>
          </p:cNvPr>
          <p:cNvSpPr/>
          <p:nvPr/>
        </p:nvSpPr>
        <p:spPr bwMode="auto">
          <a:xfrm>
            <a:off x="4925218" y="3070848"/>
            <a:ext cx="709464" cy="16662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0BEF1-44AB-42F4-9B33-98BB47120EA7}"/>
              </a:ext>
            </a:extLst>
          </p:cNvPr>
          <p:cNvSpPr/>
          <p:nvPr/>
        </p:nvSpPr>
        <p:spPr bwMode="auto">
          <a:xfrm>
            <a:off x="7869355" y="2415937"/>
            <a:ext cx="442624" cy="17074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E2868-B9BF-45ED-BDF1-41A763951B42}"/>
              </a:ext>
            </a:extLst>
          </p:cNvPr>
          <p:cNvSpPr/>
          <p:nvPr/>
        </p:nvSpPr>
        <p:spPr bwMode="auto">
          <a:xfrm>
            <a:off x="5883748" y="1752792"/>
            <a:ext cx="2873073" cy="17074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EA876-13D4-4751-8F8B-E36F7AF4986B}"/>
              </a:ext>
            </a:extLst>
          </p:cNvPr>
          <p:cNvSpPr/>
          <p:nvPr/>
        </p:nvSpPr>
        <p:spPr bwMode="auto">
          <a:xfrm>
            <a:off x="5860179" y="4947948"/>
            <a:ext cx="2009176" cy="24189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773B1-0429-4C02-A738-3E750EC69B8E}"/>
              </a:ext>
            </a:extLst>
          </p:cNvPr>
          <p:cNvSpPr/>
          <p:nvPr/>
        </p:nvSpPr>
        <p:spPr bwMode="auto">
          <a:xfrm>
            <a:off x="7430530" y="6462712"/>
            <a:ext cx="486032" cy="15651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D6CB2-C9D5-4CE2-AD7F-9D7D26AAD73B}"/>
              </a:ext>
            </a:extLst>
          </p:cNvPr>
          <p:cNvCxnSpPr/>
          <p:nvPr/>
        </p:nvCxnSpPr>
        <p:spPr bwMode="auto">
          <a:xfrm>
            <a:off x="1227437" y="5189838"/>
            <a:ext cx="192579" cy="12728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1D0455-3340-48F5-8C58-B451F6CEEB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32670" y="3237470"/>
            <a:ext cx="1992548" cy="32252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3DCE9D-A1FE-4AF5-A97E-0EE2CA2627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8328" y="2586678"/>
            <a:ext cx="2200909" cy="4841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774BE-C587-4607-9C9A-EE427909FA31}"/>
              </a:ext>
            </a:extLst>
          </p:cNvPr>
          <p:cNvCxnSpPr>
            <a:cxnSpLocks/>
          </p:cNvCxnSpPr>
          <p:nvPr/>
        </p:nvCxnSpPr>
        <p:spPr bwMode="auto">
          <a:xfrm>
            <a:off x="7876665" y="2586679"/>
            <a:ext cx="39897" cy="3876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F208A8-1A97-4CDD-B3BC-29F9823D36C8}"/>
              </a:ext>
            </a:extLst>
          </p:cNvPr>
          <p:cNvSpPr txBox="1"/>
          <p:nvPr/>
        </p:nvSpPr>
        <p:spPr>
          <a:xfrm>
            <a:off x="917902" y="4911523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C00000"/>
                </a:solidFill>
                <a:latin typeface="+mj-lt"/>
              </a:rPr>
              <a:t>1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9AA67D-2A76-4E88-AB9F-468BA5FA2180}"/>
              </a:ext>
            </a:extLst>
          </p:cNvPr>
          <p:cNvSpPr txBox="1"/>
          <p:nvPr/>
        </p:nvSpPr>
        <p:spPr>
          <a:xfrm>
            <a:off x="4663127" y="2962802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C00000"/>
                </a:solidFill>
                <a:latin typeface="+mj-lt"/>
              </a:rPr>
              <a:t>2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AA4CF-27DD-4CB7-AEE1-EBCE6A43F013}"/>
              </a:ext>
            </a:extLst>
          </p:cNvPr>
          <p:cNvSpPr txBox="1"/>
          <p:nvPr/>
        </p:nvSpPr>
        <p:spPr>
          <a:xfrm>
            <a:off x="7632825" y="2215819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C00000"/>
                </a:solidFill>
                <a:latin typeface="+mj-lt"/>
              </a:rPr>
              <a:t>3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B6749-391C-4C80-9D1C-B3ABB8A069AC}"/>
              </a:ext>
            </a:extLst>
          </p:cNvPr>
          <p:cNvSpPr txBox="1"/>
          <p:nvPr/>
        </p:nvSpPr>
        <p:spPr>
          <a:xfrm>
            <a:off x="7186690" y="632896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C00000"/>
                </a:solidFill>
                <a:latin typeface="+mj-lt"/>
              </a:rPr>
              <a:t>4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1694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736AE5-5A07-4B86-A58B-8AF359B2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06" y="1482931"/>
            <a:ext cx="3177831" cy="3205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19D7-E516-4C1D-8CF8-110C832C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Pygeostat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13C4-56D9-425A-BE19-0968F3A7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9" y="1026699"/>
            <a:ext cx="5832790" cy="4804601"/>
          </a:xfrm>
        </p:spPr>
        <p:txBody>
          <a:bodyPr/>
          <a:lstStyle/>
          <a:p>
            <a:r>
              <a:rPr lang="en-CA" sz="1800" dirty="0"/>
              <a:t>Pygeostat is a Python package from the Centre for Computational Geostatistics (CCG), providing a suite of tools for resource modeling. Installation steps:</a:t>
            </a:r>
          </a:p>
          <a:p>
            <a:pPr lvl="1">
              <a:buFont typeface="+mj-lt"/>
              <a:buAutoNum type="arabicPeriod"/>
            </a:pPr>
            <a:r>
              <a:rPr lang="en-CA" dirty="0"/>
              <a:t>Open a PowerShell window within the target folder where you have the wheel distribution file, by holding shift while right clicking</a:t>
            </a:r>
          </a:p>
          <a:p>
            <a:pPr lvl="1">
              <a:buFont typeface="+mj-lt"/>
              <a:buAutoNum type="arabicPeriod"/>
            </a:pPr>
            <a:r>
              <a:rPr lang="en-CA" dirty="0">
                <a:latin typeface="+mj-lt"/>
                <a:cs typeface="Courier New" panose="02070309020205020404" pitchFamily="49" charset="0"/>
              </a:rPr>
              <a:t>Execute the following  command: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pygeostat-x.x.x-py36-none-any.whl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n-CA" dirty="0"/>
              <a:t>After the installation completes, ensure that the following line is found in the command line output: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Successfully installed pygeostat-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x.xxx.devx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80301D0A-0098-41A1-B60D-21465227588F}"/>
              </a:ext>
            </a:extLst>
          </p:cNvPr>
          <p:cNvSpPr/>
          <p:nvPr/>
        </p:nvSpPr>
        <p:spPr bwMode="auto">
          <a:xfrm>
            <a:off x="7107795" y="3288772"/>
            <a:ext cx="271276" cy="140228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5">
            <a:extLst>
              <a:ext uri="{FF2B5EF4-FFF2-40B4-BE49-F238E27FC236}">
                <a16:creationId xmlns:a16="http://schemas.microsoft.com/office/drawing/2014/main" id="{02F6C9E2-45CF-4BD1-97C7-156E19E13EFE}"/>
              </a:ext>
            </a:extLst>
          </p:cNvPr>
          <p:cNvSpPr/>
          <p:nvPr/>
        </p:nvSpPr>
        <p:spPr bwMode="auto">
          <a:xfrm rot="5400000">
            <a:off x="7401427" y="4702502"/>
            <a:ext cx="1307199" cy="17236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35530-5E58-46A9-8CBC-CB25687C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725" y="5442282"/>
            <a:ext cx="6858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278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</a:t>
            </a:r>
            <a:r>
              <a:rPr lang="en-US" dirty="0" err="1"/>
              <a:t>Jupyter</a:t>
            </a:r>
            <a:r>
              <a:rPr lang="en-US" dirty="0"/>
              <a:t> Notebooks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Jupyter notebook is a recommended </a:t>
            </a:r>
            <a:r>
              <a:rPr lang="en-US" dirty="0">
                <a:hlinkClick r:id="rId2"/>
              </a:rPr>
              <a:t>IDE</a:t>
            </a:r>
            <a:r>
              <a:rPr lang="en-US" dirty="0"/>
              <a:t> to run Python scripts, which is installed with Anaconda</a:t>
            </a:r>
          </a:p>
          <a:p>
            <a:endParaRPr lang="en-US" dirty="0"/>
          </a:p>
          <a:p>
            <a:r>
              <a:rPr lang="en-US" dirty="0"/>
              <a:t>There are two ways to start a Jupyter notebook in a directory/folder</a:t>
            </a:r>
          </a:p>
          <a:p>
            <a:pPr lvl="1"/>
            <a:r>
              <a:rPr lang="en-US" dirty="0"/>
              <a:t>Option one:</a:t>
            </a:r>
          </a:p>
          <a:p>
            <a:pPr lvl="2"/>
            <a:r>
              <a:rPr lang="en-CA" dirty="0"/>
              <a:t>Open a PowerShell window in the directory that you wish to open a script</a:t>
            </a:r>
          </a:p>
          <a:p>
            <a:pPr lvl="3"/>
            <a:r>
              <a:rPr lang="en-CA" dirty="0"/>
              <a:t>As described on the previous slide</a:t>
            </a:r>
            <a:endParaRPr lang="en-US" dirty="0"/>
          </a:p>
          <a:p>
            <a:pPr lvl="2"/>
            <a:r>
              <a:rPr lang="en-US" dirty="0"/>
              <a:t>Execute the following command: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C0308-7FE0-43EF-A473-D822C73C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1" y="4692014"/>
            <a:ext cx="7316915" cy="14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0ADEE-ADFB-4924-990E-0D7DCBB2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38" y="2595154"/>
            <a:ext cx="4503992" cy="426284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7011" y="1217613"/>
            <a:ext cx="8759047" cy="5245100"/>
          </a:xfrm>
        </p:spPr>
        <p:txBody>
          <a:bodyPr/>
          <a:lstStyle/>
          <a:p>
            <a:pPr marL="685800" lvl="1"/>
            <a:r>
              <a:rPr lang="en-US" dirty="0"/>
              <a:t>Option two (recommended):</a:t>
            </a:r>
          </a:p>
          <a:p>
            <a:pPr lvl="2"/>
            <a:r>
              <a:rPr lang="en-US" dirty="0"/>
              <a:t>Double click the provided utility file in the parent directory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Jupyter Here.reg</a:t>
            </a:r>
          </a:p>
          <a:p>
            <a:pPr lvl="2"/>
            <a:r>
              <a:rPr lang="en-CA" dirty="0"/>
              <a:t>Simply right click in the parent directory and then select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Jupyter Here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700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</a:t>
            </a:r>
            <a:r>
              <a:rPr lang="en-US" dirty="0" err="1"/>
              <a:t>Jupyter</a:t>
            </a:r>
            <a:r>
              <a:rPr lang="en-US" dirty="0"/>
              <a:t> Notebooks (2)</a:t>
            </a:r>
          </a:p>
        </p:txBody>
      </p:sp>
      <p:sp>
        <p:nvSpPr>
          <p:cNvPr id="14" name="Right Arrow 5">
            <a:extLst>
              <a:ext uri="{FF2B5EF4-FFF2-40B4-BE49-F238E27FC236}">
                <a16:creationId xmlns:a16="http://schemas.microsoft.com/office/drawing/2014/main" id="{0A392154-385E-4946-B3F9-AB9D1072A211}"/>
              </a:ext>
            </a:extLst>
          </p:cNvPr>
          <p:cNvSpPr/>
          <p:nvPr/>
        </p:nvSpPr>
        <p:spPr bwMode="auto">
          <a:xfrm>
            <a:off x="3888215" y="4980362"/>
            <a:ext cx="332432" cy="13875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542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CG">
  <a:themeElements>
    <a:clrScheme name="CC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C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38369</TotalTime>
  <Words>420</Words>
  <Application>Microsoft Office PowerPoint</Application>
  <PresentationFormat>On-screen Show 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Times New Roman</vt:lpstr>
      <vt:lpstr>CCG</vt:lpstr>
      <vt:lpstr>Python and Pygeostat Installation Guide</vt:lpstr>
      <vt:lpstr>Python Installation (1)</vt:lpstr>
      <vt:lpstr>Python Installation (2)</vt:lpstr>
      <vt:lpstr>Python Installation (3)</vt:lpstr>
      <vt:lpstr>Pygeostat Installation</vt:lpstr>
      <vt:lpstr>Opening Jupyter Notebooks (1)</vt:lpstr>
      <vt:lpstr>Opening Jupyter Notebooks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Clayton</dc:creator>
  <cp:lastModifiedBy>Mostafa Hadavand</cp:lastModifiedBy>
  <cp:revision>691</cp:revision>
  <cp:lastPrinted>2016-08-09T19:42:59Z</cp:lastPrinted>
  <dcterms:created xsi:type="dcterms:W3CDTF">1999-01-06T15:00:33Z</dcterms:created>
  <dcterms:modified xsi:type="dcterms:W3CDTF">2019-03-18T00:19:00Z</dcterms:modified>
</cp:coreProperties>
</file>