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8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9.jpeg" ContentType="image/jpe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55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23.jpeg" ContentType="image/jpeg"/>
  <Override PartName="/ppt/media/image26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</a:t>
            </a:r>
            <a:r>
              <a:rPr b="0" lang="pt-BR" sz="4400" spc="-1" strike="noStrike">
                <a:latin typeface="Arial"/>
              </a:rPr>
              <a:t>para </a:t>
            </a:r>
            <a:r>
              <a:rPr b="0" lang="pt-BR" sz="4400" spc="-1" strike="noStrike">
                <a:latin typeface="Arial"/>
              </a:rPr>
              <a:t>mover o </a:t>
            </a:r>
            <a:r>
              <a:rPr b="0" lang="pt-BR" sz="4400" spc="-1" strike="noStrike">
                <a:latin typeface="Arial"/>
              </a:rPr>
              <a:t>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Clique para editar </a:t>
            </a:r>
            <a:r>
              <a:rPr b="0" lang="pt-BR" sz="2000" spc="-1" strike="noStrike">
                <a:latin typeface="Arial"/>
              </a:rPr>
              <a:t>o formato de </a:t>
            </a:r>
            <a:r>
              <a:rPr b="0" lang="pt-BR" sz="2000" spc="-1" strike="noStrike">
                <a:latin typeface="Arial"/>
              </a:rPr>
              <a:t>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333EFDC-8DF2-43E9-A9E1-472D0C3B2E50}" type="slidenum">
              <a:rPr b="0" lang="pt-BR" sz="1400" spc="-1" strike="noStrike">
                <a:latin typeface="Times New Roman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AA9F8D9-6DF5-47C5-85D1-892B8E40DAC0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6C8A4E7-F3F4-4EA4-900E-1BC8B6A17297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</p:spPr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CCA5C26-2859-41C8-BD8C-9358A04D7262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8D93EC4-9B13-415F-9092-ED17A03EF1FB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FF67A17-A6B0-43EB-B061-C2B19C016129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ACEFFDB-7B4B-49D1-B7B4-A592D78C0AE5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</p:spPr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42DA3FE-72BE-41D2-848A-FE201E167C5E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52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158EB25-A2B5-4A2B-9696-0BEE92A0425A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01EE533-FD3A-4150-BC42-2F34C578CD66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58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6A5A0AF-37E1-410E-AD30-9EF006D477BF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298E04F-9CFD-4429-AB1F-CDFB5DD29189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61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E2A6A27-251C-4AAE-8E21-4C2C48E8D4C4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3E7395F-8429-45A3-8C97-7BCE03D7520B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67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83AE003-31AB-42F1-9BF6-BCCDEB821AE5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70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18BE7F3-1B33-4AEC-AEEA-F5E2203487F2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C4CAF0F-7C2E-4699-B034-7BB691404518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76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1A23D0E-F03C-4AA8-8662-E8E5EA9EE98A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65F5DA3-FA10-4105-918D-0029408930DB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19E9663-654D-470E-8CBB-7BB0A71D5C4B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77E4372-D047-403D-91A8-1D733AE21858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211B723-110A-408E-B418-F4480E22932F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A128FD1-AD31-4D34-A629-2D28A793F47D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</p:spPr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4CA3A7F-8D59-4CDD-A38F-5AFB0960D33C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342B2FB-7982-4661-A6A4-2AEA126C926A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</a:t>
            </a:r>
            <a:r>
              <a:rPr b="0" lang="pt-BR" sz="4400" spc="-1" strike="noStrike">
                <a:latin typeface="Arial"/>
              </a:rPr>
              <a:t>para </a:t>
            </a:r>
            <a:r>
              <a:rPr b="0" lang="pt-BR" sz="4400" spc="-1" strike="noStrike">
                <a:latin typeface="Arial"/>
              </a:rPr>
              <a:t>editar o </a:t>
            </a:r>
            <a:r>
              <a:rPr b="0" lang="pt-BR" sz="4400" spc="-1" strike="noStrike">
                <a:latin typeface="Arial"/>
              </a:rPr>
              <a:t>formato </a:t>
            </a:r>
            <a:r>
              <a:rPr b="0" lang="pt-BR" sz="4400" spc="-1" strike="noStrike">
                <a:latin typeface="Arial"/>
              </a:rPr>
              <a:t>do texto </a:t>
            </a:r>
            <a:r>
              <a:rPr b="0" lang="pt-BR" sz="4400" spc="-1" strike="noStrike">
                <a:latin typeface="Arial"/>
              </a:rPr>
              <a:t>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</a:t>
            </a:r>
            <a:r>
              <a:rPr b="0" lang="pt-BR" sz="4400" spc="-1" strike="noStrike">
                <a:latin typeface="Arial"/>
              </a:rPr>
              <a:t>para </a:t>
            </a:r>
            <a:r>
              <a:rPr b="0" lang="pt-BR" sz="4400" spc="-1" strike="noStrike">
                <a:latin typeface="Arial"/>
              </a:rPr>
              <a:t>editar o </a:t>
            </a:r>
            <a:r>
              <a:rPr b="0" lang="pt-BR" sz="4400" spc="-1" strike="noStrike">
                <a:latin typeface="Arial"/>
              </a:rPr>
              <a:t>formato </a:t>
            </a:r>
            <a:r>
              <a:rPr b="0" lang="pt-BR" sz="4400" spc="-1" strike="noStrike">
                <a:latin typeface="Arial"/>
              </a:rPr>
              <a:t>do texto </a:t>
            </a:r>
            <a:r>
              <a:rPr b="0" lang="pt-BR" sz="4400" spc="-1" strike="noStrike">
                <a:latin typeface="Arial"/>
              </a:rPr>
              <a:t>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</a:t>
            </a:r>
            <a:r>
              <a:rPr b="0" lang="pt-BR" sz="4400" spc="-1" strike="noStrike">
                <a:latin typeface="Arial"/>
              </a:rPr>
              <a:t>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jpe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12188880" cy="211284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1" name="Imagem 15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1080" cy="2504880"/>
          </a:xfrm>
          <a:prstGeom prst="rect">
            <a:avLst/>
          </a:prstGeom>
          <a:ln>
            <a:noFill/>
          </a:ln>
        </p:spPr>
      </p:pic>
      <p:sp>
        <p:nvSpPr>
          <p:cNvPr id="122" name="CustomShape 2"/>
          <p:cNvSpPr/>
          <p:nvPr/>
        </p:nvSpPr>
        <p:spPr>
          <a:xfrm>
            <a:off x="1611720" y="3761280"/>
            <a:ext cx="9095760" cy="23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br/>
            <a:r>
              <a:rPr b="1" lang="pt-BR" sz="2200" spc="-1" strike="noStrike">
                <a:solidFill>
                  <a:srgbClr val="347c36"/>
                </a:solidFill>
                <a:latin typeface="Trebuchet MS"/>
                <a:ea typeface="DejaVu Sans"/>
              </a:rPr>
              <a:t>ÓLEO SERVICE: UMA PROPOSTA DE FERRAMENTA WEB PARA AUXILIAR NO GERENCIAMENTO DE TROCAS DE ÓLEO LUBRIFICANTE EM VEÍCULOS AUTOMOTORES</a:t>
            </a:r>
            <a:endParaRPr b="0" lang="pt-BR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347c36"/>
                </a:solidFill>
                <a:latin typeface="Trebuchet MS"/>
                <a:ea typeface="DejaVu Sans"/>
              </a:rPr>
              <a:t>Apresentação Trabalho de Conclusão do Curso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4439160" y="5669640"/>
            <a:ext cx="316368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8dc641"/>
                </a:solidFill>
                <a:latin typeface="Trebuchet MS"/>
                <a:ea typeface="DejaVu Sans"/>
              </a:rPr>
              <a:t>Orientador: Gledson Leite Leal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24" name="Imagem 19" descr=""/>
          <p:cNvPicPr/>
          <p:nvPr/>
        </p:nvPicPr>
        <p:blipFill>
          <a:blip r:embed="rId2"/>
          <a:stretch/>
        </p:blipFill>
        <p:spPr>
          <a:xfrm>
            <a:off x="313560" y="378000"/>
            <a:ext cx="5331600" cy="135684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3"/>
          <a:stretch/>
        </p:blipFill>
        <p:spPr>
          <a:xfrm>
            <a:off x="3744000" y="432000"/>
            <a:ext cx="4759200" cy="475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2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4" dur="2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720" y="0"/>
            <a:ext cx="12188880" cy="179748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2"/>
          <p:cNvSpPr/>
          <p:nvPr/>
        </p:nvSpPr>
        <p:spPr>
          <a:xfrm>
            <a:off x="191160" y="275040"/>
            <a:ext cx="7510320" cy="13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Metodologia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191160" y="275040"/>
            <a:ext cx="7510320" cy="13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Metodologia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227160" y="923040"/>
            <a:ext cx="5891760" cy="87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rebuchet MS"/>
                <a:ea typeface="DejaVu Sans"/>
              </a:rPr>
              <a:t>Cronograma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227160" y="923040"/>
            <a:ext cx="4307040" cy="87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92" name="Table 6"/>
          <p:cNvGraphicFramePr/>
          <p:nvPr/>
        </p:nvGraphicFramePr>
        <p:xfrm>
          <a:off x="1080000" y="1797480"/>
          <a:ext cx="10008000" cy="5003640"/>
        </p:xfrm>
        <a:graphic>
          <a:graphicData uri="http://schemas.openxmlformats.org/drawingml/2006/table">
            <a:tbl>
              <a:tblPr/>
              <a:tblGrid>
                <a:gridCol w="2740320"/>
                <a:gridCol w="1160640"/>
                <a:gridCol w="1182240"/>
                <a:gridCol w="1351080"/>
                <a:gridCol w="1182240"/>
                <a:gridCol w="1393200"/>
                <a:gridCol w="998280"/>
              </a:tblGrid>
              <a:tr h="71388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pt-BR" sz="1800" spc="-1" strike="noStrike">
                          <a:latin typeface="Arial"/>
                        </a:rPr>
                        <a:t>Atividade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a65d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pt-BR" sz="1800" spc="-1" strike="noStrike">
                          <a:latin typeface="Arial"/>
                        </a:rPr>
                        <a:t>Dez.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a65d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pt-BR" sz="1800" spc="-1" strike="noStrike">
                          <a:latin typeface="Arial"/>
                        </a:rPr>
                        <a:t>Jan.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a65d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pt-BR" sz="1800" spc="-1" strike="noStrike">
                          <a:latin typeface="Arial"/>
                        </a:rPr>
                        <a:t>Fev.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a65d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pt-BR" sz="1800" spc="-1" strike="noStrike">
                          <a:latin typeface="Arial"/>
                        </a:rPr>
                        <a:t>Mar.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a65d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pt-BR" sz="1800" spc="-1" strike="noStrike">
                          <a:latin typeface="Arial"/>
                        </a:rPr>
                        <a:t>Abr.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a65d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pt-BR" sz="1800" spc="-1" strike="noStrike">
                          <a:latin typeface="Arial"/>
                        </a:rPr>
                        <a:t>Mai.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a65d"/>
                    </a:solidFill>
                  </a:tcPr>
                </a:tc>
              </a:tr>
              <a:tr h="73584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pt-BR" sz="1800" spc="-1" strike="noStrike">
                          <a:latin typeface="Arial"/>
                        </a:rPr>
                        <a:t>Introdução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pt-BR" sz="1800" spc="-1" strike="noStrike">
                          <a:latin typeface="Arial"/>
                        </a:rPr>
                        <a:t>X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pt-BR" sz="1800" spc="-1" strike="noStrike">
                          <a:latin typeface="Arial"/>
                        </a:rPr>
                        <a:t>X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pt-BR" sz="1800" spc="-1" strike="noStrike">
                          <a:latin typeface="Arial"/>
                        </a:rPr>
                        <a:t>X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3584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pt-BR" sz="1800" spc="-1" strike="noStrike">
                          <a:latin typeface="Arial"/>
                        </a:rPr>
                        <a:t>Trab.Correlatos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pt-BR" sz="1800" spc="-1" strike="noStrike">
                          <a:latin typeface="Arial"/>
                        </a:rPr>
                        <a:t>X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pt-BR" sz="1800" spc="-1" strike="noStrike">
                          <a:latin typeface="Arial"/>
                        </a:rPr>
                        <a:t>X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pt-BR" sz="1800" spc="-1" strike="noStrike">
                          <a:latin typeface="Arial"/>
                        </a:rPr>
                        <a:t>X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pt-BR" sz="1800" spc="-1" strike="noStrike">
                          <a:latin typeface="Arial"/>
                        </a:rPr>
                        <a:t>X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3584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pt-BR" sz="1800" spc="-1" strike="noStrike">
                          <a:latin typeface="Arial"/>
                        </a:rPr>
                        <a:t>Metodologia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pt-BR" sz="1800" spc="-1" strike="noStrike">
                          <a:latin typeface="Arial"/>
                        </a:rPr>
                        <a:t>X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pt-BR" sz="1800" spc="-1" strike="noStrike">
                          <a:latin typeface="Arial"/>
                        </a:rPr>
                        <a:t>X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3584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pt-BR" sz="1800" spc="-1" strike="noStrike">
                          <a:latin typeface="Arial"/>
                        </a:rPr>
                        <a:t>Levantamento requisitos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pt-BR" sz="1800" spc="-1" strike="noStrike">
                          <a:latin typeface="Arial"/>
                        </a:rPr>
                        <a:t>X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pt-BR" sz="1800" spc="-1" strike="noStrike">
                          <a:latin typeface="Arial"/>
                        </a:rPr>
                        <a:t>X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3584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pt-BR" sz="1800" spc="-1" strike="noStrike">
                          <a:latin typeface="Arial"/>
                        </a:rPr>
                        <a:t>Resultados e discussões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pt-BR" sz="1800" spc="-1" strike="noStrike">
                          <a:latin typeface="Arial"/>
                        </a:rPr>
                        <a:t>X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pt-BR" sz="1800" spc="-1" strike="noStrike">
                          <a:latin typeface="Arial"/>
                        </a:rPr>
                        <a:t>X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1092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pt-BR" sz="1800" spc="-1" strike="noStrike">
                          <a:latin typeface="Arial"/>
                        </a:rPr>
                        <a:t>Conclusão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pt-BR" sz="1800" spc="-1" strike="noStrike">
                          <a:latin typeface="Arial"/>
                        </a:rPr>
                        <a:t>x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pt-BR" sz="1800" spc="-1" strike="noStrike">
                          <a:latin typeface="Arial"/>
                        </a:rPr>
                        <a:t>X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1620000" y="1656000"/>
            <a:ext cx="8416440" cy="5270040"/>
          </a:xfrm>
          <a:prstGeom prst="rect">
            <a:avLst/>
          </a:prstGeom>
          <a:ln>
            <a:noFill/>
          </a:ln>
        </p:spPr>
      </p:pic>
      <p:sp>
        <p:nvSpPr>
          <p:cNvPr id="194" name="CustomShape 1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FCD9B7C-E1F5-4651-ACC2-BCF6B877D86B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195" name="Imagem 11" descr=""/>
          <p:cNvPicPr/>
          <p:nvPr/>
        </p:nvPicPr>
        <p:blipFill>
          <a:blip r:embed="rId2"/>
          <a:stretch/>
        </p:blipFill>
        <p:spPr>
          <a:xfrm rot="20524800">
            <a:off x="-48960" y="-361440"/>
            <a:ext cx="2784240" cy="3755520"/>
          </a:xfrm>
          <a:prstGeom prst="rect">
            <a:avLst/>
          </a:prstGeom>
          <a:ln>
            <a:noFill/>
          </a:ln>
        </p:spPr>
      </p:pic>
      <p:sp>
        <p:nvSpPr>
          <p:cNvPr id="196" name="CustomShape 2"/>
          <p:cNvSpPr/>
          <p:nvPr/>
        </p:nvSpPr>
        <p:spPr>
          <a:xfrm>
            <a:off x="0" y="0"/>
            <a:ext cx="12188880" cy="179748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7" name="Imagem 15" descr=""/>
          <p:cNvPicPr/>
          <p:nvPr/>
        </p:nvPicPr>
        <p:blipFill>
          <a:blip r:embed="rId3"/>
          <a:stretch/>
        </p:blipFill>
        <p:spPr>
          <a:xfrm>
            <a:off x="10990080" y="5503680"/>
            <a:ext cx="728640" cy="1359720"/>
          </a:xfrm>
          <a:prstGeom prst="rect">
            <a:avLst/>
          </a:prstGeom>
          <a:ln>
            <a:noFill/>
          </a:ln>
        </p:spPr>
      </p:pic>
      <p:sp>
        <p:nvSpPr>
          <p:cNvPr id="198" name="CustomShape 3"/>
          <p:cNvSpPr/>
          <p:nvPr/>
        </p:nvSpPr>
        <p:spPr>
          <a:xfrm>
            <a:off x="191160" y="275040"/>
            <a:ext cx="7510320" cy="13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Resultados Preliminares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227160" y="815040"/>
            <a:ext cx="4090320" cy="87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rebuchet MS"/>
                <a:ea typeface="DejaVu Sans"/>
              </a:rPr>
              <a:t>Caso de uso</a:t>
            </a:r>
            <a:endParaRPr b="0" lang="pt-BR" sz="2200" spc="-1" strike="noStrike"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3159720" y="1657800"/>
            <a:ext cx="6055920" cy="5325840"/>
          </a:xfrm>
          <a:prstGeom prst="rect">
            <a:avLst/>
          </a:prstGeom>
          <a:ln>
            <a:noFill/>
          </a:ln>
        </p:spPr>
      </p:pic>
      <p:sp>
        <p:nvSpPr>
          <p:cNvPr id="201" name="CustomShape 1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30290C0-720B-4A2A-8AAE-02EA8714D4BA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202" name="Imagem 11" descr=""/>
          <p:cNvPicPr/>
          <p:nvPr/>
        </p:nvPicPr>
        <p:blipFill>
          <a:blip r:embed="rId2"/>
          <a:stretch/>
        </p:blipFill>
        <p:spPr>
          <a:xfrm rot="20524800">
            <a:off x="-48960" y="-361440"/>
            <a:ext cx="2784240" cy="3755520"/>
          </a:xfrm>
          <a:prstGeom prst="rect">
            <a:avLst/>
          </a:prstGeom>
          <a:ln>
            <a:noFill/>
          </a:ln>
        </p:spPr>
      </p:pic>
      <p:sp>
        <p:nvSpPr>
          <p:cNvPr id="203" name="CustomShape 2"/>
          <p:cNvSpPr/>
          <p:nvPr/>
        </p:nvSpPr>
        <p:spPr>
          <a:xfrm>
            <a:off x="720" y="0"/>
            <a:ext cx="12188880" cy="179748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4" name="Imagem 15" descr=""/>
          <p:cNvPicPr/>
          <p:nvPr/>
        </p:nvPicPr>
        <p:blipFill>
          <a:blip r:embed="rId3"/>
          <a:stretch/>
        </p:blipFill>
        <p:spPr>
          <a:xfrm>
            <a:off x="10990080" y="5503680"/>
            <a:ext cx="728640" cy="1359720"/>
          </a:xfrm>
          <a:prstGeom prst="rect">
            <a:avLst/>
          </a:prstGeom>
          <a:ln>
            <a:noFill/>
          </a:ln>
        </p:spPr>
      </p:pic>
      <p:sp>
        <p:nvSpPr>
          <p:cNvPr id="205" name="CustomShape 3"/>
          <p:cNvSpPr/>
          <p:nvPr/>
        </p:nvSpPr>
        <p:spPr>
          <a:xfrm>
            <a:off x="191160" y="275040"/>
            <a:ext cx="7510320" cy="13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Metodologia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191160" y="275040"/>
            <a:ext cx="7510320" cy="13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Metodologia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07" name="CustomShape 5"/>
          <p:cNvSpPr/>
          <p:nvPr/>
        </p:nvSpPr>
        <p:spPr>
          <a:xfrm>
            <a:off x="227160" y="923040"/>
            <a:ext cx="3017520" cy="87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rebuchet MS"/>
                <a:ea typeface="DejaVu Sans"/>
              </a:rPr>
              <a:t>Diagrama de classe</a:t>
            </a:r>
            <a:endParaRPr b="0" lang="pt-BR" sz="2200" spc="-1" strike="noStrike"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3B30FEE-0514-4B87-B0F7-043157F7C69C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209" name="Imagem 11" descr=""/>
          <p:cNvPicPr/>
          <p:nvPr/>
        </p:nvPicPr>
        <p:blipFill>
          <a:blip r:embed="rId1"/>
          <a:stretch/>
        </p:blipFill>
        <p:spPr>
          <a:xfrm rot="20524800">
            <a:off x="-48960" y="-361440"/>
            <a:ext cx="2784240" cy="3755520"/>
          </a:xfrm>
          <a:prstGeom prst="rect">
            <a:avLst/>
          </a:prstGeom>
          <a:ln>
            <a:noFill/>
          </a:ln>
        </p:spPr>
      </p:pic>
      <p:sp>
        <p:nvSpPr>
          <p:cNvPr id="210" name="CustomShape 2"/>
          <p:cNvSpPr/>
          <p:nvPr/>
        </p:nvSpPr>
        <p:spPr>
          <a:xfrm>
            <a:off x="720" y="0"/>
            <a:ext cx="12188880" cy="179748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1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28640" cy="1359720"/>
          </a:xfrm>
          <a:prstGeom prst="rect">
            <a:avLst/>
          </a:prstGeom>
          <a:ln>
            <a:noFill/>
          </a:ln>
        </p:spPr>
      </p:pic>
      <p:sp>
        <p:nvSpPr>
          <p:cNvPr id="212" name="CustomShape 3"/>
          <p:cNvSpPr/>
          <p:nvPr/>
        </p:nvSpPr>
        <p:spPr>
          <a:xfrm>
            <a:off x="191160" y="275040"/>
            <a:ext cx="7510320" cy="13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Metodologia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4038480" y="6346800"/>
            <a:ext cx="41115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14" name="CustomShape 5"/>
          <p:cNvSpPr/>
          <p:nvPr/>
        </p:nvSpPr>
        <p:spPr>
          <a:xfrm>
            <a:off x="191160" y="275040"/>
            <a:ext cx="7510320" cy="13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Metodologia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5" name="CustomShape 6"/>
          <p:cNvSpPr/>
          <p:nvPr/>
        </p:nvSpPr>
        <p:spPr>
          <a:xfrm>
            <a:off x="227160" y="923040"/>
            <a:ext cx="3017520" cy="87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rebuchet MS"/>
                <a:ea typeface="DejaVu Sans"/>
              </a:rPr>
              <a:t>Banco de dados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3"/>
          <a:stretch/>
        </p:blipFill>
        <p:spPr>
          <a:xfrm>
            <a:off x="2664000" y="1800000"/>
            <a:ext cx="7197480" cy="510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4CAF463-7107-4606-81C9-BE4EA723CFA5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218" name="Imagem 11" descr=""/>
          <p:cNvPicPr/>
          <p:nvPr/>
        </p:nvPicPr>
        <p:blipFill>
          <a:blip r:embed="rId1"/>
          <a:stretch/>
        </p:blipFill>
        <p:spPr>
          <a:xfrm rot="20524800">
            <a:off x="-48960" y="-361440"/>
            <a:ext cx="2784240" cy="3755520"/>
          </a:xfrm>
          <a:prstGeom prst="rect">
            <a:avLst/>
          </a:prstGeom>
          <a:ln>
            <a:noFill/>
          </a:ln>
        </p:spPr>
      </p:pic>
      <p:sp>
        <p:nvSpPr>
          <p:cNvPr id="219" name="CustomShape 2"/>
          <p:cNvSpPr/>
          <p:nvPr/>
        </p:nvSpPr>
        <p:spPr>
          <a:xfrm>
            <a:off x="720" y="0"/>
            <a:ext cx="12188880" cy="179748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0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28640" cy="1359720"/>
          </a:xfrm>
          <a:prstGeom prst="rect">
            <a:avLst/>
          </a:prstGeom>
          <a:ln>
            <a:noFill/>
          </a:ln>
        </p:spPr>
      </p:pic>
      <p:sp>
        <p:nvSpPr>
          <p:cNvPr id="221" name="CustomShape 3"/>
          <p:cNvSpPr/>
          <p:nvPr/>
        </p:nvSpPr>
        <p:spPr>
          <a:xfrm>
            <a:off x="191160" y="275040"/>
            <a:ext cx="7510320" cy="13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Metodologia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191160" y="275040"/>
            <a:ext cx="7510320" cy="13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Metodologia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227160" y="923040"/>
            <a:ext cx="3730320" cy="87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rebuchet MS"/>
                <a:ea typeface="DejaVu Sans"/>
              </a:rPr>
              <a:t>Metodologia Ágil Kanban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3"/>
          <a:stretch/>
        </p:blipFill>
        <p:spPr>
          <a:xfrm>
            <a:off x="683280" y="1799280"/>
            <a:ext cx="10114920" cy="505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43BBF17-0295-4846-A3D7-E749CB0E257A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226" name="Imagem 11" descr=""/>
          <p:cNvPicPr/>
          <p:nvPr/>
        </p:nvPicPr>
        <p:blipFill>
          <a:blip r:embed="rId1"/>
          <a:stretch/>
        </p:blipFill>
        <p:spPr>
          <a:xfrm rot="20524800">
            <a:off x="-48960" y="-361440"/>
            <a:ext cx="2784240" cy="3755520"/>
          </a:xfrm>
          <a:prstGeom prst="rect">
            <a:avLst/>
          </a:prstGeom>
          <a:ln>
            <a:noFill/>
          </a:ln>
        </p:spPr>
      </p:pic>
      <p:sp>
        <p:nvSpPr>
          <p:cNvPr id="227" name="CustomShape 2"/>
          <p:cNvSpPr/>
          <p:nvPr/>
        </p:nvSpPr>
        <p:spPr>
          <a:xfrm>
            <a:off x="0" y="0"/>
            <a:ext cx="12188880" cy="685548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8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28640" cy="1359720"/>
          </a:xfrm>
          <a:prstGeom prst="rect">
            <a:avLst/>
          </a:prstGeom>
          <a:ln>
            <a:noFill/>
          </a:ln>
        </p:spPr>
      </p:pic>
      <p:sp>
        <p:nvSpPr>
          <p:cNvPr id="229" name="CustomShape 3"/>
          <p:cNvSpPr/>
          <p:nvPr/>
        </p:nvSpPr>
        <p:spPr>
          <a:xfrm>
            <a:off x="2783160" y="1800000"/>
            <a:ext cx="7510320" cy="13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7200" spc="-1" strike="noStrike">
                <a:solidFill>
                  <a:srgbClr val="8dc641"/>
                </a:solidFill>
                <a:latin typeface="Trebuchet MS"/>
                <a:ea typeface="DejaVu Sans"/>
              </a:rPr>
              <a:t> </a:t>
            </a:r>
            <a:r>
              <a:rPr b="0" lang="pt-BR" sz="7200" spc="-1" strike="noStrike">
                <a:solidFill>
                  <a:srgbClr val="8dc641"/>
                </a:solidFill>
                <a:latin typeface="Trebuchet MS"/>
                <a:ea typeface="DejaVu Sans"/>
              </a:rPr>
              <a:t>RESULTADOS PRELIMINARES</a:t>
            </a:r>
            <a:endParaRPr b="0" lang="pt-BR" sz="7200" spc="-1" strike="noStrike">
              <a:latin typeface="Arial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4038480" y="6346800"/>
            <a:ext cx="41115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019E8AE-7E9B-4351-B2D0-5DFA90FD9F68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232" name="Imagem 11" descr=""/>
          <p:cNvPicPr/>
          <p:nvPr/>
        </p:nvPicPr>
        <p:blipFill>
          <a:blip r:embed="rId1"/>
          <a:stretch/>
        </p:blipFill>
        <p:spPr>
          <a:xfrm rot="20524800">
            <a:off x="-48960" y="-361440"/>
            <a:ext cx="2784240" cy="3755520"/>
          </a:xfrm>
          <a:prstGeom prst="rect">
            <a:avLst/>
          </a:prstGeom>
          <a:ln>
            <a:noFill/>
          </a:ln>
        </p:spPr>
      </p:pic>
      <p:sp>
        <p:nvSpPr>
          <p:cNvPr id="233" name="CustomShape 2"/>
          <p:cNvSpPr/>
          <p:nvPr/>
        </p:nvSpPr>
        <p:spPr>
          <a:xfrm>
            <a:off x="0" y="0"/>
            <a:ext cx="12188880" cy="179748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4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28640" cy="1359720"/>
          </a:xfrm>
          <a:prstGeom prst="rect">
            <a:avLst/>
          </a:prstGeom>
          <a:ln>
            <a:noFill/>
          </a:ln>
        </p:spPr>
      </p:pic>
      <p:sp>
        <p:nvSpPr>
          <p:cNvPr id="235" name="CustomShape 3"/>
          <p:cNvSpPr/>
          <p:nvPr/>
        </p:nvSpPr>
        <p:spPr>
          <a:xfrm>
            <a:off x="191160" y="275040"/>
            <a:ext cx="7510320" cy="13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Resultados Preliminares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4038480" y="6346800"/>
            <a:ext cx="41115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227160" y="815040"/>
            <a:ext cx="4090320" cy="87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rebuchet MS"/>
                <a:ea typeface="DejaVu Sans"/>
              </a:rPr>
              <a:t>Tecnologias utilizadas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3"/>
          <a:stretch/>
        </p:blipFill>
        <p:spPr>
          <a:xfrm>
            <a:off x="1612080" y="1944000"/>
            <a:ext cx="8501400" cy="477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8F6BB0D-F3C4-43BB-A91E-3E2373935458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240" name="Imagem 11" descr=""/>
          <p:cNvPicPr/>
          <p:nvPr/>
        </p:nvPicPr>
        <p:blipFill>
          <a:blip r:embed="rId1"/>
          <a:stretch/>
        </p:blipFill>
        <p:spPr>
          <a:xfrm rot="20524800">
            <a:off x="-48960" y="-361440"/>
            <a:ext cx="2784240" cy="3755520"/>
          </a:xfrm>
          <a:prstGeom prst="rect">
            <a:avLst/>
          </a:prstGeom>
          <a:ln>
            <a:noFill/>
          </a:ln>
        </p:spPr>
      </p:pic>
      <p:sp>
        <p:nvSpPr>
          <p:cNvPr id="241" name="CustomShape 2"/>
          <p:cNvSpPr/>
          <p:nvPr/>
        </p:nvSpPr>
        <p:spPr>
          <a:xfrm>
            <a:off x="0" y="0"/>
            <a:ext cx="12188880" cy="179748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2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28640" cy="1359720"/>
          </a:xfrm>
          <a:prstGeom prst="rect">
            <a:avLst/>
          </a:prstGeom>
          <a:ln>
            <a:noFill/>
          </a:ln>
        </p:spPr>
      </p:pic>
      <p:sp>
        <p:nvSpPr>
          <p:cNvPr id="243" name="CustomShape 3"/>
          <p:cNvSpPr/>
          <p:nvPr/>
        </p:nvSpPr>
        <p:spPr>
          <a:xfrm>
            <a:off x="191160" y="275040"/>
            <a:ext cx="7510320" cy="13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Resultados Preliminares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4038480" y="6346800"/>
            <a:ext cx="41115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3"/>
          <a:stretch/>
        </p:blipFill>
        <p:spPr>
          <a:xfrm>
            <a:off x="1641600" y="1800000"/>
            <a:ext cx="8723880" cy="4911480"/>
          </a:xfrm>
          <a:prstGeom prst="rect">
            <a:avLst/>
          </a:prstGeom>
          <a:ln>
            <a:noFill/>
          </a:ln>
        </p:spPr>
      </p:pic>
      <p:sp>
        <p:nvSpPr>
          <p:cNvPr id="246" name="CustomShape 5"/>
          <p:cNvSpPr/>
          <p:nvPr/>
        </p:nvSpPr>
        <p:spPr>
          <a:xfrm>
            <a:off x="227160" y="815040"/>
            <a:ext cx="5170320" cy="87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rebuchet MS"/>
                <a:ea typeface="DejaVu Sans"/>
              </a:rPr>
              <a:t>Principais telas da aplicação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247" name="CustomShape 6"/>
          <p:cNvSpPr/>
          <p:nvPr/>
        </p:nvSpPr>
        <p:spPr>
          <a:xfrm>
            <a:off x="5051160" y="1751040"/>
            <a:ext cx="5170320" cy="87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TELA DE LOGIN</a:t>
            </a:r>
            <a:endParaRPr b="0" lang="pt-BR" sz="2200" spc="-1" strike="noStrike">
              <a:latin typeface="Arial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F6F1636-FF41-4377-8151-27EF8527C7B1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249" name="Imagem 11" descr=""/>
          <p:cNvPicPr/>
          <p:nvPr/>
        </p:nvPicPr>
        <p:blipFill>
          <a:blip r:embed="rId1"/>
          <a:stretch/>
        </p:blipFill>
        <p:spPr>
          <a:xfrm rot="20524800">
            <a:off x="-48960" y="-361440"/>
            <a:ext cx="2784240" cy="3755520"/>
          </a:xfrm>
          <a:prstGeom prst="rect">
            <a:avLst/>
          </a:prstGeom>
          <a:ln>
            <a:noFill/>
          </a:ln>
        </p:spPr>
      </p:pic>
      <p:sp>
        <p:nvSpPr>
          <p:cNvPr id="250" name="CustomShape 2"/>
          <p:cNvSpPr/>
          <p:nvPr/>
        </p:nvSpPr>
        <p:spPr>
          <a:xfrm>
            <a:off x="0" y="0"/>
            <a:ext cx="12188880" cy="179748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3"/>
          <p:cNvSpPr/>
          <p:nvPr/>
        </p:nvSpPr>
        <p:spPr>
          <a:xfrm>
            <a:off x="191160" y="275040"/>
            <a:ext cx="7510320" cy="13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Resultados Preliminares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4038480" y="6346800"/>
            <a:ext cx="41115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53" name="CustomShape 5"/>
          <p:cNvSpPr/>
          <p:nvPr/>
        </p:nvSpPr>
        <p:spPr>
          <a:xfrm>
            <a:off x="227160" y="815040"/>
            <a:ext cx="5170320" cy="87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rebuchet MS"/>
                <a:ea typeface="DejaVu Sans"/>
              </a:rPr>
              <a:t>Principais telas da aplicação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2"/>
          <a:stretch/>
        </p:blipFill>
        <p:spPr>
          <a:xfrm>
            <a:off x="576000" y="1800000"/>
            <a:ext cx="10725480" cy="5141520"/>
          </a:xfrm>
          <a:prstGeom prst="rect">
            <a:avLst/>
          </a:prstGeom>
          <a:ln>
            <a:noFill/>
          </a:ln>
        </p:spPr>
      </p:pic>
      <p:sp>
        <p:nvSpPr>
          <p:cNvPr id="255" name="CustomShape 6"/>
          <p:cNvSpPr/>
          <p:nvPr/>
        </p:nvSpPr>
        <p:spPr>
          <a:xfrm>
            <a:off x="5051160" y="1751040"/>
            <a:ext cx="5170320" cy="87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Trebuchet MS"/>
                <a:ea typeface="DejaVu Sans"/>
              </a:rPr>
              <a:t>DASHBOARD</a:t>
            </a:r>
            <a:endParaRPr b="0" lang="pt-BR" sz="3000" spc="-1" strike="noStrike">
              <a:latin typeface="Arial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743CB58-58F5-4D60-BE88-A73FE13B2A91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257" name="Imagem 11" descr=""/>
          <p:cNvPicPr/>
          <p:nvPr/>
        </p:nvPicPr>
        <p:blipFill>
          <a:blip r:embed="rId1"/>
          <a:stretch/>
        </p:blipFill>
        <p:spPr>
          <a:xfrm rot="20524800">
            <a:off x="-48960" y="-361440"/>
            <a:ext cx="2784240" cy="3755520"/>
          </a:xfrm>
          <a:prstGeom prst="rect">
            <a:avLst/>
          </a:prstGeom>
          <a:ln>
            <a:noFill/>
          </a:ln>
        </p:spPr>
      </p:pic>
      <p:sp>
        <p:nvSpPr>
          <p:cNvPr id="258" name="CustomShape 2"/>
          <p:cNvSpPr/>
          <p:nvPr/>
        </p:nvSpPr>
        <p:spPr>
          <a:xfrm>
            <a:off x="0" y="0"/>
            <a:ext cx="12188880" cy="179748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3"/>
          <p:cNvSpPr/>
          <p:nvPr/>
        </p:nvSpPr>
        <p:spPr>
          <a:xfrm>
            <a:off x="191160" y="275040"/>
            <a:ext cx="7510320" cy="13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Resultados Preliminares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4038480" y="6346800"/>
            <a:ext cx="41115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227160" y="815040"/>
            <a:ext cx="5170320" cy="87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rebuchet MS"/>
                <a:ea typeface="DejaVu Sans"/>
              </a:rPr>
              <a:t>Principais telas da aplicação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262" name="" descr=""/>
          <p:cNvPicPr/>
          <p:nvPr/>
        </p:nvPicPr>
        <p:blipFill>
          <a:blip r:embed="rId2"/>
          <a:stretch/>
        </p:blipFill>
        <p:spPr>
          <a:xfrm>
            <a:off x="878760" y="2088000"/>
            <a:ext cx="10422720" cy="4849200"/>
          </a:xfrm>
          <a:prstGeom prst="rect">
            <a:avLst/>
          </a:prstGeom>
          <a:ln>
            <a:noFill/>
          </a:ln>
        </p:spPr>
      </p:pic>
      <p:sp>
        <p:nvSpPr>
          <p:cNvPr id="263" name="CustomShape 6"/>
          <p:cNvSpPr/>
          <p:nvPr/>
        </p:nvSpPr>
        <p:spPr>
          <a:xfrm>
            <a:off x="4608000" y="1744920"/>
            <a:ext cx="351504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CADASTRO DE CLIENTES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366FF53-D1B0-42E9-B0DD-134C82F1F640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127" name="Imagem 11" descr=""/>
          <p:cNvPicPr/>
          <p:nvPr/>
        </p:nvPicPr>
        <p:blipFill>
          <a:blip r:embed="rId1"/>
          <a:stretch/>
        </p:blipFill>
        <p:spPr>
          <a:xfrm rot="20524800">
            <a:off x="-48960" y="-361440"/>
            <a:ext cx="2784240" cy="3755520"/>
          </a:xfrm>
          <a:prstGeom prst="rect">
            <a:avLst/>
          </a:prstGeom>
          <a:ln>
            <a:noFill/>
          </a:ln>
        </p:spPr>
      </p:pic>
      <p:sp>
        <p:nvSpPr>
          <p:cNvPr id="128" name="CustomShape 2"/>
          <p:cNvSpPr/>
          <p:nvPr/>
        </p:nvSpPr>
        <p:spPr>
          <a:xfrm>
            <a:off x="0" y="0"/>
            <a:ext cx="12188880" cy="685548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9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28640" cy="1359720"/>
          </a:xfrm>
          <a:prstGeom prst="rect">
            <a:avLst/>
          </a:prstGeom>
          <a:ln>
            <a:noFill/>
          </a:ln>
        </p:spPr>
      </p:pic>
      <p:sp>
        <p:nvSpPr>
          <p:cNvPr id="130" name="CustomShape 3"/>
          <p:cNvSpPr/>
          <p:nvPr/>
        </p:nvSpPr>
        <p:spPr>
          <a:xfrm>
            <a:off x="2783160" y="2448000"/>
            <a:ext cx="7510320" cy="13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7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INTRODUÇÃO</a:t>
            </a:r>
            <a:endParaRPr b="0" lang="pt-BR" sz="72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4038480" y="6346800"/>
            <a:ext cx="41115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AA33683-BB21-4354-8CFA-EB5B40EBA7D7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265" name="Imagem 11" descr=""/>
          <p:cNvPicPr/>
          <p:nvPr/>
        </p:nvPicPr>
        <p:blipFill>
          <a:blip r:embed="rId1"/>
          <a:stretch/>
        </p:blipFill>
        <p:spPr>
          <a:xfrm rot="20524800">
            <a:off x="-48960" y="-361440"/>
            <a:ext cx="2784240" cy="3755520"/>
          </a:xfrm>
          <a:prstGeom prst="rect">
            <a:avLst/>
          </a:prstGeom>
          <a:ln>
            <a:noFill/>
          </a:ln>
        </p:spPr>
      </p:pic>
      <p:sp>
        <p:nvSpPr>
          <p:cNvPr id="266" name="CustomShape 2"/>
          <p:cNvSpPr/>
          <p:nvPr/>
        </p:nvSpPr>
        <p:spPr>
          <a:xfrm>
            <a:off x="0" y="0"/>
            <a:ext cx="12188880" cy="179748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3"/>
          <p:cNvSpPr/>
          <p:nvPr/>
        </p:nvSpPr>
        <p:spPr>
          <a:xfrm>
            <a:off x="191160" y="275040"/>
            <a:ext cx="7510320" cy="13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Resultados Preliminares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68" name="CustomShape 4"/>
          <p:cNvSpPr/>
          <p:nvPr/>
        </p:nvSpPr>
        <p:spPr>
          <a:xfrm>
            <a:off x="4038480" y="6346800"/>
            <a:ext cx="41115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69" name="CustomShape 5"/>
          <p:cNvSpPr/>
          <p:nvPr/>
        </p:nvSpPr>
        <p:spPr>
          <a:xfrm>
            <a:off x="227160" y="815040"/>
            <a:ext cx="5170320" cy="87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rebuchet MS"/>
                <a:ea typeface="DejaVu Sans"/>
              </a:rPr>
              <a:t>Principais telas da aplicação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2"/>
          <a:stretch/>
        </p:blipFill>
        <p:spPr>
          <a:xfrm>
            <a:off x="828000" y="2160000"/>
            <a:ext cx="10584360" cy="4695480"/>
          </a:xfrm>
          <a:prstGeom prst="rect">
            <a:avLst/>
          </a:prstGeom>
          <a:ln>
            <a:noFill/>
          </a:ln>
        </p:spPr>
      </p:pic>
      <p:sp>
        <p:nvSpPr>
          <p:cNvPr id="271" name="CustomShape 6"/>
          <p:cNvSpPr/>
          <p:nvPr/>
        </p:nvSpPr>
        <p:spPr>
          <a:xfrm>
            <a:off x="4618440" y="1800000"/>
            <a:ext cx="401904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CADASTRO DE VEÍCULOS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11" dur="indefinite" restart="never" nodeType="tmRoot">
          <p:childTnLst>
            <p:seq>
              <p:cTn id="1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E5305B0-6E91-4C16-B09C-405AF5BF2443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273" name="Imagem 11" descr=""/>
          <p:cNvPicPr/>
          <p:nvPr/>
        </p:nvPicPr>
        <p:blipFill>
          <a:blip r:embed="rId1"/>
          <a:stretch/>
        </p:blipFill>
        <p:spPr>
          <a:xfrm rot="20524800">
            <a:off x="-48960" y="-361440"/>
            <a:ext cx="2784240" cy="3755520"/>
          </a:xfrm>
          <a:prstGeom prst="rect">
            <a:avLst/>
          </a:prstGeom>
          <a:ln>
            <a:noFill/>
          </a:ln>
        </p:spPr>
      </p:pic>
      <p:sp>
        <p:nvSpPr>
          <p:cNvPr id="274" name="CustomShape 2"/>
          <p:cNvSpPr/>
          <p:nvPr/>
        </p:nvSpPr>
        <p:spPr>
          <a:xfrm>
            <a:off x="0" y="0"/>
            <a:ext cx="12188880" cy="179748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3"/>
          <p:cNvSpPr/>
          <p:nvPr/>
        </p:nvSpPr>
        <p:spPr>
          <a:xfrm>
            <a:off x="191160" y="275040"/>
            <a:ext cx="7510320" cy="13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Resultados Preliminares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4038480" y="6346800"/>
            <a:ext cx="41115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77" name="CustomShape 5"/>
          <p:cNvSpPr/>
          <p:nvPr/>
        </p:nvSpPr>
        <p:spPr>
          <a:xfrm>
            <a:off x="227160" y="815040"/>
            <a:ext cx="5170320" cy="87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rebuchet MS"/>
                <a:ea typeface="DejaVu Sans"/>
              </a:rPr>
              <a:t>Principais telas da aplicação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278" name="" descr=""/>
          <p:cNvPicPr/>
          <p:nvPr/>
        </p:nvPicPr>
        <p:blipFill>
          <a:blip r:embed="rId2"/>
          <a:stretch/>
        </p:blipFill>
        <p:spPr>
          <a:xfrm>
            <a:off x="1224000" y="1800000"/>
            <a:ext cx="9861480" cy="5055480"/>
          </a:xfrm>
          <a:prstGeom prst="rect">
            <a:avLst/>
          </a:prstGeom>
          <a:ln>
            <a:noFill/>
          </a:ln>
        </p:spPr>
      </p:pic>
      <p:sp>
        <p:nvSpPr>
          <p:cNvPr id="279" name="CustomShape 6"/>
          <p:cNvSpPr/>
          <p:nvPr/>
        </p:nvSpPr>
        <p:spPr>
          <a:xfrm>
            <a:off x="4752000" y="1849680"/>
            <a:ext cx="316548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CONSULTA DE VEÍCULOS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13" dur="indefinite" restart="never" nodeType="tmRoot">
          <p:childTnLst>
            <p:seq>
              <p:cTn id="1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8060DE5-B661-442D-A7DC-319470393262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281" name="Imagem 11" descr=""/>
          <p:cNvPicPr/>
          <p:nvPr/>
        </p:nvPicPr>
        <p:blipFill>
          <a:blip r:embed="rId1"/>
          <a:stretch/>
        </p:blipFill>
        <p:spPr>
          <a:xfrm rot="20524800">
            <a:off x="-48960" y="-361440"/>
            <a:ext cx="2784240" cy="3755520"/>
          </a:xfrm>
          <a:prstGeom prst="rect">
            <a:avLst/>
          </a:prstGeom>
          <a:ln>
            <a:noFill/>
          </a:ln>
        </p:spPr>
      </p:pic>
      <p:sp>
        <p:nvSpPr>
          <p:cNvPr id="282" name="CustomShape 2"/>
          <p:cNvSpPr/>
          <p:nvPr/>
        </p:nvSpPr>
        <p:spPr>
          <a:xfrm>
            <a:off x="0" y="0"/>
            <a:ext cx="12188880" cy="179748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3"/>
          <p:cNvSpPr/>
          <p:nvPr/>
        </p:nvSpPr>
        <p:spPr>
          <a:xfrm>
            <a:off x="191160" y="275040"/>
            <a:ext cx="7510320" cy="13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Resultados Preliminares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84" name="CustomShape 4"/>
          <p:cNvSpPr/>
          <p:nvPr/>
        </p:nvSpPr>
        <p:spPr>
          <a:xfrm>
            <a:off x="4038480" y="6346800"/>
            <a:ext cx="41115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85" name="CustomShape 5"/>
          <p:cNvSpPr/>
          <p:nvPr/>
        </p:nvSpPr>
        <p:spPr>
          <a:xfrm>
            <a:off x="227160" y="815040"/>
            <a:ext cx="5170320" cy="87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rebuchet MS"/>
                <a:ea typeface="DejaVu Sans"/>
              </a:rPr>
              <a:t>Principais telas da aplicação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286" name="" descr=""/>
          <p:cNvPicPr/>
          <p:nvPr/>
        </p:nvPicPr>
        <p:blipFill>
          <a:blip r:embed="rId2"/>
          <a:stretch/>
        </p:blipFill>
        <p:spPr>
          <a:xfrm>
            <a:off x="753480" y="2232000"/>
            <a:ext cx="10188000" cy="4589280"/>
          </a:xfrm>
          <a:prstGeom prst="rect">
            <a:avLst/>
          </a:prstGeom>
          <a:ln>
            <a:noFill/>
          </a:ln>
        </p:spPr>
      </p:pic>
      <p:sp>
        <p:nvSpPr>
          <p:cNvPr id="287" name="CustomShape 6"/>
          <p:cNvSpPr/>
          <p:nvPr/>
        </p:nvSpPr>
        <p:spPr>
          <a:xfrm>
            <a:off x="4248000" y="1908000"/>
            <a:ext cx="4965480" cy="6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RELATÓRIO DE TROCAS POR UNIDADES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4B06A85-E567-4E3D-AEFB-AD842F63C25C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289" name="Imagem 11" descr=""/>
          <p:cNvPicPr/>
          <p:nvPr/>
        </p:nvPicPr>
        <p:blipFill>
          <a:blip r:embed="rId1"/>
          <a:stretch/>
        </p:blipFill>
        <p:spPr>
          <a:xfrm rot="20524800">
            <a:off x="-48960" y="-361440"/>
            <a:ext cx="2784240" cy="3755520"/>
          </a:xfrm>
          <a:prstGeom prst="rect">
            <a:avLst/>
          </a:prstGeom>
          <a:ln>
            <a:noFill/>
          </a:ln>
        </p:spPr>
      </p:pic>
      <p:sp>
        <p:nvSpPr>
          <p:cNvPr id="290" name="CustomShape 2"/>
          <p:cNvSpPr/>
          <p:nvPr/>
        </p:nvSpPr>
        <p:spPr>
          <a:xfrm>
            <a:off x="720" y="0"/>
            <a:ext cx="12188880" cy="685548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1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28640" cy="1359720"/>
          </a:xfrm>
          <a:prstGeom prst="rect">
            <a:avLst/>
          </a:prstGeom>
          <a:ln>
            <a:noFill/>
          </a:ln>
        </p:spPr>
      </p:pic>
      <p:sp>
        <p:nvSpPr>
          <p:cNvPr id="292" name="CustomShape 3"/>
          <p:cNvSpPr/>
          <p:nvPr/>
        </p:nvSpPr>
        <p:spPr>
          <a:xfrm>
            <a:off x="1080000" y="2304000"/>
            <a:ext cx="10365480" cy="230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6200" spc="-1" strike="noStrike">
                <a:solidFill>
                  <a:srgbClr val="8dc641"/>
                </a:solidFill>
                <a:latin typeface="Trebuchet MS"/>
                <a:ea typeface="DejaVu Sans"/>
              </a:rPr>
              <a:t>CONSIDERAÇÕES FINAIS</a:t>
            </a:r>
            <a:endParaRPr b="0" lang="pt-BR" sz="6200" spc="-1" strike="noStrike">
              <a:latin typeface="Arial"/>
            </a:endParaRPr>
          </a:p>
        </p:txBody>
      </p:sp>
      <p:sp>
        <p:nvSpPr>
          <p:cNvPr id="293" name="CustomShape 4"/>
          <p:cNvSpPr/>
          <p:nvPr/>
        </p:nvSpPr>
        <p:spPr>
          <a:xfrm>
            <a:off x="4038480" y="6346800"/>
            <a:ext cx="41115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</p:spTree>
  </p:cSld>
  <p:timing>
    <p:tnLst>
      <p:par>
        <p:cTn id="117" dur="indefinite" restart="never" nodeType="tmRoot">
          <p:childTnLst>
            <p:seq>
              <p:cTn id="1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4628F31-D0DC-4330-9920-DBA22B0EA329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295" name="Imagem 11" descr=""/>
          <p:cNvPicPr/>
          <p:nvPr/>
        </p:nvPicPr>
        <p:blipFill>
          <a:blip r:embed="rId1"/>
          <a:stretch/>
        </p:blipFill>
        <p:spPr>
          <a:xfrm rot="20524800">
            <a:off x="-48960" y="-361440"/>
            <a:ext cx="2784240" cy="3755520"/>
          </a:xfrm>
          <a:prstGeom prst="rect">
            <a:avLst/>
          </a:prstGeom>
          <a:ln>
            <a:noFill/>
          </a:ln>
        </p:spPr>
      </p:pic>
      <p:sp>
        <p:nvSpPr>
          <p:cNvPr id="296" name="CustomShape 2"/>
          <p:cNvSpPr/>
          <p:nvPr/>
        </p:nvSpPr>
        <p:spPr>
          <a:xfrm>
            <a:off x="0" y="0"/>
            <a:ext cx="12188880" cy="179748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3"/>
          <p:cNvSpPr/>
          <p:nvPr/>
        </p:nvSpPr>
        <p:spPr>
          <a:xfrm>
            <a:off x="4038480" y="6346800"/>
            <a:ext cx="41115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98" name="CustomShape 4"/>
          <p:cNvSpPr/>
          <p:nvPr/>
        </p:nvSpPr>
        <p:spPr>
          <a:xfrm>
            <a:off x="227160" y="815040"/>
            <a:ext cx="5170320" cy="87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rebuchet MS"/>
                <a:ea typeface="DejaVu Sans"/>
              </a:rPr>
              <a:t>Conclusões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299" name="CustomShape 5"/>
          <p:cNvSpPr/>
          <p:nvPr/>
        </p:nvSpPr>
        <p:spPr>
          <a:xfrm>
            <a:off x="583560" y="1925640"/>
            <a:ext cx="10969920" cy="441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420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Servidor de hospedagem gratuito chamado InfinityFree; </a:t>
            </a:r>
            <a:endParaRPr b="0" lang="pt-BR" sz="2600" spc="-1" strike="noStrike">
              <a:latin typeface="Arial"/>
            </a:endParaRPr>
          </a:p>
          <a:p>
            <a:pPr marL="216000" indent="-21420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Tratativas para comercialização;</a:t>
            </a:r>
            <a:endParaRPr b="0" lang="pt-BR" sz="2600" spc="-1" strike="noStrike">
              <a:latin typeface="Arial"/>
            </a:endParaRPr>
          </a:p>
          <a:p>
            <a:pPr marL="216000" indent="-21420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Em uso a 6 meses no local e pronto para ser implantado em outras unidades;</a:t>
            </a:r>
            <a:endParaRPr b="0" lang="pt-BR" sz="2600" spc="-1" strike="noStrike">
              <a:latin typeface="Arial"/>
            </a:endParaRPr>
          </a:p>
          <a:p>
            <a:pPr marL="216000" indent="-21420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Migração para um servidor de hospedagem pago.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00" name="CustomShape 6"/>
          <p:cNvSpPr/>
          <p:nvPr/>
        </p:nvSpPr>
        <p:spPr>
          <a:xfrm>
            <a:off x="191160" y="275040"/>
            <a:ext cx="7510320" cy="13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CONSIDERAÇÕES FINAIS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119" dur="indefinite" restart="never" nodeType="tmRoot">
          <p:childTnLst>
            <p:seq>
              <p:cTn id="120" dur="indefinite" nodeType="mainSeq">
                <p:childTnLst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7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1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0" y="0"/>
            <a:ext cx="12188880" cy="460296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2"/>
          <p:cNvSpPr/>
          <p:nvPr/>
        </p:nvSpPr>
        <p:spPr>
          <a:xfrm>
            <a:off x="1797840" y="1369080"/>
            <a:ext cx="8593560" cy="23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br/>
            <a:br/>
            <a:r>
              <a:rPr b="1" lang="pt-BR" sz="10700" spc="-1" strike="noStrike">
                <a:solidFill>
                  <a:srgbClr val="ffffff"/>
                </a:solidFill>
                <a:latin typeface="Trebuchet MS"/>
                <a:ea typeface="DejaVu Sans"/>
              </a:rPr>
              <a:t>OBRIGADO</a:t>
            </a:r>
            <a:br/>
            <a:endParaRPr b="0" lang="pt-BR" sz="10700" spc="-1" strike="noStrike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3048120" y="5246280"/>
            <a:ext cx="6092640" cy="200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347c36"/>
                </a:solidFill>
                <a:latin typeface="Trebuchet MS"/>
                <a:ea typeface="DejaVu Sans"/>
              </a:rPr>
              <a:t>www.ifsul.edu.br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92d050"/>
                </a:solidFill>
                <a:latin typeface="Arial"/>
                <a:ea typeface="DejaVu Sans"/>
              </a:rPr>
              <a:t>fabioportovasques321@gmail.com</a:t>
            </a:r>
            <a:br/>
            <a:r>
              <a:rPr b="0" lang="pt-BR" sz="2400" spc="-1" strike="noStrike">
                <a:solidFill>
                  <a:srgbClr val="92d050"/>
                </a:solidFill>
                <a:latin typeface="Trebuchet MS"/>
                <a:ea typeface="DejaVu Sans"/>
              </a:rPr>
              <a:t> </a:t>
            </a:r>
            <a:br/>
            <a:endParaRPr b="0" lang="pt-BR" sz="2400" spc="-1" strike="noStrike">
              <a:latin typeface="Arial"/>
            </a:endParaRPr>
          </a:p>
        </p:txBody>
      </p:sp>
      <p:sp>
        <p:nvSpPr>
          <p:cNvPr id="304" name="CustomShape 4"/>
          <p:cNvSpPr/>
          <p:nvPr/>
        </p:nvSpPr>
        <p:spPr>
          <a:xfrm>
            <a:off x="2973600" y="3157560"/>
            <a:ext cx="6363360" cy="5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pt-BR" sz="2000" spc="-1" strike="noStrike">
                <a:solidFill>
                  <a:srgbClr val="92d050"/>
                </a:solidFill>
                <a:latin typeface="Trebuchet MS"/>
                <a:ea typeface="DejaVu Sans"/>
              </a:rPr>
              <a:t>Fábio Geovane Porto Vasques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133" dur="indefinite" restart="never" nodeType="tmRoot">
          <p:childTnLst>
            <p:seq>
              <p:cTn id="134" dur="indefinite" nodeType="mainSeq">
                <p:childTnLst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1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2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5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4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1" dur="5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2" dur="5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582171C-03D6-42A8-BA09-80A00A0578E1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r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f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133" name="Imagem 11" descr=""/>
          <p:cNvPicPr/>
          <p:nvPr/>
        </p:nvPicPr>
        <p:blipFill>
          <a:blip r:embed="rId1"/>
          <a:stretch/>
        </p:blipFill>
        <p:spPr>
          <a:xfrm rot="20524800">
            <a:off x="-48960" y="-361440"/>
            <a:ext cx="2784240" cy="375552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0" y="0"/>
            <a:ext cx="12188880" cy="179748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5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28640" cy="1359720"/>
          </a:xfrm>
          <a:prstGeom prst="rect">
            <a:avLst/>
          </a:prstGeom>
          <a:ln>
            <a:noFill/>
          </a:ln>
        </p:spPr>
      </p:pic>
      <p:sp>
        <p:nvSpPr>
          <p:cNvPr id="136" name="CustomShape 3"/>
          <p:cNvSpPr/>
          <p:nvPr/>
        </p:nvSpPr>
        <p:spPr>
          <a:xfrm>
            <a:off x="191160" y="275040"/>
            <a:ext cx="7510320" cy="13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Introdução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4038480" y="6346800"/>
            <a:ext cx="41115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619560" y="1440000"/>
            <a:ext cx="10969920" cy="397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4200" algn="ctr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Não realizar a troca em dia;</a:t>
            </a:r>
            <a:endParaRPr b="0" lang="pt-BR" sz="3200" spc="-1" strike="noStrike">
              <a:latin typeface="Arial"/>
            </a:endParaRPr>
          </a:p>
          <a:p>
            <a:pPr marL="216000" indent="-214200" algn="ctr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Desgaste em componentes internos;</a:t>
            </a:r>
            <a:endParaRPr b="0" lang="pt-BR" sz="3200" spc="-1" strike="noStrike">
              <a:latin typeface="Arial"/>
            </a:endParaRPr>
          </a:p>
          <a:p>
            <a:pPr marL="216000" indent="-214200" algn="ctr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Retificação do motor.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4021920" y="5251680"/>
            <a:ext cx="41115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rebuchet MS"/>
                <a:ea typeface="DejaVu Sans"/>
              </a:rPr>
              <a:t>Fonte: https://autopapo.uol.com.br/noticia/troca-de-oleo-7-erros-fatais-motor/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3"/>
          <a:stretch/>
        </p:blipFill>
        <p:spPr>
          <a:xfrm>
            <a:off x="3621960" y="1765080"/>
            <a:ext cx="4584240" cy="4209120"/>
          </a:xfrm>
          <a:prstGeom prst="rect">
            <a:avLst/>
          </a:prstGeom>
          <a:ln>
            <a:noFill/>
          </a:ln>
        </p:spPr>
      </p:pic>
      <p:sp>
        <p:nvSpPr>
          <p:cNvPr id="141" name="CustomShape 7"/>
          <p:cNvSpPr/>
          <p:nvPr/>
        </p:nvSpPr>
        <p:spPr>
          <a:xfrm>
            <a:off x="227160" y="959040"/>
            <a:ext cx="4090320" cy="87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rebuchet MS"/>
                <a:ea typeface="DejaVu Sans"/>
              </a:rPr>
              <a:t>Danos ao veículo</a:t>
            </a:r>
            <a:endParaRPr b="0" lang="pt-BR" sz="2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4272120" y="1799280"/>
            <a:ext cx="3574080" cy="3574080"/>
          </a:xfrm>
          <a:prstGeom prst="rect">
            <a:avLst/>
          </a:prstGeom>
          <a:ln>
            <a:noFill/>
          </a:ln>
        </p:spPr>
      </p:pic>
      <p:sp>
        <p:nvSpPr>
          <p:cNvPr id="143" name="CustomShape 1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F60541D-9706-4081-B70B-3661DCBF03C5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r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f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144" name="Imagem 11" descr=""/>
          <p:cNvPicPr/>
          <p:nvPr/>
        </p:nvPicPr>
        <p:blipFill>
          <a:blip r:embed="rId2"/>
          <a:stretch/>
        </p:blipFill>
        <p:spPr>
          <a:xfrm rot="20524800">
            <a:off x="-48960" y="-361440"/>
            <a:ext cx="2784240" cy="3755520"/>
          </a:xfrm>
          <a:prstGeom prst="rect">
            <a:avLst/>
          </a:prstGeom>
          <a:ln>
            <a:noFill/>
          </a:ln>
        </p:spPr>
      </p:pic>
      <p:sp>
        <p:nvSpPr>
          <p:cNvPr id="145" name="CustomShape 2"/>
          <p:cNvSpPr/>
          <p:nvPr/>
        </p:nvSpPr>
        <p:spPr>
          <a:xfrm>
            <a:off x="0" y="0"/>
            <a:ext cx="12188880" cy="179748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6" name="Imagem 15" descr=""/>
          <p:cNvPicPr/>
          <p:nvPr/>
        </p:nvPicPr>
        <p:blipFill>
          <a:blip r:embed="rId3"/>
          <a:stretch/>
        </p:blipFill>
        <p:spPr>
          <a:xfrm>
            <a:off x="10990080" y="5503680"/>
            <a:ext cx="728640" cy="1359720"/>
          </a:xfrm>
          <a:prstGeom prst="rect">
            <a:avLst/>
          </a:prstGeom>
          <a:ln>
            <a:noFill/>
          </a:ln>
        </p:spPr>
      </p:pic>
      <p:sp>
        <p:nvSpPr>
          <p:cNvPr id="147" name="CustomShape 3"/>
          <p:cNvSpPr/>
          <p:nvPr/>
        </p:nvSpPr>
        <p:spPr>
          <a:xfrm>
            <a:off x="191160" y="275040"/>
            <a:ext cx="7510320" cy="13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Introdução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4038480" y="6346800"/>
            <a:ext cx="41115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576000" y="1872000"/>
            <a:ext cx="10969920" cy="397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Os intervalos de troca variam de </a:t>
            </a: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mil a </a:t>
            </a: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DejaVu Sans"/>
              </a:rPr>
              <a:t>20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mil quilômetros ou de</a:t>
            </a: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DejaVu Sans"/>
              </a:rPr>
              <a:t> 6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DejaVu Sans"/>
              </a:rPr>
              <a:t>12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meses.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4038480" y="5802480"/>
            <a:ext cx="41115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rebuchet MS"/>
                <a:ea typeface="DejaVu Sans"/>
              </a:rPr>
              <a:t>Fonte: https://autopapo.uol.com.br/noticia/troca-de-oleo-7-erros-fatais-motor/</a:t>
            </a:r>
            <a:endParaRPr b="0" lang="pt-BR" sz="1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5DD0FDA-A190-43A8-BBB9-18834E5FDEDA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152" name="Imagem 11" descr=""/>
          <p:cNvPicPr/>
          <p:nvPr/>
        </p:nvPicPr>
        <p:blipFill>
          <a:blip r:embed="rId1"/>
          <a:stretch/>
        </p:blipFill>
        <p:spPr>
          <a:xfrm rot="20524800">
            <a:off x="-48960" y="-361440"/>
            <a:ext cx="2784240" cy="3755520"/>
          </a:xfrm>
          <a:prstGeom prst="rect">
            <a:avLst/>
          </a:prstGeom>
          <a:ln>
            <a:noFill/>
          </a:ln>
        </p:spPr>
      </p:pic>
      <p:sp>
        <p:nvSpPr>
          <p:cNvPr id="153" name="CustomShape 2"/>
          <p:cNvSpPr/>
          <p:nvPr/>
        </p:nvSpPr>
        <p:spPr>
          <a:xfrm>
            <a:off x="0" y="0"/>
            <a:ext cx="12188880" cy="179748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4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28640" cy="1359720"/>
          </a:xfrm>
          <a:prstGeom prst="rect">
            <a:avLst/>
          </a:prstGeom>
          <a:ln>
            <a:noFill/>
          </a:ln>
        </p:spPr>
      </p:pic>
      <p:sp>
        <p:nvSpPr>
          <p:cNvPr id="155" name="CustomShape 3"/>
          <p:cNvSpPr/>
          <p:nvPr/>
        </p:nvSpPr>
        <p:spPr>
          <a:xfrm>
            <a:off x="191160" y="275040"/>
            <a:ext cx="7510320" cy="13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Introdução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4038480" y="6346800"/>
            <a:ext cx="41115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3"/>
          <a:stretch/>
        </p:blipFill>
        <p:spPr>
          <a:xfrm>
            <a:off x="3583800" y="2376000"/>
            <a:ext cx="4910400" cy="3728520"/>
          </a:xfrm>
          <a:prstGeom prst="rect">
            <a:avLst/>
          </a:prstGeom>
          <a:ln>
            <a:noFill/>
          </a:ln>
        </p:spPr>
      </p:pic>
      <p:sp>
        <p:nvSpPr>
          <p:cNvPr id="158" name="CustomShape 5"/>
          <p:cNvSpPr/>
          <p:nvPr/>
        </p:nvSpPr>
        <p:spPr>
          <a:xfrm>
            <a:off x="576000" y="2808000"/>
            <a:ext cx="10969920" cy="22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pt-BR" sz="1800" spc="-1" strike="noStrike">
              <a:latin typeface="Arial"/>
              <a:ea typeface="Noto Sans CJK SC"/>
            </a:endParaRPr>
          </a:p>
          <a:p>
            <a:pPr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pt-BR" sz="1800" spc="-1" strike="noStrike">
              <a:latin typeface="Arial"/>
              <a:ea typeface="Noto Sans CJK SC"/>
            </a:endParaRPr>
          </a:p>
          <a:p>
            <a:pPr marL="216000" indent="-216000"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Implantação da aplicação </a:t>
            </a:r>
            <a:endParaRPr b="0" lang="pt-BR" sz="3200" spc="-1" strike="noStrike">
              <a:latin typeface="Arial"/>
              <a:ea typeface="Noto Sans CJK SC"/>
            </a:endParaRPr>
          </a:p>
          <a:p>
            <a:pPr marL="216000" indent="-216000"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Problemas enfrentados devido a falta de gerenciamento:</a:t>
            </a:r>
            <a:endParaRPr b="0" lang="pt-BR" sz="3200" spc="-1" strike="noStrike">
              <a:latin typeface="Arial"/>
              <a:ea typeface="Noto Sans CJK SC"/>
            </a:endParaRPr>
          </a:p>
          <a:p>
            <a:pPr marL="216000" indent="-215280"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Precariedade no controle</a:t>
            </a:r>
            <a:endParaRPr b="0" lang="pt-BR" sz="3200" spc="-1" strike="noStrike">
              <a:latin typeface="Arial"/>
              <a:ea typeface="Noto Sans CJK SC"/>
            </a:endParaRPr>
          </a:p>
          <a:p>
            <a:pPr marL="216000" indent="-215280"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Falta de informação ao cliente</a:t>
            </a:r>
            <a:endParaRPr b="0" lang="pt-BR" sz="3200" spc="-1" strike="noStrike">
              <a:latin typeface="Arial"/>
              <a:ea typeface="Noto Sans CJK SC"/>
            </a:endParaRPr>
          </a:p>
          <a:p>
            <a:pPr marL="216000" indent="-215280"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Notificação ao cliente</a:t>
            </a:r>
            <a:endParaRPr b="0" lang="pt-BR" sz="3200" spc="-1" strike="noStrike">
              <a:latin typeface="Arial"/>
              <a:ea typeface="Noto Sans CJK SC"/>
            </a:endParaRPr>
          </a:p>
          <a:p>
            <a:pPr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pt-BR" sz="3200" spc="-1" strike="noStrike">
              <a:latin typeface="Arial"/>
              <a:ea typeface="Noto Sans CJK SC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9E9722D-2965-4156-AE5E-E3BBAFA1954C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160" name="Imagem 11" descr=""/>
          <p:cNvPicPr/>
          <p:nvPr/>
        </p:nvPicPr>
        <p:blipFill>
          <a:blip r:embed="rId1"/>
          <a:stretch/>
        </p:blipFill>
        <p:spPr>
          <a:xfrm rot="20524800">
            <a:off x="-48960" y="-361440"/>
            <a:ext cx="2784240" cy="3755520"/>
          </a:xfrm>
          <a:prstGeom prst="rect">
            <a:avLst/>
          </a:prstGeom>
          <a:ln>
            <a:noFill/>
          </a:ln>
        </p:spPr>
      </p:pic>
      <p:sp>
        <p:nvSpPr>
          <p:cNvPr id="161" name="CustomShape 2"/>
          <p:cNvSpPr/>
          <p:nvPr/>
        </p:nvSpPr>
        <p:spPr>
          <a:xfrm>
            <a:off x="0" y="0"/>
            <a:ext cx="12188880" cy="179748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2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28640" cy="1359720"/>
          </a:xfrm>
          <a:prstGeom prst="rect">
            <a:avLst/>
          </a:prstGeom>
          <a:ln>
            <a:noFill/>
          </a:ln>
        </p:spPr>
      </p:pic>
      <p:sp>
        <p:nvSpPr>
          <p:cNvPr id="163" name="CustomShape 3"/>
          <p:cNvSpPr/>
          <p:nvPr/>
        </p:nvSpPr>
        <p:spPr>
          <a:xfrm>
            <a:off x="191160" y="275040"/>
            <a:ext cx="7510320" cy="13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Introdução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4038480" y="6346800"/>
            <a:ext cx="41115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576000" y="2088000"/>
            <a:ext cx="10969920" cy="397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just">
              <a:lnSpc>
                <a:spcPct val="100000"/>
              </a:lnSpc>
            </a:pPr>
            <a:r>
              <a:rPr b="1" i="1" lang="pt-BR" sz="3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BR" sz="3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pt-BR" sz="3000" spc="-1" strike="noStrike">
                <a:solidFill>
                  <a:srgbClr val="000000"/>
                </a:solidFill>
                <a:latin typeface="Arial"/>
                <a:ea typeface="DejaVu Sans"/>
              </a:rPr>
              <a:t>Trabalhos correlatos </a:t>
            </a:r>
            <a:endParaRPr b="0" lang="pt-BR" sz="3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2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500" spc="-1" strike="noStrike">
                <a:solidFill>
                  <a:srgbClr val="000000"/>
                </a:solidFill>
                <a:latin typeface="Arial"/>
                <a:ea typeface="DejaVu Sans"/>
              </a:rPr>
              <a:t>Trabalho de Chun, 2014: foi desenvolvido um algoritimo que emite alertas de trocas de óleo no smartfhome.</a:t>
            </a:r>
            <a:endParaRPr b="0" lang="pt-BR" sz="25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500" spc="-1" strike="noStrike">
              <a:latin typeface="Arial"/>
            </a:endParaRPr>
          </a:p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2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500" spc="-1" strike="noStrike">
                <a:solidFill>
                  <a:srgbClr val="000000"/>
                </a:solidFill>
                <a:latin typeface="Arial"/>
                <a:ea typeface="DejaVu Sans"/>
              </a:rPr>
              <a:t>FABIAN, 2015, apresentou um protótipo de um aplicativo pessoal de manutenção de automóveis para dispositivos móveis.</a:t>
            </a:r>
            <a:endParaRPr b="0" lang="pt-BR" sz="25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500" spc="-1" strike="noStrike">
              <a:latin typeface="Arial"/>
            </a:endParaRPr>
          </a:p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2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500" spc="-1" strike="noStrike">
                <a:solidFill>
                  <a:srgbClr val="000000"/>
                </a:solidFill>
                <a:latin typeface="Arial"/>
                <a:ea typeface="DejaVu Sans"/>
              </a:rPr>
              <a:t>Piacentini et al., 2012, foi desenvolvido um sistema com o foco em gerir informações de manutenções dos veı́culos.</a:t>
            </a:r>
            <a:endParaRPr b="0" lang="pt-BR" sz="25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D6A2CBE-4FD2-4890-A825-7030CDC7490D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167" name="Imagem 11" descr=""/>
          <p:cNvPicPr/>
          <p:nvPr/>
        </p:nvPicPr>
        <p:blipFill>
          <a:blip r:embed="rId1"/>
          <a:stretch/>
        </p:blipFill>
        <p:spPr>
          <a:xfrm rot="20524800">
            <a:off x="-48960" y="-361440"/>
            <a:ext cx="2784240" cy="3755520"/>
          </a:xfrm>
          <a:prstGeom prst="rect">
            <a:avLst/>
          </a:prstGeom>
          <a:ln>
            <a:noFill/>
          </a:ln>
        </p:spPr>
      </p:pic>
      <p:sp>
        <p:nvSpPr>
          <p:cNvPr id="168" name="CustomShape 2"/>
          <p:cNvSpPr/>
          <p:nvPr/>
        </p:nvSpPr>
        <p:spPr>
          <a:xfrm>
            <a:off x="0" y="0"/>
            <a:ext cx="12188880" cy="685548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9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28640" cy="1359720"/>
          </a:xfrm>
          <a:prstGeom prst="rect">
            <a:avLst/>
          </a:prstGeom>
          <a:ln>
            <a:noFill/>
          </a:ln>
        </p:spPr>
      </p:pic>
      <p:sp>
        <p:nvSpPr>
          <p:cNvPr id="170" name="CustomShape 3"/>
          <p:cNvSpPr/>
          <p:nvPr/>
        </p:nvSpPr>
        <p:spPr>
          <a:xfrm>
            <a:off x="2783160" y="2448000"/>
            <a:ext cx="7510320" cy="13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7200" spc="-1" strike="noStrike">
                <a:solidFill>
                  <a:srgbClr val="8dc641"/>
                </a:solidFill>
                <a:latin typeface="Trebuchet MS"/>
                <a:ea typeface="DejaVu Sans"/>
              </a:rPr>
              <a:t>METODOLOGIA</a:t>
            </a:r>
            <a:endParaRPr b="0" lang="pt-BR" sz="7200" spc="-1" strike="noStrike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4038480" y="6346800"/>
            <a:ext cx="41115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2C41603-FC2B-460C-A1D1-83C8E7D7D5F6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173" name="Imagem 11" descr=""/>
          <p:cNvPicPr/>
          <p:nvPr/>
        </p:nvPicPr>
        <p:blipFill>
          <a:blip r:embed="rId1"/>
          <a:stretch/>
        </p:blipFill>
        <p:spPr>
          <a:xfrm rot="20524800">
            <a:off x="-48960" y="-361440"/>
            <a:ext cx="2784240" cy="3755520"/>
          </a:xfrm>
          <a:prstGeom prst="rect">
            <a:avLst/>
          </a:prstGeom>
          <a:ln>
            <a:noFill/>
          </a:ln>
        </p:spPr>
      </p:pic>
      <p:sp>
        <p:nvSpPr>
          <p:cNvPr id="174" name="CustomShape 2"/>
          <p:cNvSpPr/>
          <p:nvPr/>
        </p:nvSpPr>
        <p:spPr>
          <a:xfrm>
            <a:off x="0" y="0"/>
            <a:ext cx="12188880" cy="179748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5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28640" cy="1359720"/>
          </a:xfrm>
          <a:prstGeom prst="rect">
            <a:avLst/>
          </a:prstGeom>
          <a:ln>
            <a:noFill/>
          </a:ln>
        </p:spPr>
      </p:pic>
      <p:sp>
        <p:nvSpPr>
          <p:cNvPr id="176" name="CustomShape 3"/>
          <p:cNvSpPr/>
          <p:nvPr/>
        </p:nvSpPr>
        <p:spPr>
          <a:xfrm>
            <a:off x="191160" y="275040"/>
            <a:ext cx="7510320" cy="13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Metodologia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4038480" y="6346800"/>
            <a:ext cx="41115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576000" y="2088000"/>
            <a:ext cx="10969920" cy="397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4200" algn="ctr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Reuniões com stakeholder  </a:t>
            </a:r>
            <a:endParaRPr b="0" lang="pt-BR" sz="3200" spc="-1" strike="noStrike">
              <a:latin typeface="Arial"/>
            </a:endParaRPr>
          </a:p>
          <a:p>
            <a:pPr marL="216000" indent="-214200" algn="ctr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Coletar informações</a:t>
            </a:r>
            <a:endParaRPr b="0" lang="pt-BR" sz="3200" spc="-1" strike="noStrike">
              <a:latin typeface="Arial"/>
            </a:endParaRPr>
          </a:p>
          <a:p>
            <a:pPr marL="216000" indent="-214200" algn="ctr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Levantamento de requisitos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1284480" y="1715040"/>
            <a:ext cx="9622440" cy="5411880"/>
          </a:xfrm>
          <a:prstGeom prst="rect">
            <a:avLst/>
          </a:prstGeom>
          <a:ln>
            <a:noFill/>
          </a:ln>
        </p:spPr>
      </p:pic>
      <p:sp>
        <p:nvSpPr>
          <p:cNvPr id="180" name="CustomShape 1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3D218D9-6C75-42EC-B34D-E35BC4A363B2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181" name="Imagem 11" descr=""/>
          <p:cNvPicPr/>
          <p:nvPr/>
        </p:nvPicPr>
        <p:blipFill>
          <a:blip r:embed="rId2"/>
          <a:stretch/>
        </p:blipFill>
        <p:spPr>
          <a:xfrm rot="20524800">
            <a:off x="-48960" y="-361440"/>
            <a:ext cx="2784240" cy="3755520"/>
          </a:xfrm>
          <a:prstGeom prst="rect">
            <a:avLst/>
          </a:prstGeom>
          <a:ln>
            <a:noFill/>
          </a:ln>
        </p:spPr>
      </p:pic>
      <p:sp>
        <p:nvSpPr>
          <p:cNvPr id="182" name="CustomShape 2"/>
          <p:cNvSpPr/>
          <p:nvPr/>
        </p:nvSpPr>
        <p:spPr>
          <a:xfrm>
            <a:off x="720" y="0"/>
            <a:ext cx="12188880" cy="179748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3"/>
          <p:cNvSpPr/>
          <p:nvPr/>
        </p:nvSpPr>
        <p:spPr>
          <a:xfrm>
            <a:off x="191160" y="275040"/>
            <a:ext cx="7510320" cy="13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Metodologia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191160" y="275040"/>
            <a:ext cx="7510320" cy="13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Metodologia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227160" y="923040"/>
            <a:ext cx="5891760" cy="87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rebuchet MS"/>
                <a:ea typeface="DejaVu Sans"/>
              </a:rPr>
              <a:t>Requisitos funcionais e não funcionais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86" name="CustomShape 6"/>
          <p:cNvSpPr/>
          <p:nvPr/>
        </p:nvSpPr>
        <p:spPr>
          <a:xfrm>
            <a:off x="227160" y="923040"/>
            <a:ext cx="4307040" cy="87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2015-05-22T17:18:56Z</dcterms:created>
  <dc:creator>Lisiane Correa Gomes Silveira</dc:creator>
  <dc:description/>
  <dc:language>pt-BR</dc:language>
  <cp:lastModifiedBy/>
  <dcterms:modified xsi:type="dcterms:W3CDTF">2022-04-11T22:20:11Z</dcterms:modified>
  <cp:revision>361</cp:revision>
  <dc:subject/>
  <dc:title>Cidadania e Diversidade na Rede Federal de EPT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