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7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79EF9E-AA63-4E0E-9925-E32CF9C9586B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7EE3D8-FFB3-4389-A2A5-3E48ABEC9FD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CA7744-5563-4157-8335-568976B3B5C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80DBEDC-8882-4C7B-8D68-F9F9F7D6DA2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1BE558-9284-40B0-A970-4D5BA988619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CBB399-4FCD-4314-B500-CEA2D2E40E2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5947A9-7F76-4873-BD24-396648C92DA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4D2238-FD95-4AE8-B49E-97136995188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6BB41F-F6C0-4330-AB0B-61136036236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ACE756-7710-4A4F-A083-EFEBDF20016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7A2AB6-5BE1-4A3E-B53E-35A0F7B0E8C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82366C-1F5A-4922-8A15-5633E0DD498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3527A6-717A-4DEC-A389-ED7FD3A08DB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2A7323-1827-4FA3-965E-EB0EB0BD1CF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9E07F9-EDF4-488A-BF40-89A6B8B7273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BD7665-8FA8-4082-8804-16852EC514B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C43471A-FFFC-4265-8AFB-7053A6A64C9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C71B38-7B9E-46DD-BAF1-3EDFB14B7FA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EBD53C-82FE-441F-BB16-3E3BE101502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9BE5B9-EB33-4E81-8D18-52E9CCE986B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95929C-42DA-4D62-B22E-9F86F900F5F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4F934A-6BBE-4A21-A18B-DBB486AB372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5B0147-CF1F-41A5-97C0-B891A62E687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234851-26BC-4206-B481-B884FB542F9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4B172A-1C01-4BC8-A5AC-F3AB1D72F62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C74C45-2EAA-48DF-B278-11273C98976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59EF6B-25EC-42F7-8603-E60D8724763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00C384-D370-4C6F-9CCC-E8EEA06E217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47FB47-7DEF-4876-A8BA-35CBB19F9DC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83" name="Imagem 15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600" cy="25074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422800" y="3384000"/>
            <a:ext cx="751284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4800" spc="-1" strike="noStrike">
                <a:solidFill>
                  <a:srgbClr val="347c36"/>
                </a:solidFill>
                <a:latin typeface="Trebuchet MS"/>
                <a:ea typeface="DejaVu Sans"/>
              </a:rPr>
              <a:t>ÓLEO SERVICE</a:t>
            </a:r>
            <a:endParaRPr b="0" lang="pt-BR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347c36"/>
                </a:solidFill>
                <a:latin typeface="Trebuchet MS"/>
                <a:ea typeface="DejaVu Sans"/>
              </a:rPr>
              <a:t>Apresentação Trabalho de Conclusão do Curso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439160" y="6101640"/>
            <a:ext cx="31662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8dc641"/>
                </a:solidFill>
                <a:latin typeface="Trebuchet MS"/>
                <a:ea typeface="DejaVu Sans"/>
              </a:rPr>
              <a:t>Orientador: Gledson Leite Leal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86" name="Imagem 19" descr=""/>
          <p:cNvPicPr/>
          <p:nvPr/>
        </p:nvPicPr>
        <p:blipFill>
          <a:blip r:embed="rId2"/>
          <a:stretch/>
        </p:blipFill>
        <p:spPr>
          <a:xfrm>
            <a:off x="313560" y="378000"/>
            <a:ext cx="5334120" cy="13593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744000" y="432000"/>
            <a:ext cx="4761720" cy="476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521A7F7-20E7-45D8-B0DD-3C10396F4474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46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72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48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227160" y="923040"/>
            <a:ext cx="30200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Diagrama de Classe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3384000" y="1791000"/>
            <a:ext cx="6417720" cy="50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3FDEC99-0AA2-4549-A2CE-B62B209F8237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55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72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57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227160" y="923040"/>
            <a:ext cx="30200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Banco de Dados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2664000" y="1800000"/>
            <a:ext cx="7200000" cy="510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1BDDA2-AE4A-4014-86C9-D0D9B39BEDF1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64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72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66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27160" y="923040"/>
            <a:ext cx="373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 Ágil Kanban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0" y="1800000"/>
            <a:ext cx="12192120" cy="512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E63F17B-CD14-4813-9826-7EE30198C974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73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72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75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27160" y="923040"/>
            <a:ext cx="373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Padrão de Arquitetura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936000" y="1944000"/>
            <a:ext cx="10054440" cy="4586760"/>
          </a:xfrm>
          <a:prstGeom prst="rect">
            <a:avLst/>
          </a:prstGeom>
          <a:ln>
            <a:noFill/>
          </a:ln>
        </p:spPr>
      </p:pic>
      <p:sp>
        <p:nvSpPr>
          <p:cNvPr id="181" name="CustomShape 7"/>
          <p:cNvSpPr/>
          <p:nvPr/>
        </p:nvSpPr>
        <p:spPr>
          <a:xfrm>
            <a:off x="227160" y="923040"/>
            <a:ext cx="373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Padrão de Arquitetura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227160" y="1679040"/>
            <a:ext cx="1356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MVC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6F44674-336C-4916-B6C0-97468C6EA468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84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0" y="0"/>
            <a:ext cx="121914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86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2783160" y="180000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RESULTADOS PRELIMINARES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F8E116D-C0D9-4DF7-8656-F3E715D9D9B8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90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92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227160" y="815040"/>
            <a:ext cx="409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Tecnologias Utilizadas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1612080" y="1944000"/>
            <a:ext cx="8503920" cy="47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3CCDAB-CE6C-4BC9-8495-4E97395186D2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98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0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1641600" y="1800000"/>
            <a:ext cx="8726400" cy="4914000"/>
          </a:xfrm>
          <a:prstGeom prst="rect">
            <a:avLst/>
          </a:prstGeom>
          <a:ln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5051160" y="1751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TELA DE LOGIN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761DBF6-2AA3-49BB-86A3-A97F6CAAFFB5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07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576000" y="1800000"/>
            <a:ext cx="10728000" cy="5144040"/>
          </a:xfrm>
          <a:prstGeom prst="rect">
            <a:avLst/>
          </a:prstGeom>
          <a:ln>
            <a:noFill/>
          </a:ln>
        </p:spPr>
      </p:pic>
      <p:sp>
        <p:nvSpPr>
          <p:cNvPr id="213" name="CustomShape 6"/>
          <p:cNvSpPr/>
          <p:nvPr/>
        </p:nvSpPr>
        <p:spPr>
          <a:xfrm>
            <a:off x="5051160" y="1751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DASHBOARD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49F32C-3D23-42FC-829D-5F5DB589BCED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15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878760" y="2088000"/>
            <a:ext cx="10425240" cy="4851720"/>
          </a:xfrm>
          <a:prstGeom prst="rect">
            <a:avLst/>
          </a:prstGeom>
          <a:ln>
            <a:noFill/>
          </a:ln>
        </p:spPr>
      </p:pic>
      <p:sp>
        <p:nvSpPr>
          <p:cNvPr id="221" name="TextShape 6"/>
          <p:cNvSpPr txBox="1"/>
          <p:nvPr/>
        </p:nvSpPr>
        <p:spPr>
          <a:xfrm>
            <a:off x="4608000" y="1744920"/>
            <a:ext cx="35175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CADASTRO DE CLIENTES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1CDC23-BF76-4509-9D1D-38EA1939600B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23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828000" y="2160000"/>
            <a:ext cx="10586880" cy="4698000"/>
          </a:xfrm>
          <a:prstGeom prst="rect">
            <a:avLst/>
          </a:prstGeom>
          <a:ln>
            <a:noFill/>
          </a:ln>
        </p:spPr>
      </p:pic>
      <p:sp>
        <p:nvSpPr>
          <p:cNvPr id="229" name="TextShape 6"/>
          <p:cNvSpPr txBox="1"/>
          <p:nvPr/>
        </p:nvSpPr>
        <p:spPr>
          <a:xfrm>
            <a:off x="4618440" y="1800000"/>
            <a:ext cx="40215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CADASTRO DE VEÍCULOS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171D03B-88EF-4751-A1C4-817220EE1816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89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0" y="0"/>
            <a:ext cx="121914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1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2783160" y="244800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INTRODUÇÃO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865B9D-ACCA-4D50-BD18-28DCA0BA49AC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31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1224000" y="1800000"/>
            <a:ext cx="9864000" cy="5058000"/>
          </a:xfrm>
          <a:prstGeom prst="rect">
            <a:avLst/>
          </a:prstGeom>
          <a:ln>
            <a:noFill/>
          </a:ln>
        </p:spPr>
      </p:pic>
      <p:sp>
        <p:nvSpPr>
          <p:cNvPr id="237" name="TextShape 6"/>
          <p:cNvSpPr txBox="1"/>
          <p:nvPr/>
        </p:nvSpPr>
        <p:spPr>
          <a:xfrm>
            <a:off x="4752000" y="1849680"/>
            <a:ext cx="31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CONSULTA DE VEÍCULOS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45D1C39-B7DB-489F-9C53-8EB1DCB658B1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39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Principais Telas da Aplicação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753480" y="2232000"/>
            <a:ext cx="10190520" cy="4591800"/>
          </a:xfrm>
          <a:prstGeom prst="rect">
            <a:avLst/>
          </a:prstGeom>
          <a:ln>
            <a:noFill/>
          </a:ln>
        </p:spPr>
      </p:pic>
      <p:sp>
        <p:nvSpPr>
          <p:cNvPr id="245" name="TextShape 6"/>
          <p:cNvSpPr txBox="1"/>
          <p:nvPr/>
        </p:nvSpPr>
        <p:spPr>
          <a:xfrm>
            <a:off x="4248000" y="1908000"/>
            <a:ext cx="4968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RELATÓRIO DE TROCAS POR UNIDADES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D4CAED-0E43-4500-A2A4-3B3482F54909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47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720" y="0"/>
            <a:ext cx="121914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49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1080000" y="2304000"/>
            <a:ext cx="1036800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200" spc="-1" strike="noStrike">
                <a:solidFill>
                  <a:srgbClr val="8dc641"/>
                </a:solidFill>
                <a:latin typeface="Trebuchet MS"/>
                <a:ea typeface="DejaVu Sans"/>
              </a:rPr>
              <a:t>CONSIDERAÇÕES FINAIS</a:t>
            </a:r>
            <a:endParaRPr b="0" lang="pt-BR" sz="62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D84745-8966-41E8-89E6-125A3643FA04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53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Conclusões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547560" y="1872000"/>
            <a:ext cx="10972440" cy="442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2600" spc="-1" strike="noStrike">
                <a:latin typeface="Arial"/>
              </a:rPr>
              <a:t>O projeto desenvolvido oferece uma gestão ampla sobre a troca de óleo realizada, colaborando assim, com as rotinas de trocas oferecida pelo posto de gasolina. A aplicação possibilita o cadastramento de clientes e seus veículos bem como o cadastro de trocas de óleo com suas respectivas datas de trocas, futuras datas de vencimento, também todos</a:t>
            </a:r>
            <a:endParaRPr b="0" lang="pt-BR" sz="2600" spc="-1" strike="noStrike">
              <a:latin typeface="Arial"/>
            </a:endParaRPr>
          </a:p>
          <a:p>
            <a:pPr algn="just"/>
            <a:r>
              <a:rPr b="0" lang="pt-BR" sz="2600" spc="-1" strike="noStrike">
                <a:latin typeface="Arial"/>
              </a:rPr>
              <a:t>os tipos de filtros: de óleo, de ar, de combústivel e filtro de cabine que foram trocados no veı́culo e sua Kilometragem atual, proporcionando ao cliente um controle rigoroso sobre o automóvel.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E245D0-09B2-4EC0-924A-075C444B02ED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60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Conclusões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64" name="TextShape 5"/>
          <p:cNvSpPr txBox="1"/>
          <p:nvPr/>
        </p:nvSpPr>
        <p:spPr>
          <a:xfrm>
            <a:off x="583560" y="1925640"/>
            <a:ext cx="10972440" cy="442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2600" spc="-1" strike="noStrike">
                <a:latin typeface="Arial"/>
              </a:rPr>
              <a:t>No primeiro momento o sistema está sendo executado em um servidor de hospe-dagem gratuı́to chamado infinity free, foi criado o acesso para o sistema no computador do setor de troca de óleo para que os usuários pudessem acessá-lo. A aplicação está em tratativas para comercialização e está em uso a 6 meses no local e pronta para ser implantada em outras unidades. Se comercializado, o serviço sofrerá migração para um servidor de hospedagem pago, onde contará com uma maior estabilidade e com apoio do suporte técnico responsável pelo serviço. Como a aplicação está rodando em nuvém, toda e qualquer alteração feita no sistema, após atualizar na platafórma, ficará prontamente disponível para uso.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7D08AF-9FC6-4EB4-A68B-80C5DA0D4410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67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227160" y="815040"/>
            <a:ext cx="517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Conclusões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71" name="TextShape 5"/>
          <p:cNvSpPr txBox="1"/>
          <p:nvPr/>
        </p:nvSpPr>
        <p:spPr>
          <a:xfrm>
            <a:off x="475560" y="2051640"/>
            <a:ext cx="10972440" cy="442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2600" spc="-1" strike="noStrike">
                <a:latin typeface="Arial"/>
              </a:rPr>
              <a:t>Após o </a:t>
            </a:r>
            <a:r>
              <a:rPr b="0" lang="pt-BR" sz="2600" spc="-1" strike="noStrike">
                <a:latin typeface="Arial"/>
              </a:rPr>
              <a:t>desenvolvimento</a:t>
            </a:r>
            <a:r>
              <a:rPr b="0" lang="pt-BR" sz="2600" spc="-1" strike="noStrike">
                <a:latin typeface="Arial"/>
              </a:rPr>
              <a:t>, testes e </a:t>
            </a:r>
            <a:r>
              <a:rPr b="0" lang="pt-BR" sz="2600" spc="-1" strike="noStrike">
                <a:latin typeface="Arial"/>
              </a:rPr>
              <a:t>implantação da </a:t>
            </a:r>
            <a:r>
              <a:rPr b="0" lang="pt-BR" sz="2600" spc="-1" strike="noStrike">
                <a:latin typeface="Arial"/>
              </a:rPr>
              <a:t>aplicação no </a:t>
            </a:r>
            <a:r>
              <a:rPr b="0" lang="pt-BR" sz="2600" spc="-1" strike="noStrike">
                <a:latin typeface="Arial"/>
              </a:rPr>
              <a:t>setor, foi </a:t>
            </a:r>
            <a:r>
              <a:rPr b="0" lang="pt-BR" sz="2600" spc="-1" strike="noStrike">
                <a:latin typeface="Arial"/>
              </a:rPr>
              <a:t>constatado que </a:t>
            </a:r>
            <a:r>
              <a:rPr b="0" lang="pt-BR" sz="2600" spc="-1" strike="noStrike">
                <a:latin typeface="Arial"/>
              </a:rPr>
              <a:t>os objetivos </a:t>
            </a:r>
            <a:r>
              <a:rPr b="0" lang="pt-BR" sz="2600" spc="-1" strike="noStrike">
                <a:latin typeface="Arial"/>
              </a:rPr>
              <a:t>foram </a:t>
            </a:r>
            <a:r>
              <a:rPr b="0" lang="pt-BR" sz="2600" spc="-1" strike="noStrike">
                <a:latin typeface="Arial"/>
              </a:rPr>
              <a:t>Alcançados, toda </a:t>
            </a:r>
            <a:r>
              <a:rPr b="0" lang="pt-BR" sz="2600" spc="-1" strike="noStrike">
                <a:latin typeface="Arial"/>
              </a:rPr>
              <a:t>a fase de </a:t>
            </a:r>
            <a:r>
              <a:rPr b="0" lang="pt-BR" sz="2600" spc="-1" strike="noStrike">
                <a:latin typeface="Arial"/>
              </a:rPr>
              <a:t>desenvolvimento </a:t>
            </a:r>
            <a:r>
              <a:rPr b="0" lang="pt-BR" sz="2600" spc="-1" strike="noStrike">
                <a:latin typeface="Arial"/>
              </a:rPr>
              <a:t>do sistema foi </a:t>
            </a:r>
            <a:r>
              <a:rPr b="0" lang="pt-BR" sz="2600" spc="-1" strike="noStrike">
                <a:latin typeface="Arial"/>
              </a:rPr>
              <a:t>concluı́do com </a:t>
            </a:r>
            <a:r>
              <a:rPr b="0" lang="pt-BR" sz="2600" spc="-1" strike="noStrike">
                <a:latin typeface="Arial"/>
              </a:rPr>
              <a:t>sucesso. A </a:t>
            </a:r>
            <a:r>
              <a:rPr b="0" lang="pt-BR" sz="2600" spc="-1" strike="noStrike">
                <a:latin typeface="Arial"/>
              </a:rPr>
              <a:t>proposta </a:t>
            </a:r>
            <a:r>
              <a:rPr b="0" lang="pt-BR" sz="2600" spc="-1" strike="noStrike">
                <a:latin typeface="Arial"/>
              </a:rPr>
              <a:t>elaborada no </a:t>
            </a:r>
            <a:r>
              <a:rPr b="0" lang="pt-BR" sz="2600" spc="-1" strike="noStrike">
                <a:latin typeface="Arial"/>
              </a:rPr>
              <a:t>projeto, </a:t>
            </a:r>
            <a:r>
              <a:rPr b="0" lang="pt-BR" sz="2600" spc="-1" strike="noStrike">
                <a:latin typeface="Arial"/>
              </a:rPr>
              <a:t>apresentou </a:t>
            </a:r>
            <a:r>
              <a:rPr b="0" lang="pt-BR" sz="2600" spc="-1" strike="noStrike">
                <a:latin typeface="Arial"/>
              </a:rPr>
              <a:t>através da </a:t>
            </a:r>
            <a:r>
              <a:rPr b="0" lang="pt-BR" sz="2600" spc="-1" strike="noStrike">
                <a:latin typeface="Arial"/>
              </a:rPr>
              <a:t>tecnologia meios </a:t>
            </a:r>
            <a:r>
              <a:rPr b="0" lang="pt-BR" sz="2600" spc="-1" strike="noStrike">
                <a:latin typeface="Arial"/>
              </a:rPr>
              <a:t>de tratar </a:t>
            </a:r>
            <a:r>
              <a:rPr b="0" lang="pt-BR" sz="2600" spc="-1" strike="noStrike">
                <a:latin typeface="Arial"/>
              </a:rPr>
              <a:t>deficiências do </a:t>
            </a:r>
            <a:r>
              <a:rPr b="0" lang="pt-BR" sz="2600" spc="-1" strike="noStrike">
                <a:latin typeface="Arial"/>
              </a:rPr>
              <a:t>setor de troca de </a:t>
            </a:r>
            <a:r>
              <a:rPr b="0" lang="pt-BR" sz="2600" spc="-1" strike="noStrike">
                <a:latin typeface="Arial"/>
              </a:rPr>
              <a:t>óleo do referido </a:t>
            </a:r>
            <a:r>
              <a:rPr b="0" lang="pt-BR" sz="2600" spc="-1" strike="noStrike">
                <a:latin typeface="Arial"/>
              </a:rPr>
              <a:t>posto. </a:t>
            </a:r>
            <a:endParaRPr b="0" lang="pt-BR" sz="2600" spc="-1" strike="noStrike">
              <a:latin typeface="Arial"/>
            </a:endParaRPr>
          </a:p>
          <a:p>
            <a:pPr algn="just"/>
            <a:r>
              <a:rPr b="0" lang="pt-BR" sz="2600" spc="-1" strike="noStrike">
                <a:latin typeface="Arial"/>
              </a:rPr>
              <a:t>Como sugestão </a:t>
            </a:r>
            <a:r>
              <a:rPr b="0" lang="pt-BR" sz="2600" spc="-1" strike="noStrike">
                <a:latin typeface="Arial"/>
              </a:rPr>
              <a:t>de trabalhos </a:t>
            </a:r>
            <a:r>
              <a:rPr b="0" lang="pt-BR" sz="2600" spc="-1" strike="noStrike">
                <a:latin typeface="Arial"/>
              </a:rPr>
              <a:t>futuros, </a:t>
            </a:r>
            <a:r>
              <a:rPr b="0" lang="pt-BR" sz="2600" spc="-1" strike="noStrike">
                <a:latin typeface="Arial"/>
              </a:rPr>
              <a:t>pretende-se </a:t>
            </a:r>
            <a:r>
              <a:rPr b="0" lang="pt-BR" sz="2600" spc="-1" strike="noStrike">
                <a:latin typeface="Arial"/>
              </a:rPr>
              <a:t>fazer uma </a:t>
            </a:r>
            <a:r>
              <a:rPr b="0" lang="pt-BR" sz="2600" spc="-1" strike="noStrike">
                <a:latin typeface="Arial"/>
              </a:rPr>
              <a:t>refatoração do </a:t>
            </a:r>
            <a:r>
              <a:rPr b="0" lang="pt-BR" sz="2600" spc="-1" strike="noStrike">
                <a:latin typeface="Arial"/>
              </a:rPr>
              <a:t>código, afim de </a:t>
            </a:r>
            <a:r>
              <a:rPr b="0" lang="pt-BR" sz="2600" spc="-1" strike="noStrike">
                <a:latin typeface="Arial"/>
              </a:rPr>
              <a:t>melhorar sua </a:t>
            </a:r>
            <a:r>
              <a:rPr b="0" lang="pt-BR" sz="2600" spc="-1" strike="noStrike">
                <a:latin typeface="Arial"/>
              </a:rPr>
              <a:t>estrutura e </a:t>
            </a:r>
            <a:r>
              <a:rPr b="0" lang="pt-BR" sz="2600" spc="-1" strike="noStrike">
                <a:latin typeface="Arial"/>
              </a:rPr>
              <a:t>organização, </a:t>
            </a:r>
            <a:r>
              <a:rPr b="0" lang="pt-BR" sz="2600" spc="-1" strike="noStrike">
                <a:latin typeface="Arial"/>
              </a:rPr>
              <a:t>divulgar a </a:t>
            </a:r>
            <a:r>
              <a:rPr b="0" lang="pt-BR" sz="2600" spc="-1" strike="noStrike">
                <a:latin typeface="Arial"/>
              </a:rPr>
              <a:t>aplicação com a </a:t>
            </a:r>
            <a:r>
              <a:rPr b="0" lang="pt-BR" sz="2600" spc="-1" strike="noStrike">
                <a:latin typeface="Arial"/>
              </a:rPr>
              <a:t>intenção de </a:t>
            </a:r>
            <a:r>
              <a:rPr b="0" lang="pt-BR" sz="2600" spc="-1" strike="noStrike">
                <a:latin typeface="Arial"/>
              </a:rPr>
              <a:t>comercialzar </a:t>
            </a:r>
            <a:r>
              <a:rPr b="0" lang="pt-BR" sz="2600" spc="-1" strike="noStrike">
                <a:latin typeface="Arial"/>
              </a:rPr>
              <a:t>também em </a:t>
            </a:r>
            <a:r>
              <a:rPr b="0" lang="pt-BR" sz="2600" spc="-1" strike="noStrike">
                <a:latin typeface="Arial"/>
              </a:rPr>
              <a:t>outros postos da </a:t>
            </a:r>
            <a:r>
              <a:rPr b="0" lang="pt-BR" sz="2600" spc="-1" strike="noStrike">
                <a:latin typeface="Arial"/>
              </a:rPr>
              <a:t>região e </a:t>
            </a:r>
            <a:r>
              <a:rPr b="0" lang="pt-BR" sz="2600" spc="-1" strike="noStrike">
                <a:latin typeface="Arial"/>
              </a:rPr>
              <a:t>futuramente </a:t>
            </a:r>
            <a:r>
              <a:rPr b="0" lang="pt-BR" sz="2600" spc="-1" strike="noStrike">
                <a:latin typeface="Arial"/>
              </a:rPr>
              <a:t>desenvolver um </a:t>
            </a:r>
            <a:r>
              <a:rPr b="0" lang="pt-BR" sz="2600" spc="-1" strike="noStrike">
                <a:latin typeface="Arial"/>
              </a:rPr>
              <a:t>aplicativo móvel, </a:t>
            </a:r>
            <a:r>
              <a:rPr b="0" lang="pt-BR" sz="2600" spc="-1" strike="noStrike">
                <a:latin typeface="Arial"/>
              </a:rPr>
              <a:t>para que o </a:t>
            </a:r>
            <a:r>
              <a:rPr b="0" lang="pt-BR" sz="2600" spc="-1" strike="noStrike">
                <a:latin typeface="Arial"/>
              </a:rPr>
              <a:t>usuário</a:t>
            </a:r>
            <a:endParaRPr b="0" lang="pt-BR" sz="2600" spc="-1" strike="noStrike">
              <a:latin typeface="Arial"/>
            </a:endParaRPr>
          </a:p>
          <a:p>
            <a:pPr algn="just"/>
            <a:r>
              <a:rPr b="0" lang="pt-BR" sz="2600" spc="-1" strike="noStrike">
                <a:latin typeface="Arial"/>
              </a:rPr>
              <a:t>possa ter uma </a:t>
            </a:r>
            <a:r>
              <a:rPr b="0" lang="pt-BR" sz="2600" spc="-1" strike="noStrike">
                <a:latin typeface="Arial"/>
              </a:rPr>
              <a:t>experiencia </a:t>
            </a:r>
            <a:r>
              <a:rPr b="0" lang="pt-BR" sz="2600" spc="-1" strike="noStrike">
                <a:latin typeface="Arial"/>
              </a:rPr>
              <a:t>ainda melhor, </a:t>
            </a:r>
            <a:r>
              <a:rPr b="0" lang="pt-BR" sz="2600" spc="-1" strike="noStrike">
                <a:latin typeface="Arial"/>
              </a:rPr>
              <a:t>pois mesmo a </a:t>
            </a:r>
            <a:r>
              <a:rPr b="0" lang="pt-BR" sz="2600" spc="-1" strike="noStrike">
                <a:latin typeface="Arial"/>
              </a:rPr>
              <a:t>aplicação sendo </a:t>
            </a:r>
            <a:r>
              <a:rPr b="0" lang="pt-BR" sz="2600" spc="-1" strike="noStrike">
                <a:latin typeface="Arial"/>
              </a:rPr>
              <a:t>responsiva, o </a:t>
            </a:r>
            <a:r>
              <a:rPr b="0" lang="pt-BR" sz="2600" spc="-1" strike="noStrike">
                <a:latin typeface="Arial"/>
              </a:rPr>
              <a:t>uso de um </a:t>
            </a:r>
            <a:r>
              <a:rPr b="0" lang="pt-BR" sz="2600" spc="-1" strike="noStrike">
                <a:latin typeface="Arial"/>
              </a:rPr>
              <a:t>aplicativo </a:t>
            </a:r>
            <a:r>
              <a:rPr b="0" lang="pt-BR" sz="2600" spc="-1" strike="noStrike">
                <a:latin typeface="Arial"/>
              </a:rPr>
              <a:t>aumentará ainda </a:t>
            </a:r>
            <a:r>
              <a:rPr b="0" lang="pt-BR" sz="2600" spc="-1" strike="noStrike">
                <a:latin typeface="Arial"/>
              </a:rPr>
              <a:t>mais a sua </a:t>
            </a:r>
            <a:r>
              <a:rPr b="0" lang="pt-BR" sz="2600" spc="-1" strike="noStrike">
                <a:latin typeface="Arial"/>
              </a:rPr>
              <a:t>usabilidade.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B11DF03-42C9-405F-8954-9BB634D31346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74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75" name="CustomShape 2"/>
          <p:cNvSpPr/>
          <p:nvPr/>
        </p:nvSpPr>
        <p:spPr>
          <a:xfrm>
            <a:off x="720" y="0"/>
            <a:ext cx="121914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76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792000" y="2664000"/>
            <a:ext cx="1036800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6200" spc="-1" strike="noStrike">
                <a:solidFill>
                  <a:srgbClr val="8dc641"/>
                </a:solidFill>
                <a:latin typeface="Trebuchet MS"/>
                <a:ea typeface="DejaVu Sans"/>
              </a:rPr>
              <a:t>REFERÊNCIAS</a:t>
            </a:r>
            <a:endParaRPr b="0" lang="pt-BR" sz="62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848D33D-DAD8-4320-B8C7-90347D07AD7E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80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81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475560" y="1922040"/>
            <a:ext cx="10972440" cy="468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2200" spc="-1" strike="noStrike">
                <a:latin typeface="Arial"/>
              </a:rPr>
              <a:t>-[de Oliveira and de Souza 2015] de Oliveira, J. C. P. and de Souza, R. B. (2015). Análise</a:t>
            </a:r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da gestão dos resı́duos gerados na troca de óleo lubrificante automotivo: um estudo de</a:t>
            </a:r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caso na cidade de cabo frio-rj. Revista Eletrônica Gestão e Saúde, (2):971–985.</a:t>
            </a:r>
            <a:endParaRPr b="0" lang="pt-BR" sz="2200" spc="-1" strike="noStrike">
              <a:latin typeface="Arial"/>
            </a:endParaRPr>
          </a:p>
          <a:p>
            <a:pPr algn="just"/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-https://autopapo.uol.com.br/noticia/troca-de-oleo-7-erros-fatais-motor/</a:t>
            </a:r>
            <a:endParaRPr b="0" lang="pt-BR" sz="2200" spc="-1" strike="noStrike">
              <a:latin typeface="Arial"/>
            </a:endParaRPr>
          </a:p>
          <a:p>
            <a:pPr algn="just"/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-[Chun 2014] Chun, S. M. (2014). Development of oil change warning algorithm and display</a:t>
            </a:r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device. Tribology and Lubricants, 30(3):168–176.</a:t>
            </a:r>
            <a:endParaRPr b="0" lang="pt-BR" sz="2200" spc="-1" strike="noStrike">
              <a:latin typeface="Arial"/>
            </a:endParaRPr>
          </a:p>
          <a:p>
            <a:pPr algn="just"/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-[FABIAN 2015] FABIAN, J. (2015). Syscontrol–protótipo de aplicativo pessoal de</a:t>
            </a:r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manutenção de automóveis para dispositivos móveis. Monografia.</a:t>
            </a:r>
            <a:endParaRPr b="0" lang="pt-BR" sz="2200" spc="-1" strike="noStrike">
              <a:latin typeface="Arial"/>
            </a:endParaRPr>
          </a:p>
          <a:p>
            <a:pPr algn="just"/>
            <a:endParaRPr b="0" lang="pt-BR" sz="2200" spc="-1" strike="noStrike">
              <a:latin typeface="Arial"/>
            </a:endParaRPr>
          </a:p>
          <a:p>
            <a:pPr algn="just"/>
            <a:endParaRPr b="0" lang="pt-BR" sz="22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REFERÊNCIAS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23D7C0-6F20-459C-AE29-5B8F2CD37827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86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</a:t>
            </a: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475560" y="2055600"/>
            <a:ext cx="10972440" cy="442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2200" spc="-1" strike="noStrike">
                <a:latin typeface="Arial"/>
              </a:rPr>
              <a:t>-[Chun 2014] Chun, S. M. (2014). Development of oil change warning algorithm and display</a:t>
            </a:r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device. Tribology and Lubricants, 30(3):168–176.</a:t>
            </a:r>
            <a:endParaRPr b="0" lang="pt-BR" sz="2200" spc="-1" strike="noStrike">
              <a:latin typeface="Arial"/>
            </a:endParaRPr>
          </a:p>
          <a:p>
            <a:pPr algn="just"/>
            <a:endParaRPr b="0" lang="pt-BR" sz="2200" spc="-1" strike="noStrike">
              <a:latin typeface="Arial"/>
            </a:endParaRPr>
          </a:p>
          <a:p>
            <a:pPr algn="just"/>
            <a:r>
              <a:rPr b="0" lang="pt-BR" sz="2200" spc="-1" strike="noStrike">
                <a:latin typeface="Arial"/>
              </a:rPr>
              <a:t>-https://www.significados.com.br/stakeholder/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REFERÊNCIA</a:t>
            </a: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0" y="0"/>
            <a:ext cx="12191400" cy="46054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1797840" y="1369080"/>
            <a:ext cx="8596080" cy="23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br/>
            <a:r>
              <a:rPr b="1" lang="pt-BR" sz="4400" spc="-1" strike="noStrike">
                <a:solidFill>
                  <a:srgbClr val="92d050"/>
                </a:solidFill>
                <a:latin typeface="Trebuchet MS"/>
              </a:rPr>
              <a:t>MUITO</a:t>
            </a:r>
            <a:br/>
            <a:r>
              <a:rPr b="1" lang="pt-BR" sz="10700" spc="-1" strike="noStrike">
                <a:solidFill>
                  <a:srgbClr val="ffffff"/>
                </a:solidFill>
                <a:latin typeface="Trebuchet MS"/>
              </a:rPr>
              <a:t>OBRIGADO</a:t>
            </a:r>
            <a:br/>
            <a:endParaRPr b="0" lang="pt-BR" sz="107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048120" y="5246280"/>
            <a:ext cx="6095160" cy="20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347c36"/>
                </a:solidFill>
                <a:latin typeface="Trebuchet MS"/>
                <a:ea typeface="DejaVu Sans"/>
              </a:rPr>
              <a:t>www.ifsul.edu.br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92d050"/>
                </a:solidFill>
                <a:latin typeface="Arial"/>
                <a:ea typeface="DejaVu Sans"/>
              </a:rPr>
              <a:t>fabioportovasques321@gmail.com</a:t>
            </a:r>
            <a:br/>
            <a:r>
              <a:rPr b="0" lang="pt-BR" sz="2400" spc="-1" strike="noStrike">
                <a:solidFill>
                  <a:srgbClr val="92d050"/>
                </a:solidFill>
                <a:latin typeface="Trebuchet MS"/>
                <a:ea typeface="DejaVu Sans"/>
              </a:rPr>
              <a:t> </a:t>
            </a:r>
            <a:br/>
            <a:endParaRPr b="0" lang="pt-BR" sz="24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2973600" y="3157560"/>
            <a:ext cx="63658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92d050"/>
                </a:solidFill>
                <a:latin typeface="Trebuchet MS"/>
                <a:ea typeface="DejaVu Sans"/>
              </a:rPr>
              <a:t>Fábio Geovane Porto Vasques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CFD3AD-71BD-4523-B9FA-D326F32AB563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95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7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576000" y="208800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latin typeface="Arial"/>
              </a:rPr>
              <a:t>A aplicação Óleo Service tem como objetivo auxiliar o posto de gasolina a gerenciar as trocas de óleo de seus clientes,</a:t>
            </a:r>
            <a:endParaRPr b="0" lang="pt-BR" sz="3200" spc="-1" strike="noStrike">
              <a:latin typeface="Arial"/>
            </a:endParaRPr>
          </a:p>
          <a:p>
            <a:pPr algn="ctr"/>
            <a:r>
              <a:rPr b="0" lang="pt-BR" sz="3200" spc="-1" strike="noStrike">
                <a:latin typeface="Arial"/>
              </a:rPr>
              <a:t>gerando notificações na dashboard sobre os status de vencimento da mesma.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5B9001-370D-4194-9A44-5D6056D77ED4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r>
              <a:rPr b="0" lang="pt-BR" sz="1200" spc="-1" strike="noStrike">
                <a:solidFill>
                  <a:srgbClr val="94979a"/>
                </a:solidFill>
                <a:latin typeface="Trebuchet MS"/>
              </a:rPr>
              <a:t>f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02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576000" y="187200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latin typeface="Arial"/>
              </a:rPr>
              <a:t>Deixar de fazer a troca de óleo é o erro mais importante e frequente, pois o motorista pode simplesmente  esquecer de conferir a quilometragem (ou o prazo, o que vencer primeiro) determinada pelo fabricante do carro para substituir o óleo lubrificante.</a:t>
            </a:r>
            <a:endParaRPr b="0" lang="pt-BR" sz="3200" spc="-1" strike="noStrike">
              <a:latin typeface="Arial"/>
            </a:endParaRPr>
          </a:p>
          <a:p>
            <a:pPr algn="ctr"/>
            <a:r>
              <a:rPr b="0" lang="pt-BR" sz="3200" spc="-1" strike="noStrike">
                <a:latin typeface="Arial"/>
              </a:rPr>
              <a:t>Os intervalos de troca variam de </a:t>
            </a:r>
            <a:r>
              <a:rPr b="0" lang="pt-BR" sz="5000" spc="-1" strike="noStrike">
                <a:latin typeface="Arial"/>
              </a:rPr>
              <a:t>5</a:t>
            </a:r>
            <a:r>
              <a:rPr b="0" lang="pt-BR" sz="3200" spc="-1" strike="noStrike">
                <a:latin typeface="Arial"/>
              </a:rPr>
              <a:t> mil a </a:t>
            </a:r>
            <a:r>
              <a:rPr b="0" lang="pt-BR" sz="5000" spc="-1" strike="noStrike">
                <a:latin typeface="Arial"/>
              </a:rPr>
              <a:t>20 </a:t>
            </a:r>
            <a:r>
              <a:rPr b="0" lang="pt-BR" sz="3200" spc="-1" strike="noStrike">
                <a:latin typeface="Arial"/>
              </a:rPr>
              <a:t>mil quilômetros ou de</a:t>
            </a:r>
            <a:r>
              <a:rPr b="0" lang="pt-BR" sz="5000" spc="-1" strike="noStrike">
                <a:latin typeface="Arial"/>
              </a:rPr>
              <a:t> 6 </a:t>
            </a:r>
            <a:r>
              <a:rPr b="0" lang="pt-BR" sz="3200" spc="-1" strike="noStrike">
                <a:latin typeface="Arial"/>
              </a:rPr>
              <a:t>a </a:t>
            </a:r>
            <a:r>
              <a:rPr b="0" lang="pt-BR" sz="5000" spc="-1" strike="noStrike">
                <a:latin typeface="Arial"/>
              </a:rPr>
              <a:t>12</a:t>
            </a:r>
            <a:r>
              <a:rPr b="0" lang="pt-BR" sz="3200" spc="-1" strike="noStrike">
                <a:latin typeface="Arial"/>
              </a:rPr>
              <a:t> meses.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038480" y="580248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rebuchet MS"/>
              </a:rPr>
              <a:t>Fonte: https://autopapo.uol.com.br/noticia/troca-de-oleo-7-erros-fatais-motor/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D4ED3A8-97CF-43ED-A184-A6EF8F7C8089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r>
              <a:rPr b="0" lang="pt-BR" sz="1200" spc="-1" strike="noStrike">
                <a:solidFill>
                  <a:srgbClr val="94979a"/>
                </a:solidFill>
                <a:latin typeface="Trebuchet MS"/>
              </a:rPr>
              <a:t>f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10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2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619560" y="144000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latin typeface="Arial"/>
              </a:rPr>
              <a:t>Manter o óleo </a:t>
            </a:r>
            <a:r>
              <a:rPr b="0" lang="pt-BR" sz="3200" spc="-1" strike="noStrike">
                <a:latin typeface="Arial"/>
              </a:rPr>
              <a:t>por intervalo </a:t>
            </a:r>
            <a:r>
              <a:rPr b="0" lang="pt-BR" sz="3200" spc="-1" strike="noStrike">
                <a:latin typeface="Arial"/>
              </a:rPr>
              <a:t>maior é muito </a:t>
            </a:r>
            <a:r>
              <a:rPr b="0" lang="pt-BR" sz="3200" spc="-1" strike="noStrike">
                <a:latin typeface="Arial"/>
              </a:rPr>
              <a:t>prejudicial, </a:t>
            </a:r>
            <a:r>
              <a:rPr b="0" lang="pt-BR" sz="3200" spc="-1" strike="noStrike">
                <a:latin typeface="Arial"/>
              </a:rPr>
              <a:t>pois os </a:t>
            </a:r>
            <a:r>
              <a:rPr b="0" lang="pt-BR" sz="3200" spc="-1" strike="noStrike">
                <a:latin typeface="Arial"/>
              </a:rPr>
              <a:t>aditivos </a:t>
            </a:r>
            <a:r>
              <a:rPr b="0" lang="pt-BR" sz="3200" spc="-1" strike="noStrike">
                <a:latin typeface="Arial"/>
              </a:rPr>
              <a:t>perdem suas </a:t>
            </a:r>
            <a:r>
              <a:rPr b="0" lang="pt-BR" sz="3200" spc="-1" strike="noStrike">
                <a:latin typeface="Arial"/>
              </a:rPr>
              <a:t>propriedades </a:t>
            </a:r>
            <a:r>
              <a:rPr b="0" lang="pt-BR" sz="3200" spc="-1" strike="noStrike">
                <a:latin typeface="Arial"/>
              </a:rPr>
              <a:t>e pode  </a:t>
            </a:r>
            <a:r>
              <a:rPr b="0" lang="pt-BR" sz="3200" spc="-1" strike="noStrike">
                <a:latin typeface="Arial"/>
              </a:rPr>
              <a:t>ocorrer um </a:t>
            </a:r>
            <a:r>
              <a:rPr b="0" lang="pt-BR" sz="3200" spc="-1" strike="noStrike">
                <a:latin typeface="Arial"/>
              </a:rPr>
              <a:t>desgaste </a:t>
            </a:r>
            <a:r>
              <a:rPr b="0" lang="pt-BR" sz="3200" spc="-1" strike="noStrike">
                <a:latin typeface="Arial"/>
              </a:rPr>
              <a:t>maior em </a:t>
            </a:r>
            <a:r>
              <a:rPr b="0" lang="pt-BR" sz="3200" spc="-1" strike="noStrike">
                <a:latin typeface="Arial"/>
              </a:rPr>
              <a:t>seus </a:t>
            </a:r>
            <a:r>
              <a:rPr b="0" lang="pt-BR" sz="3200" spc="-1" strike="noStrike">
                <a:latin typeface="Arial"/>
              </a:rPr>
              <a:t>componentes</a:t>
            </a:r>
            <a:r>
              <a:rPr b="0" lang="pt-BR" sz="3200" spc="-1" strike="noStrike">
                <a:latin typeface="Arial"/>
              </a:rPr>
              <a:t>. Ou óleo </a:t>
            </a:r>
            <a:r>
              <a:rPr b="0" lang="pt-BR" sz="3200" spc="-1" strike="noStrike">
                <a:latin typeface="Arial"/>
              </a:rPr>
              <a:t>engrossar e </a:t>
            </a:r>
            <a:r>
              <a:rPr b="0" lang="pt-BR" sz="3200" spc="-1" strike="noStrike">
                <a:latin typeface="Arial"/>
              </a:rPr>
              <a:t>se </a:t>
            </a:r>
            <a:r>
              <a:rPr b="0" lang="pt-BR" sz="3200" spc="-1" strike="noStrike">
                <a:latin typeface="Arial"/>
              </a:rPr>
              <a:t>transformar </a:t>
            </a:r>
            <a:r>
              <a:rPr b="0" lang="pt-BR" sz="3200" spc="-1" strike="noStrike">
                <a:latin typeface="Arial"/>
              </a:rPr>
              <a:t>na chamada </a:t>
            </a:r>
            <a:r>
              <a:rPr b="0" lang="pt-BR" sz="3200" spc="-1" strike="noStrike">
                <a:latin typeface="Arial"/>
              </a:rPr>
              <a:t>borra </a:t>
            </a:r>
            <a:r>
              <a:rPr b="0" lang="pt-BR" sz="3200" spc="-1" strike="noStrike">
                <a:latin typeface="Arial"/>
              </a:rPr>
              <a:t>deixando de </a:t>
            </a:r>
            <a:r>
              <a:rPr b="0" lang="pt-BR" sz="3200" spc="-1" strike="noStrike">
                <a:latin typeface="Arial"/>
              </a:rPr>
              <a:t>circular como </a:t>
            </a:r>
            <a:r>
              <a:rPr b="0" lang="pt-BR" sz="3200" spc="-1" strike="noStrike">
                <a:latin typeface="Arial"/>
              </a:rPr>
              <a:t>deveria, </a:t>
            </a:r>
            <a:r>
              <a:rPr b="0" lang="pt-BR" sz="3200" spc="-1" strike="noStrike">
                <a:latin typeface="Arial"/>
              </a:rPr>
              <a:t>levando </a:t>
            </a:r>
            <a:r>
              <a:rPr b="0" lang="pt-BR" sz="3200" spc="-1" strike="noStrike">
                <a:latin typeface="Arial"/>
              </a:rPr>
              <a:t>assim ao </a:t>
            </a:r>
            <a:r>
              <a:rPr b="0" lang="pt-BR" sz="3200" spc="-1" strike="noStrike">
                <a:latin typeface="Arial"/>
              </a:rPr>
              <a:t>excesso de </a:t>
            </a:r>
            <a:r>
              <a:rPr b="0" lang="pt-BR" sz="3200" spc="-1" strike="noStrike">
                <a:latin typeface="Arial"/>
              </a:rPr>
              <a:t>desgastes </a:t>
            </a:r>
            <a:r>
              <a:rPr b="0" lang="pt-BR" sz="3200" spc="-1" strike="noStrike">
                <a:latin typeface="Arial"/>
              </a:rPr>
              <a:t>pelas peças </a:t>
            </a:r>
            <a:r>
              <a:rPr b="0" lang="pt-BR" sz="3200" spc="-1" strike="noStrike">
                <a:latin typeface="Arial"/>
              </a:rPr>
              <a:t>internas do </a:t>
            </a:r>
            <a:r>
              <a:rPr b="0" lang="pt-BR" sz="3200" spc="-1" strike="noStrike">
                <a:latin typeface="Arial"/>
              </a:rPr>
              <a:t>motor, </a:t>
            </a:r>
            <a:r>
              <a:rPr b="0" lang="pt-BR" sz="3200" spc="-1" strike="noStrike">
                <a:latin typeface="Arial"/>
              </a:rPr>
              <a:t>exigindo que </a:t>
            </a:r>
            <a:r>
              <a:rPr b="0" lang="pt-BR" sz="3200" spc="-1" strike="noStrike">
                <a:latin typeface="Arial"/>
              </a:rPr>
              <a:t>o mesmo </a:t>
            </a:r>
            <a:r>
              <a:rPr b="0" lang="pt-BR" sz="3200" spc="-1" strike="noStrike">
                <a:latin typeface="Arial"/>
              </a:rPr>
              <a:t>sejá </a:t>
            </a:r>
            <a:r>
              <a:rPr b="0" lang="pt-BR" sz="3200" spc="-1" strike="noStrike">
                <a:latin typeface="Arial"/>
              </a:rPr>
              <a:t>retificado, o </a:t>
            </a:r>
            <a:r>
              <a:rPr b="0" lang="pt-BR" sz="3200" spc="-1" strike="noStrike">
                <a:latin typeface="Arial"/>
              </a:rPr>
              <a:t>que resulta </a:t>
            </a:r>
            <a:r>
              <a:rPr b="0" lang="pt-BR" sz="3200" spc="-1" strike="noStrike">
                <a:latin typeface="Arial"/>
              </a:rPr>
              <a:t>em um valor </a:t>
            </a:r>
            <a:r>
              <a:rPr b="0" lang="pt-BR" sz="3200" spc="-1" strike="noStrike">
                <a:latin typeface="Arial"/>
              </a:rPr>
              <a:t>de reparo </a:t>
            </a:r>
            <a:r>
              <a:rPr b="0" lang="pt-BR" sz="3200" spc="-1" strike="noStrike">
                <a:latin typeface="Arial"/>
              </a:rPr>
              <a:t>muito alto.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021920" y="525168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rebuchet MS"/>
              </a:rPr>
              <a:t>Fonte: https://autopapo.uol.com.br/noticia/troca-de-oleo-7-erros-fatais-motor/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0FB5468-59D9-47ED-B5B5-9F67869C53A9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18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TextShape 5"/>
          <p:cNvSpPr txBox="1"/>
          <p:nvPr/>
        </p:nvSpPr>
        <p:spPr>
          <a:xfrm>
            <a:off x="576000" y="208800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3000" spc="-1" strike="noStrike">
                <a:latin typeface="Arial"/>
              </a:rPr>
              <a:t>Ao realizar pesquisas por projetos semelhantes ao </a:t>
            </a:r>
            <a:r>
              <a:rPr b="0" i="1" lang="pt-BR" sz="3000" spc="-1" strike="noStrike">
                <a:latin typeface="Arial"/>
              </a:rPr>
              <a:t>óleo</a:t>
            </a:r>
            <a:r>
              <a:rPr b="0" lang="pt-BR" sz="3000" spc="-1" strike="noStrike">
                <a:latin typeface="Arial"/>
              </a:rPr>
              <a:t> </a:t>
            </a:r>
            <a:r>
              <a:rPr b="0" i="1" lang="pt-BR" sz="3000" spc="-1" strike="noStrike">
                <a:latin typeface="Arial"/>
              </a:rPr>
              <a:t>Service </a:t>
            </a:r>
            <a:r>
              <a:rPr b="0" lang="pt-BR" sz="3000" spc="-1" strike="noStrike">
                <a:latin typeface="Arial"/>
              </a:rPr>
              <a:t> foi identificado os seguintes trabalhos correlatos:</a:t>
            </a:r>
            <a:endParaRPr b="0" lang="pt-BR" sz="3000" spc="-1" strike="noStrike">
              <a:latin typeface="Arial"/>
            </a:endParaRPr>
          </a:p>
          <a:p>
            <a:pPr algn="just"/>
            <a:r>
              <a:rPr b="0" lang="pt-BR" sz="2500" spc="-1" strike="noStrike">
                <a:latin typeface="Arial"/>
              </a:rPr>
              <a:t>* trabalho de [Chun 2014]: foi desenvolvido um algoritimo que emite alertas de trocas de óleo no smartfhome.</a:t>
            </a:r>
            <a:endParaRPr b="0" lang="pt-BR" sz="2500" spc="-1" strike="noStrike">
              <a:latin typeface="Arial"/>
            </a:endParaRPr>
          </a:p>
          <a:p>
            <a:pPr algn="just"/>
            <a:r>
              <a:rPr b="0" lang="pt-BR" sz="2500" spc="-1" strike="noStrike">
                <a:latin typeface="Arial"/>
              </a:rPr>
              <a:t>* [FABIAN 2015] apresentou um protótipo de um aplicativo pessoal de manutenção de automóveis para dispositivos móveis.</a:t>
            </a:r>
            <a:endParaRPr b="0" lang="pt-BR" sz="2500" spc="-1" strike="noStrike">
              <a:latin typeface="Arial"/>
            </a:endParaRPr>
          </a:p>
          <a:p>
            <a:pPr algn="just"/>
            <a:r>
              <a:rPr b="0" lang="pt-BR" sz="2500" spc="-1" strike="noStrike">
                <a:latin typeface="Arial"/>
              </a:rPr>
              <a:t>* [Piacentini et al. 2012] foi desenvolvido um sistema com o foco em gerir informações de manutenções dos veı́culos.</a:t>
            </a:r>
            <a:endParaRPr b="0" lang="pt-BR" sz="2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160A32-DA69-4660-90F6-C81F7A6365DC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25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0" y="0"/>
            <a:ext cx="121914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7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2783160" y="244800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7200" spc="-1" strike="noStrike">
                <a:solidFill>
                  <a:srgbClr val="8dc641"/>
                </a:solidFill>
                <a:latin typeface="Trebuchet MS"/>
                <a:ea typeface="DejaVu Sans"/>
              </a:rPr>
              <a:t>METODOLOGIA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5B3AF25-D3F9-467F-85C7-EB39DDBD1CA0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31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33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Metodologia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576000" y="208800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3200" spc="-1" strike="noStrike">
                <a:latin typeface="Arial"/>
              </a:rPr>
              <a:t>Foram </a:t>
            </a:r>
            <a:r>
              <a:rPr b="0" lang="pt-BR" sz="3200" spc="-1" strike="noStrike">
                <a:latin typeface="Arial"/>
              </a:rPr>
              <a:t>realizadas </a:t>
            </a:r>
            <a:r>
              <a:rPr b="0" lang="pt-BR" sz="3200" spc="-1" strike="noStrike">
                <a:latin typeface="Arial"/>
              </a:rPr>
              <a:t>varias </a:t>
            </a:r>
            <a:r>
              <a:rPr b="0" lang="pt-BR" sz="3200" spc="-1" strike="noStrike">
                <a:latin typeface="Arial"/>
              </a:rPr>
              <a:t>reuniões com </a:t>
            </a:r>
            <a:r>
              <a:rPr b="0" lang="pt-BR" sz="3200" spc="-1" strike="noStrike">
                <a:latin typeface="Arial"/>
              </a:rPr>
              <a:t>stakeholder  </a:t>
            </a:r>
            <a:r>
              <a:rPr b="0" lang="pt-BR" sz="3200" spc="-1" strike="noStrike">
                <a:latin typeface="Arial"/>
              </a:rPr>
              <a:t>afim de </a:t>
            </a:r>
            <a:r>
              <a:rPr b="0" lang="pt-BR" sz="3200" spc="-1" strike="noStrike">
                <a:latin typeface="Arial"/>
              </a:rPr>
              <a:t>coletar </a:t>
            </a:r>
            <a:r>
              <a:rPr b="0" lang="pt-BR" sz="3200" spc="-1" strike="noStrike">
                <a:latin typeface="Arial"/>
              </a:rPr>
              <a:t>informações </a:t>
            </a:r>
            <a:r>
              <a:rPr b="0" lang="pt-BR" sz="3200" spc="-1" strike="noStrike">
                <a:latin typeface="Arial"/>
              </a:rPr>
              <a:t>relevantes </a:t>
            </a:r>
            <a:r>
              <a:rPr b="0" lang="pt-BR" sz="3200" spc="-1" strike="noStrike">
                <a:latin typeface="Arial"/>
              </a:rPr>
              <a:t>para a </a:t>
            </a:r>
            <a:r>
              <a:rPr b="0" lang="pt-BR" sz="3200" spc="-1" strike="noStrike">
                <a:latin typeface="Arial"/>
              </a:rPr>
              <a:t>construção </a:t>
            </a:r>
            <a:r>
              <a:rPr b="0" lang="pt-BR" sz="3200" spc="-1" strike="noStrike">
                <a:latin typeface="Arial"/>
              </a:rPr>
              <a:t>do sistema. </a:t>
            </a:r>
            <a:r>
              <a:rPr b="0" lang="pt-BR" sz="3200" spc="-1" strike="noStrike">
                <a:latin typeface="Arial"/>
              </a:rPr>
              <a:t>Para isso </a:t>
            </a:r>
            <a:r>
              <a:rPr b="0" lang="pt-BR" sz="3200" spc="-1" strike="noStrike">
                <a:latin typeface="Arial"/>
              </a:rPr>
              <a:t>foram </a:t>
            </a:r>
            <a:r>
              <a:rPr b="0" lang="pt-BR" sz="3200" spc="-1" strike="noStrike">
                <a:latin typeface="Arial"/>
              </a:rPr>
              <a:t>realizadas </a:t>
            </a:r>
            <a:r>
              <a:rPr b="0" lang="pt-BR" sz="3200" spc="-1" strike="noStrike">
                <a:latin typeface="Arial"/>
              </a:rPr>
              <a:t>entrevistas e </a:t>
            </a:r>
            <a:r>
              <a:rPr b="0" lang="pt-BR" sz="3200" spc="-1" strike="noStrike">
                <a:latin typeface="Arial"/>
              </a:rPr>
              <a:t>produzidas</a:t>
            </a:r>
            <a:endParaRPr b="0" lang="pt-BR" sz="3200" spc="-1" strike="noStrike">
              <a:latin typeface="Arial"/>
            </a:endParaRPr>
          </a:p>
          <a:p>
            <a:pPr algn="just"/>
            <a:r>
              <a:rPr b="0" lang="pt-BR" sz="3200" spc="-1" strike="noStrike">
                <a:latin typeface="Arial"/>
              </a:rPr>
              <a:t>anotacões, </a:t>
            </a:r>
            <a:r>
              <a:rPr b="0" lang="pt-BR" sz="3200" spc="-1" strike="noStrike">
                <a:latin typeface="Arial"/>
              </a:rPr>
              <a:t>tais quais </a:t>
            </a:r>
            <a:r>
              <a:rPr b="0" lang="pt-BR" sz="3200" spc="-1" strike="noStrike">
                <a:latin typeface="Arial"/>
              </a:rPr>
              <a:t>foram </a:t>
            </a:r>
            <a:r>
              <a:rPr b="0" lang="pt-BR" sz="3200" spc="-1" strike="noStrike">
                <a:latin typeface="Arial"/>
              </a:rPr>
              <a:t>utilizadas </a:t>
            </a:r>
            <a:r>
              <a:rPr b="0" lang="pt-BR" sz="3200" spc="-1" strike="noStrike">
                <a:latin typeface="Arial"/>
              </a:rPr>
              <a:t>para compor </a:t>
            </a:r>
            <a:r>
              <a:rPr b="0" lang="pt-BR" sz="3200" spc="-1" strike="noStrike">
                <a:latin typeface="Arial"/>
              </a:rPr>
              <a:t>o diagrama </a:t>
            </a:r>
            <a:r>
              <a:rPr b="0" lang="pt-BR" sz="3200" spc="-1" strike="noStrike">
                <a:latin typeface="Arial"/>
              </a:rPr>
              <a:t>de caso de </a:t>
            </a:r>
            <a:r>
              <a:rPr b="0" lang="pt-BR" sz="3200" spc="-1" strike="noStrike">
                <a:latin typeface="Arial"/>
              </a:rPr>
              <a:t>uso: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E93588E-BDC1-4E6B-BED2-0EDE71BD3D05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38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0" y="0"/>
            <a:ext cx="12191400" cy="1800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4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191160" y="275040"/>
            <a:ext cx="75128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Resultados </a:t>
            </a: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DejaVu Sans"/>
              </a:rPr>
              <a:t>Preliminares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27160" y="815040"/>
            <a:ext cx="409284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Caso de Uso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1692000" y="1800000"/>
            <a:ext cx="8152920" cy="503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</TotalTime>
  <Application>LibreOffice/6.0.7.3$Linux_X86_64 LibreOffice_project/00m0$Build-3</Application>
  <Words>46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2015-05-22T17:18:56Z</dcterms:created>
  <dc:creator>Lisiane Correa Gomes Silveira</dc:creator>
  <dc:description/>
  <dc:language>pt-BR</dc:language>
  <cp:lastModifiedBy/>
  <dcterms:modified xsi:type="dcterms:W3CDTF">2022-04-04T00:18:04Z</dcterms:modified>
  <cp:revision>207</cp:revision>
  <dc:subject/>
  <dc:title>Cidadania e Diversidade na Rede Federal de 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