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2918207" y="187020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br>
              <a:rPr dirty="0"/>
            </a:br>
            <a:r>
              <a:rPr lang="pt-BR" sz="3200" b="1" strike="noStrike" spc="-1" dirty="0">
                <a:solidFill>
                  <a:srgbClr val="92D050"/>
                </a:solidFill>
                <a:latin typeface="Arial"/>
                <a:ea typeface="DejaVu Sans"/>
              </a:rPr>
              <a:t>Prática  de análise de sistemas</a:t>
            </a:r>
            <a:endParaRPr lang="pt-BR" sz="3200" b="0" strike="noStrike" spc="-1" dirty="0">
              <a:solidFill>
                <a:srgbClr val="92D05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415320" y="2748600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188000" y="3969720"/>
            <a:ext cx="9575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Será usado a ferramenta git para controle de versionamento do sistema a ser desenvolvido, além disso durante a etapa de desenvolvimento será usado o método cascata onde será feito todo o planejamento, execução, validação e entrega do produto final.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4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180000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6116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319999" y="1316880"/>
            <a:ext cx="4004193" cy="12371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Cronograma de </a:t>
            </a:r>
            <a:r>
              <a:rPr lang="pt-BR" sz="2600" b="1" strike="noStrike" spc="-1" dirty="0" err="1">
                <a:solidFill>
                  <a:srgbClr val="8DC641"/>
                </a:solidFill>
                <a:latin typeface="Arial"/>
                <a:ea typeface="Arial"/>
              </a:rPr>
              <a:t>Gantt</a:t>
            </a:r>
            <a:r>
              <a:rPr lang="pt-BR" sz="26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</a:t>
            </a:r>
            <a:endParaRPr lang="pt-BR" sz="2600" b="0" strike="noStrike" spc="-1" dirty="0">
              <a:latin typeface="Arial"/>
            </a:endParaRPr>
          </a:p>
        </p:txBody>
      </p:sp>
      <p:pic>
        <p:nvPicPr>
          <p:cNvPr id="12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E6EB3A-2761-42AE-A9D6-AE4464A22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27" y="2213202"/>
            <a:ext cx="7587841" cy="42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31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2312820" y="1688963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pt-BR" sz="32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623760" y="2355671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1188000" y="3969720"/>
            <a:ext cx="9575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603503" y="3414554"/>
            <a:ext cx="10984994" cy="2110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Será feito o levantamento de requisitos e todas as necessidades que o sistema precisa ter.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Depois iremos para a fase de planejamento onde definiremos as estimativas, cronograma e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 o acompanhamento.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Após isso partiremos para a modelagem onde será feito a análise do projeto</a:t>
            </a:r>
          </a:p>
          <a:p>
            <a:pPr algn="just"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Depois chegaremos a fase da codificação e testes.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Por ultimo a entrega do projeto final.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0" y="0"/>
            <a:ext cx="914364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2296800" y="223416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415320" y="2748600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76000" y="3969720"/>
            <a:ext cx="9575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0" name="Line 6"/>
          <p:cNvSpPr/>
          <p:nvPr/>
        </p:nvSpPr>
        <p:spPr>
          <a:xfrm>
            <a:off x="576000" y="396972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" name="Group 7"/>
          <p:cNvGrpSpPr/>
          <p:nvPr/>
        </p:nvGrpSpPr>
        <p:grpSpPr>
          <a:xfrm>
            <a:off x="1349280" y="3916800"/>
            <a:ext cx="1223280" cy="755280"/>
            <a:chOff x="1332000" y="3780000"/>
            <a:chExt cx="1223280" cy="755280"/>
          </a:xfrm>
        </p:grpSpPr>
        <p:sp>
          <p:nvSpPr>
            <p:cNvPr id="62" name="CustomShape 8"/>
            <p:cNvSpPr/>
            <p:nvPr/>
          </p:nvSpPr>
          <p:spPr>
            <a:xfrm>
              <a:off x="1332000" y="378000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9"/>
            <p:cNvSpPr/>
            <p:nvPr/>
          </p:nvSpPr>
          <p:spPr>
            <a:xfrm>
              <a:off x="1476000" y="406800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10"/>
            <p:cNvSpPr/>
            <p:nvPr/>
          </p:nvSpPr>
          <p:spPr>
            <a:xfrm>
              <a:off x="1440000" y="3981960"/>
              <a:ext cx="108216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-Levantamento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 de requisitos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65" name="Line 11"/>
          <p:cNvSpPr/>
          <p:nvPr/>
        </p:nvSpPr>
        <p:spPr>
          <a:xfrm>
            <a:off x="2664000" y="407772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6" name="Group 12"/>
          <p:cNvGrpSpPr/>
          <p:nvPr/>
        </p:nvGrpSpPr>
        <p:grpSpPr>
          <a:xfrm>
            <a:off x="3529800" y="3913583"/>
            <a:ext cx="1223280" cy="755280"/>
            <a:chOff x="3501720" y="3823560"/>
            <a:chExt cx="1223280" cy="755280"/>
          </a:xfrm>
        </p:grpSpPr>
        <p:sp>
          <p:nvSpPr>
            <p:cNvPr id="67" name="CustomShape 13"/>
            <p:cNvSpPr/>
            <p:nvPr/>
          </p:nvSpPr>
          <p:spPr>
            <a:xfrm>
              <a:off x="3501720" y="382356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14"/>
            <p:cNvSpPr/>
            <p:nvPr/>
          </p:nvSpPr>
          <p:spPr>
            <a:xfrm>
              <a:off x="3645720" y="411156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5"/>
            <p:cNvSpPr/>
            <p:nvPr/>
          </p:nvSpPr>
          <p:spPr>
            <a:xfrm>
              <a:off x="3609720" y="4025520"/>
              <a:ext cx="104580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-Planejamento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-Estimativas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-cronograma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70" name="Line 16"/>
          <p:cNvSpPr/>
          <p:nvPr/>
        </p:nvSpPr>
        <p:spPr>
          <a:xfrm>
            <a:off x="4896360" y="418608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" name="Group 17"/>
          <p:cNvGrpSpPr/>
          <p:nvPr/>
        </p:nvGrpSpPr>
        <p:grpSpPr>
          <a:xfrm>
            <a:off x="5971448" y="3901971"/>
            <a:ext cx="1223280" cy="759669"/>
            <a:chOff x="5986080" y="3927531"/>
            <a:chExt cx="1223280" cy="759669"/>
          </a:xfrm>
        </p:grpSpPr>
        <p:sp>
          <p:nvSpPr>
            <p:cNvPr id="72" name="CustomShape 18"/>
            <p:cNvSpPr/>
            <p:nvPr/>
          </p:nvSpPr>
          <p:spPr>
            <a:xfrm>
              <a:off x="5986080" y="393192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19"/>
            <p:cNvSpPr/>
            <p:nvPr/>
          </p:nvSpPr>
          <p:spPr>
            <a:xfrm>
              <a:off x="6130080" y="421992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20"/>
            <p:cNvSpPr/>
            <p:nvPr/>
          </p:nvSpPr>
          <p:spPr>
            <a:xfrm>
              <a:off x="6183000" y="3927531"/>
              <a:ext cx="91908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-Modelagem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pc="-1" dirty="0">
                  <a:solidFill>
                    <a:srgbClr val="89C765"/>
                  </a:solidFill>
                  <a:latin typeface="Arial"/>
                  <a:ea typeface="DejaVu Sans"/>
                </a:rPr>
                <a:t>E </a:t>
              </a: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Análise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 do projeto</a:t>
              </a:r>
              <a:endParaRPr lang="pt-BR" sz="1000" b="0" strike="noStrike" spc="-1" dirty="0">
                <a:latin typeface="Arial"/>
              </a:endParaRPr>
            </a:p>
          </p:txBody>
        </p:sp>
      </p:grpSp>
      <p:sp>
        <p:nvSpPr>
          <p:cNvPr id="75" name="Line 21"/>
          <p:cNvSpPr/>
          <p:nvPr/>
        </p:nvSpPr>
        <p:spPr>
          <a:xfrm>
            <a:off x="7128720" y="429444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6" name="Group 22"/>
          <p:cNvGrpSpPr/>
          <p:nvPr/>
        </p:nvGrpSpPr>
        <p:grpSpPr>
          <a:xfrm>
            <a:off x="8240688" y="3906360"/>
            <a:ext cx="1223280" cy="755280"/>
            <a:chOff x="8434440" y="4040280"/>
            <a:chExt cx="1223280" cy="755280"/>
          </a:xfrm>
        </p:grpSpPr>
        <p:sp>
          <p:nvSpPr>
            <p:cNvPr id="77" name="CustomShape 23"/>
            <p:cNvSpPr/>
            <p:nvPr/>
          </p:nvSpPr>
          <p:spPr>
            <a:xfrm>
              <a:off x="8434440" y="404028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24"/>
            <p:cNvSpPr/>
            <p:nvPr/>
          </p:nvSpPr>
          <p:spPr>
            <a:xfrm>
              <a:off x="8578440" y="432828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25"/>
            <p:cNvSpPr/>
            <p:nvPr/>
          </p:nvSpPr>
          <p:spPr>
            <a:xfrm>
              <a:off x="8622906" y="4066020"/>
              <a:ext cx="94032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-Codificação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e testes</a:t>
              </a:r>
              <a:endParaRPr lang="pt-BR" sz="1000" b="0" strike="noStrike" spc="-1" dirty="0">
                <a:latin typeface="Arial"/>
              </a:endParaRPr>
            </a:p>
          </p:txBody>
        </p:sp>
      </p:grpSp>
      <p:sp>
        <p:nvSpPr>
          <p:cNvPr id="80" name="Line 26"/>
          <p:cNvSpPr/>
          <p:nvPr/>
        </p:nvSpPr>
        <p:spPr>
          <a:xfrm>
            <a:off x="9613080" y="447480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" name="Group 27"/>
          <p:cNvGrpSpPr/>
          <p:nvPr/>
        </p:nvGrpSpPr>
        <p:grpSpPr>
          <a:xfrm>
            <a:off x="10435248" y="3849683"/>
            <a:ext cx="1223280" cy="807120"/>
            <a:chOff x="10738800" y="4220640"/>
            <a:chExt cx="1223280" cy="807120"/>
          </a:xfrm>
        </p:grpSpPr>
        <p:sp>
          <p:nvSpPr>
            <p:cNvPr id="82" name="CustomShape 28"/>
            <p:cNvSpPr/>
            <p:nvPr/>
          </p:nvSpPr>
          <p:spPr>
            <a:xfrm>
              <a:off x="10738800" y="422064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29"/>
            <p:cNvSpPr/>
            <p:nvPr/>
          </p:nvSpPr>
          <p:spPr>
            <a:xfrm>
              <a:off x="10882800" y="450864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30"/>
            <p:cNvSpPr/>
            <p:nvPr/>
          </p:nvSpPr>
          <p:spPr>
            <a:xfrm>
              <a:off x="10967899" y="4370760"/>
              <a:ext cx="835200" cy="65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-Entrega 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do projeto 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 dirty="0">
                  <a:solidFill>
                    <a:srgbClr val="89C765"/>
                  </a:solidFill>
                  <a:latin typeface="Arial"/>
                  <a:ea typeface="DejaVu Sans"/>
                </a:rPr>
                <a:t>Final</a:t>
              </a:r>
              <a:endParaRPr lang="pt-BR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 dirty="0">
                <a:latin typeface="Arial"/>
              </a:endParaRPr>
            </a:p>
          </p:txBody>
        </p:sp>
      </p:grpSp>
      <p:sp>
        <p:nvSpPr>
          <p:cNvPr id="85" name="Line 31"/>
          <p:cNvSpPr/>
          <p:nvPr/>
        </p:nvSpPr>
        <p:spPr>
          <a:xfrm flipV="1">
            <a:off x="290000" y="4305420"/>
            <a:ext cx="1059280" cy="1702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32"/>
          <p:cNvSpPr/>
          <p:nvPr/>
        </p:nvSpPr>
        <p:spPr>
          <a:xfrm>
            <a:off x="2593800" y="4326049"/>
            <a:ext cx="93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33"/>
          <p:cNvSpPr/>
          <p:nvPr/>
        </p:nvSpPr>
        <p:spPr>
          <a:xfrm>
            <a:off x="4752000" y="4284000"/>
            <a:ext cx="122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34"/>
          <p:cNvSpPr/>
          <p:nvPr/>
        </p:nvSpPr>
        <p:spPr>
          <a:xfrm>
            <a:off x="7194728" y="4284000"/>
            <a:ext cx="1045301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35"/>
          <p:cNvSpPr/>
          <p:nvPr/>
        </p:nvSpPr>
        <p:spPr>
          <a:xfrm flipV="1">
            <a:off x="9463968" y="4271940"/>
            <a:ext cx="971280" cy="120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2502000" y="1404697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pt-BR" sz="32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246329" y="2169252"/>
            <a:ext cx="578844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 dirty="0">
              <a:latin typeface="Arial"/>
            </a:endParaRPr>
          </a:p>
        </p:txBody>
      </p:sp>
      <p:pic>
        <p:nvPicPr>
          <p:cNvPr id="97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E3B549-F3A1-4AF6-9266-1595C0A8F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0" y="4524078"/>
            <a:ext cx="1894838" cy="9474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D28981-6D35-4EB8-BFB8-AEA245FC4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88" y="4419024"/>
            <a:ext cx="926792" cy="9267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15C987-1575-4CB2-8E8B-1EF1A0DD4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22" y="5685871"/>
            <a:ext cx="1496987" cy="8383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EC8479C-26DC-4FE7-9481-E27FA42E1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72" y="4126249"/>
            <a:ext cx="2619375" cy="17430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9506CAF-B0AA-4273-8291-8AF131A99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32" y="5721511"/>
            <a:ext cx="2693793" cy="72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F129ECB-ED4D-403B-AD78-DA07282A08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46" y="5453303"/>
            <a:ext cx="1773710" cy="110211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85F81A6-AF70-45B7-A148-C7B434F775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28" y="2800506"/>
            <a:ext cx="5095897" cy="14468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8CE63FD-B775-47E3-B523-1941F94683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0" y="4454244"/>
            <a:ext cx="1835375" cy="1029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2502000" y="1776239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pt-BR" sz="32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364020" y="2675880"/>
            <a:ext cx="578844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 dirty="0">
              <a:latin typeface="Arial"/>
            </a:endParaRPr>
          </a:p>
        </p:txBody>
      </p:sp>
      <p:pic>
        <p:nvPicPr>
          <p:cNvPr id="97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F155DAF-4F61-4320-8ACF-3D412C263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45" y="4564459"/>
            <a:ext cx="2524349" cy="9312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8EC933-CE99-4CC5-B7BA-20B2C9EE5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04" y="4343899"/>
            <a:ext cx="2362476" cy="13694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06665C9-AB61-407E-A29B-9CC609C5CD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92" y="3192136"/>
            <a:ext cx="4838015" cy="23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82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2304000" y="220500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520000" y="3975840"/>
            <a:ext cx="799128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DejaVu Sans"/>
              </a:rPr>
              <a:t>Será usado técnicas de normalização de dados para evitarmos redundância dos dados no banco.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3168000" y="3140640"/>
            <a:ext cx="578844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0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2423160" y="180936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160000" y="2952000"/>
            <a:ext cx="820584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Aplicações das tecnologias (onde serão aplicadas)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188000" y="3674520"/>
            <a:ext cx="9812160" cy="165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realizar a modelagem do sistema, será utilizado a ferramenta lucidchart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fazermos os diagramas de classe e casos de uso do sistema.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fazermos a modelagem do banco de dados, será usado o próprio mysql workbench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Pois quando fizermos o modelo lógico já poderemos convertê-lo  para o modelo físico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1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160000" y="187200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6116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320000" y="2288880"/>
            <a:ext cx="233208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1944720" y="3493080"/>
            <a:ext cx="733572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pc="-1" dirty="0">
                <a:solidFill>
                  <a:srgbClr val="8DC641"/>
                </a:solidFill>
                <a:latin typeface="Arial"/>
                <a:ea typeface="Arial"/>
              </a:rPr>
              <a:t>D</a:t>
            </a:r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urante as fases do projeto, será usado a ferramenta </a:t>
            </a:r>
            <a:r>
              <a:rPr lang="pt-BR" sz="2000" b="1" spc="-1" dirty="0" err="1">
                <a:solidFill>
                  <a:srgbClr val="8DC641"/>
                </a:solidFill>
                <a:latin typeface="Arial"/>
                <a:ea typeface="Arial"/>
              </a:rPr>
              <a:t>T</a:t>
            </a:r>
            <a:r>
              <a:rPr lang="pt-BR" sz="2000" b="1" strike="noStrike" spc="-1" dirty="0" err="1">
                <a:solidFill>
                  <a:srgbClr val="8DC641"/>
                </a:solidFill>
                <a:latin typeface="Arial"/>
                <a:ea typeface="Arial"/>
              </a:rPr>
              <a:t>rello</a:t>
            </a:r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para auxiliar no planejamento das tarefas.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118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6923CF4-406F-4D8D-9102-B58283090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4592670"/>
            <a:ext cx="3614509" cy="96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180000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6116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320000" y="1316880"/>
            <a:ext cx="233208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23" name="Imagem 122"/>
          <p:cNvPicPr/>
          <p:nvPr/>
        </p:nvPicPr>
        <p:blipFill>
          <a:blip r:embed="rId3"/>
          <a:stretch/>
        </p:blipFill>
        <p:spPr>
          <a:xfrm>
            <a:off x="562320" y="2016000"/>
            <a:ext cx="10417680" cy="484200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66;p39"/>
          <p:cNvPicPr/>
          <p:nvPr/>
        </p:nvPicPr>
        <p:blipFill>
          <a:blip r:embed="rId4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384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90</cp:revision>
  <dcterms:modified xsi:type="dcterms:W3CDTF">2021-04-27T00:40:30Z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