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r>
              <a:rPr b="0" lang="pt-BR" sz="6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DBB7463-23D3-4F56-9055-751B32085695}" type="slidenum">
              <a:rPr b="0" lang="pt-BR" sz="1200" spc="-1" strike="noStrike">
                <a:solidFill>
                  <a:srgbClr val="929599"/>
                </a:solidFill>
                <a:latin typeface="Trebuchet MS"/>
                <a:ea typeface="Trebuchet MS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que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par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edit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ar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mat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text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títul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8AAB397-EC60-46EB-966F-525DB16B6039}" type="slidenum">
              <a:rPr b="0" lang="pt-BR" sz="1200" spc="-1" strike="noStrike">
                <a:solidFill>
                  <a:srgbClr val="929599"/>
                </a:solidFill>
                <a:latin typeface="Trebuchet MS"/>
                <a:ea typeface="Trebuchet MS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2296800" y="2234160"/>
            <a:ext cx="751320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04000" y="6479280"/>
            <a:ext cx="11130840" cy="7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86" name="Google Shape;92;p13" descr=""/>
          <p:cNvPicPr/>
          <p:nvPr/>
        </p:nvPicPr>
        <p:blipFill>
          <a:blip r:embed="rId2"/>
          <a:stretch/>
        </p:blipFill>
        <p:spPr>
          <a:xfrm>
            <a:off x="268920" y="573840"/>
            <a:ext cx="5751720" cy="1359720"/>
          </a:xfrm>
          <a:prstGeom prst="rect">
            <a:avLst/>
          </a:prstGeom>
          <a:ln>
            <a:noFill/>
          </a:ln>
        </p:spPr>
      </p:pic>
      <p:sp>
        <p:nvSpPr>
          <p:cNvPr id="87" name="TextShape 4"/>
          <p:cNvSpPr txBox="1"/>
          <p:nvPr/>
        </p:nvSpPr>
        <p:spPr>
          <a:xfrm>
            <a:off x="3415320" y="2748600"/>
            <a:ext cx="4891320" cy="82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1" lang="pt-BR" sz="1800" spc="-1" strike="noStrike">
              <a:latin typeface="Arial"/>
            </a:endParaRPr>
          </a:p>
          <a:p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b="1" lang="pt-BR" sz="2000" spc="-1" strike="noStrike">
              <a:latin typeface="Arial"/>
            </a:endParaRPr>
          </a:p>
        </p:txBody>
      </p:sp>
      <p:sp>
        <p:nvSpPr>
          <p:cNvPr id="88" name="TextShape 5"/>
          <p:cNvSpPr txBox="1"/>
          <p:nvPr/>
        </p:nvSpPr>
        <p:spPr>
          <a:xfrm>
            <a:off x="1188000" y="3969720"/>
            <a:ext cx="9576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1" lang="pt-BR" sz="1800" spc="-1" strike="noStrike">
                <a:solidFill>
                  <a:srgbClr val="62a73b"/>
                </a:solidFill>
                <a:latin typeface="Arial"/>
              </a:rPr>
              <a:t>Será usado a ferramenta git para controle de versionamento do sistema a ser desenvolvido, além disso durante a etapa de desenvolvimento será usado o método cascata onde será feito todo o planejamento, execução, validação e entrega do produto final.</a:t>
            </a:r>
            <a:endParaRPr b="1" lang="pt-BR" sz="1800" spc="-1" strike="noStrike">
              <a:solidFill>
                <a:srgbClr val="62a73b"/>
              </a:solidFill>
              <a:latin typeface="Arial"/>
            </a:endParaRPr>
          </a:p>
          <a:p>
            <a:pPr algn="just"/>
            <a:endParaRPr b="1" lang="pt-BR" sz="1800" spc="-1" strike="noStrike">
              <a:solidFill>
                <a:srgbClr val="62a73b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2296800" y="2234160"/>
            <a:ext cx="751320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04000" y="6479280"/>
            <a:ext cx="11130840" cy="7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93" name="Google Shape;92;p13" descr=""/>
          <p:cNvPicPr/>
          <p:nvPr/>
        </p:nvPicPr>
        <p:blipFill>
          <a:blip r:embed="rId2"/>
          <a:stretch/>
        </p:blipFill>
        <p:spPr>
          <a:xfrm>
            <a:off x="268920" y="573840"/>
            <a:ext cx="5751720" cy="1359720"/>
          </a:xfrm>
          <a:prstGeom prst="rect">
            <a:avLst/>
          </a:prstGeom>
          <a:ln>
            <a:noFill/>
          </a:ln>
        </p:spPr>
      </p:pic>
      <p:sp>
        <p:nvSpPr>
          <p:cNvPr id="94" name="TextShape 4"/>
          <p:cNvSpPr txBox="1"/>
          <p:nvPr/>
        </p:nvSpPr>
        <p:spPr>
          <a:xfrm>
            <a:off x="3415320" y="2748600"/>
            <a:ext cx="4891320" cy="82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1" lang="pt-BR" sz="1800" spc="-1" strike="noStrike">
              <a:latin typeface="Arial"/>
            </a:endParaRPr>
          </a:p>
          <a:p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b="1" lang="pt-BR" sz="2000" spc="-1" strike="noStrike">
              <a:latin typeface="Arial"/>
            </a:endParaRPr>
          </a:p>
        </p:txBody>
      </p:sp>
      <p:sp>
        <p:nvSpPr>
          <p:cNvPr id="95" name="TextShape 5"/>
          <p:cNvSpPr txBox="1"/>
          <p:nvPr/>
        </p:nvSpPr>
        <p:spPr>
          <a:xfrm>
            <a:off x="1188000" y="3969720"/>
            <a:ext cx="957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1" lang="pt-BR" sz="1800" spc="-1" strike="noStrike">
                <a:solidFill>
                  <a:srgbClr val="62a73b"/>
                </a:solidFill>
                <a:latin typeface="Arial"/>
              </a:rPr>
              <a:t>.</a:t>
            </a:r>
            <a:endParaRPr b="1" lang="pt-BR" sz="1800" spc="-1" strike="noStrike">
              <a:solidFill>
                <a:srgbClr val="62a73b"/>
              </a:solidFill>
              <a:latin typeface="Arial"/>
            </a:endParaRPr>
          </a:p>
        </p:txBody>
      </p:sp>
      <p:sp>
        <p:nvSpPr>
          <p:cNvPr id="96" name="TextShape 6"/>
          <p:cNvSpPr txBox="1"/>
          <p:nvPr/>
        </p:nvSpPr>
        <p:spPr>
          <a:xfrm>
            <a:off x="900000" y="3773880"/>
            <a:ext cx="1018728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</a:rPr>
              <a:t>-Será feito o levantamento de requisitos e todas as necessidades que o sistema precisa ter.</a:t>
            </a:r>
            <a:endParaRPr b="1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</a:rPr>
              <a:t>-Depois iremos para a fase de planejamento onde definiremos as estimativas, cronograma e</a:t>
            </a:r>
            <a:endParaRPr b="1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</a:rPr>
              <a:t> </a:t>
            </a:r>
            <a:r>
              <a:rPr b="1" lang="pt-BR" sz="1800" spc="-1" strike="noStrike">
                <a:solidFill>
                  <a:srgbClr val="62a73b"/>
                </a:solidFill>
                <a:latin typeface="Arial"/>
              </a:rPr>
              <a:t>o acompanhamento.</a:t>
            </a:r>
            <a:endParaRPr b="1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</a:rPr>
              <a:t>-Após isso partiremos para a modelagem onde será feito a análise do projeto</a:t>
            </a:r>
            <a:endParaRPr b="1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62a73b"/>
                </a:solidFill>
                <a:latin typeface="Arial"/>
              </a:rPr>
              <a:t>-Depois chegaremos a fase da codificação e testes.</a:t>
            </a:r>
            <a:endParaRPr b="1" lang="pt-BR" sz="1800" spc="-1" strike="noStrike">
              <a:latin typeface="Arial"/>
            </a:endParaRPr>
          </a:p>
          <a:p>
            <a:pPr algn="just"/>
            <a:r>
              <a:rPr b="1" lang="pt-BR" sz="1800" spc="-1" strike="noStrike">
                <a:solidFill>
                  <a:srgbClr val="62a73b"/>
                </a:solidFill>
                <a:latin typeface="Arial"/>
              </a:rPr>
              <a:t>-por ultimo a entrega do projeto final.</a:t>
            </a:r>
            <a:endParaRPr b="1" lang="pt-B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2296800" y="2234160"/>
            <a:ext cx="751320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504000" y="6479280"/>
            <a:ext cx="11130840" cy="7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101" name="Google Shape;92;p13" descr=""/>
          <p:cNvPicPr/>
          <p:nvPr/>
        </p:nvPicPr>
        <p:blipFill>
          <a:blip r:embed="rId2"/>
          <a:stretch/>
        </p:blipFill>
        <p:spPr>
          <a:xfrm>
            <a:off x="268920" y="573840"/>
            <a:ext cx="5751720" cy="1359720"/>
          </a:xfrm>
          <a:prstGeom prst="rect">
            <a:avLst/>
          </a:prstGeom>
          <a:ln>
            <a:noFill/>
          </a:ln>
        </p:spPr>
      </p:pic>
      <p:sp>
        <p:nvSpPr>
          <p:cNvPr id="102" name="TextShape 4"/>
          <p:cNvSpPr txBox="1"/>
          <p:nvPr/>
        </p:nvSpPr>
        <p:spPr>
          <a:xfrm>
            <a:off x="3415320" y="2748600"/>
            <a:ext cx="4891320" cy="82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1" lang="pt-BR" sz="1800" spc="-1" strike="noStrike">
              <a:latin typeface="Arial"/>
            </a:endParaRPr>
          </a:p>
          <a:p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Processo (etapas de </a:t>
            </a: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desenvolvimento)</a:t>
            </a:r>
            <a:endParaRPr b="1" lang="pt-BR" sz="2000" spc="-1" strike="noStrike">
              <a:latin typeface="Arial"/>
            </a:endParaRPr>
          </a:p>
        </p:txBody>
      </p:sp>
      <p:sp>
        <p:nvSpPr>
          <p:cNvPr id="103" name="TextShape 5"/>
          <p:cNvSpPr txBox="1"/>
          <p:nvPr/>
        </p:nvSpPr>
        <p:spPr>
          <a:xfrm>
            <a:off x="1188000" y="3969720"/>
            <a:ext cx="957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1" lang="pt-BR" sz="1800" spc="-1" strike="noStrike">
                <a:solidFill>
                  <a:srgbClr val="62a73b"/>
                </a:solidFill>
                <a:latin typeface="Arial"/>
              </a:rPr>
              <a:t>.</a:t>
            </a:r>
            <a:endParaRPr b="1" lang="pt-BR" sz="1800" spc="-1" strike="noStrike">
              <a:solidFill>
                <a:srgbClr val="62a73b"/>
              </a:solidFill>
              <a:latin typeface="Arial"/>
            </a:endParaRPr>
          </a:p>
        </p:txBody>
      </p:sp>
      <p:sp>
        <p:nvSpPr>
          <p:cNvPr id="104" name="Line 6"/>
          <p:cNvSpPr/>
          <p:nvPr/>
        </p:nvSpPr>
        <p:spPr>
          <a:xfrm>
            <a:off x="1188000" y="3969720"/>
            <a:ext cx="82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5" name="Group 7"/>
          <p:cNvGrpSpPr/>
          <p:nvPr/>
        </p:nvGrpSpPr>
        <p:grpSpPr>
          <a:xfrm>
            <a:off x="2196000" y="3816000"/>
            <a:ext cx="1224000" cy="756000"/>
            <a:chOff x="2196000" y="3816000"/>
            <a:chExt cx="1224000" cy="756000"/>
          </a:xfrm>
        </p:grpSpPr>
        <p:sp>
          <p:nvSpPr>
            <p:cNvPr id="106" name="CustomShape 8"/>
            <p:cNvSpPr/>
            <p:nvPr/>
          </p:nvSpPr>
          <p:spPr>
            <a:xfrm>
              <a:off x="2196000" y="3816000"/>
              <a:ext cx="1224000" cy="756000"/>
            </a:xfrm>
            <a:custGeom>
              <a:avLst/>
              <a:gdLst/>
              <a:ahLst/>
              <a:rect l="0" t="0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TextShape 9"/>
            <p:cNvSpPr txBox="1"/>
            <p:nvPr/>
          </p:nvSpPr>
          <p:spPr>
            <a:xfrm>
              <a:off x="2340000" y="4104000"/>
              <a:ext cx="180720" cy="4273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08" name="TextShape 10"/>
            <p:cNvSpPr txBox="1"/>
            <p:nvPr/>
          </p:nvSpPr>
          <p:spPr>
            <a:xfrm>
              <a:off x="2304000" y="4017960"/>
              <a:ext cx="1082880" cy="3740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1" lang="pt-BR" sz="1000" spc="-1" strike="noStrike">
                  <a:solidFill>
                    <a:srgbClr val="89c765"/>
                  </a:solidFill>
                  <a:latin typeface="Arial"/>
                </a:rPr>
                <a:t>-Levantamento</a:t>
              </a:r>
              <a:endParaRPr b="1" lang="pt-BR" sz="1000" spc="-1" strike="noStrike">
                <a:latin typeface="Arial"/>
              </a:endParaRPr>
            </a:p>
            <a:p>
              <a:r>
                <a:rPr b="1" lang="pt-BR" sz="1000" spc="-1" strike="noStrike">
                  <a:solidFill>
                    <a:srgbClr val="89c765"/>
                  </a:solidFill>
                  <a:latin typeface="Arial"/>
                </a:rPr>
                <a:t> </a:t>
              </a:r>
              <a:r>
                <a:rPr b="1" lang="pt-BR" sz="1000" spc="-1" strike="noStrike">
                  <a:solidFill>
                    <a:srgbClr val="89c765"/>
                  </a:solidFill>
                  <a:latin typeface="Arial"/>
                </a:rPr>
                <a:t>de requisitos</a:t>
              </a:r>
              <a:endParaRPr b="1" lang="pt-BR" sz="1000" spc="-1" strike="noStrike">
                <a:latin typeface="Arial"/>
              </a:endParaRPr>
            </a:p>
          </p:txBody>
        </p:sp>
      </p:grpSp>
      <p:sp>
        <p:nvSpPr>
          <p:cNvPr id="109" name="Line 11"/>
          <p:cNvSpPr/>
          <p:nvPr/>
        </p:nvSpPr>
        <p:spPr>
          <a:xfrm>
            <a:off x="3528000" y="4113720"/>
            <a:ext cx="82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0" name="Group 12"/>
          <p:cNvGrpSpPr/>
          <p:nvPr/>
        </p:nvGrpSpPr>
        <p:grpSpPr>
          <a:xfrm>
            <a:off x="4437720" y="3859560"/>
            <a:ext cx="1224000" cy="756000"/>
            <a:chOff x="4437720" y="3859560"/>
            <a:chExt cx="1224000" cy="756000"/>
          </a:xfrm>
        </p:grpSpPr>
        <p:sp>
          <p:nvSpPr>
            <p:cNvPr id="111" name="CustomShape 13"/>
            <p:cNvSpPr/>
            <p:nvPr/>
          </p:nvSpPr>
          <p:spPr>
            <a:xfrm>
              <a:off x="4437720" y="3859560"/>
              <a:ext cx="1224000" cy="756000"/>
            </a:xfrm>
            <a:custGeom>
              <a:avLst/>
              <a:gdLst/>
              <a:ahLst/>
              <a:rect l="0" t="0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TextShape 14"/>
            <p:cNvSpPr txBox="1"/>
            <p:nvPr/>
          </p:nvSpPr>
          <p:spPr>
            <a:xfrm>
              <a:off x="4581720" y="4147560"/>
              <a:ext cx="180720" cy="4273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13" name="TextShape 15"/>
            <p:cNvSpPr txBox="1"/>
            <p:nvPr/>
          </p:nvSpPr>
          <p:spPr>
            <a:xfrm>
              <a:off x="4545720" y="4061520"/>
              <a:ext cx="1046520" cy="5158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1" lang="pt-BR" sz="1000" spc="-1" strike="noStrike">
                  <a:solidFill>
                    <a:srgbClr val="89c765"/>
                  </a:solidFill>
                  <a:latin typeface="Arial"/>
                </a:rPr>
                <a:t>-Planejamento</a:t>
              </a:r>
              <a:endParaRPr b="1" lang="pt-BR" sz="1000" spc="-1" strike="noStrike">
                <a:latin typeface="Arial"/>
              </a:endParaRPr>
            </a:p>
            <a:p>
              <a:r>
                <a:rPr b="1" lang="pt-BR" sz="1000" spc="-1" strike="noStrike">
                  <a:solidFill>
                    <a:srgbClr val="89c765"/>
                  </a:solidFill>
                  <a:latin typeface="Arial"/>
                </a:rPr>
                <a:t>-Estimativas</a:t>
              </a:r>
              <a:endParaRPr b="1" lang="pt-BR" sz="1000" spc="-1" strike="noStrike">
                <a:latin typeface="Arial"/>
              </a:endParaRPr>
            </a:p>
            <a:p>
              <a:r>
                <a:rPr b="1" lang="pt-BR" sz="1000" spc="-1" strike="noStrike">
                  <a:solidFill>
                    <a:srgbClr val="89c765"/>
                  </a:solidFill>
                  <a:latin typeface="Arial"/>
                </a:rPr>
                <a:t>-cronograma</a:t>
              </a:r>
              <a:endParaRPr b="1" lang="pt-BR" sz="1000" spc="-1" strike="noStrike">
                <a:latin typeface="Arial"/>
              </a:endParaRPr>
            </a:p>
          </p:txBody>
        </p:sp>
      </p:grpSp>
      <p:sp>
        <p:nvSpPr>
          <p:cNvPr id="114" name="Line 16"/>
          <p:cNvSpPr/>
          <p:nvPr/>
        </p:nvSpPr>
        <p:spPr>
          <a:xfrm>
            <a:off x="5760360" y="4222080"/>
            <a:ext cx="82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5" name="Group 17"/>
          <p:cNvGrpSpPr/>
          <p:nvPr/>
        </p:nvGrpSpPr>
        <p:grpSpPr>
          <a:xfrm>
            <a:off x="6670080" y="3967920"/>
            <a:ext cx="1224000" cy="756000"/>
            <a:chOff x="6670080" y="3967920"/>
            <a:chExt cx="1224000" cy="756000"/>
          </a:xfrm>
        </p:grpSpPr>
        <p:sp>
          <p:nvSpPr>
            <p:cNvPr id="116" name="CustomShape 18"/>
            <p:cNvSpPr/>
            <p:nvPr/>
          </p:nvSpPr>
          <p:spPr>
            <a:xfrm>
              <a:off x="6670080" y="3967920"/>
              <a:ext cx="1224000" cy="756000"/>
            </a:xfrm>
            <a:custGeom>
              <a:avLst/>
              <a:gdLst/>
              <a:ahLst/>
              <a:rect l="0" t="0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TextShape 19"/>
            <p:cNvSpPr txBox="1"/>
            <p:nvPr/>
          </p:nvSpPr>
          <p:spPr>
            <a:xfrm>
              <a:off x="6814080" y="4255920"/>
              <a:ext cx="180720" cy="4273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18" name="TextShape 20"/>
            <p:cNvSpPr txBox="1"/>
            <p:nvPr/>
          </p:nvSpPr>
          <p:spPr>
            <a:xfrm>
              <a:off x="6778080" y="4169880"/>
              <a:ext cx="919800" cy="5158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1" lang="pt-BR" sz="1000" spc="-1" strike="noStrike">
                  <a:solidFill>
                    <a:srgbClr val="89c765"/>
                  </a:solidFill>
                  <a:latin typeface="Arial"/>
                </a:rPr>
                <a:t>-Modelagem</a:t>
              </a:r>
              <a:endParaRPr b="1" lang="pt-BR" sz="1000" spc="-1" strike="noStrike">
                <a:latin typeface="Arial"/>
              </a:endParaRPr>
            </a:p>
            <a:p>
              <a:r>
                <a:rPr b="1" lang="pt-BR" sz="1000" spc="-1" strike="noStrike">
                  <a:solidFill>
                    <a:srgbClr val="89c765"/>
                  </a:solidFill>
                  <a:latin typeface="Arial"/>
                </a:rPr>
                <a:t>-Análise</a:t>
              </a:r>
              <a:endParaRPr b="1" lang="pt-BR" sz="1000" spc="-1" strike="noStrike">
                <a:latin typeface="Arial"/>
              </a:endParaRPr>
            </a:p>
            <a:p>
              <a:r>
                <a:rPr b="1" lang="pt-BR" sz="1000" spc="-1" strike="noStrike">
                  <a:solidFill>
                    <a:srgbClr val="89c765"/>
                  </a:solidFill>
                  <a:latin typeface="Arial"/>
                </a:rPr>
                <a:t> </a:t>
              </a:r>
              <a:r>
                <a:rPr b="1" lang="pt-BR" sz="1000" spc="-1" strike="noStrike">
                  <a:solidFill>
                    <a:srgbClr val="89c765"/>
                  </a:solidFill>
                  <a:latin typeface="Arial"/>
                </a:rPr>
                <a:t>do projeto</a:t>
              </a:r>
              <a:endParaRPr b="1" lang="pt-BR" sz="1000" spc="-1" strike="noStrike">
                <a:latin typeface="Arial"/>
              </a:endParaRPr>
            </a:p>
          </p:txBody>
        </p:sp>
      </p:grpSp>
      <p:sp>
        <p:nvSpPr>
          <p:cNvPr id="119" name="Line 21"/>
          <p:cNvSpPr/>
          <p:nvPr/>
        </p:nvSpPr>
        <p:spPr>
          <a:xfrm>
            <a:off x="7992720" y="4330440"/>
            <a:ext cx="82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0" name="Group 22"/>
          <p:cNvGrpSpPr/>
          <p:nvPr/>
        </p:nvGrpSpPr>
        <p:grpSpPr>
          <a:xfrm>
            <a:off x="8902440" y="4076280"/>
            <a:ext cx="1224000" cy="756000"/>
            <a:chOff x="8902440" y="4076280"/>
            <a:chExt cx="1224000" cy="756000"/>
          </a:xfrm>
        </p:grpSpPr>
        <p:sp>
          <p:nvSpPr>
            <p:cNvPr id="121" name="CustomShape 23"/>
            <p:cNvSpPr/>
            <p:nvPr/>
          </p:nvSpPr>
          <p:spPr>
            <a:xfrm>
              <a:off x="8902440" y="4076280"/>
              <a:ext cx="1224000" cy="756000"/>
            </a:xfrm>
            <a:custGeom>
              <a:avLst/>
              <a:gdLst/>
              <a:ahLst/>
              <a:rect l="0" t="0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TextShape 24"/>
            <p:cNvSpPr txBox="1"/>
            <p:nvPr/>
          </p:nvSpPr>
          <p:spPr>
            <a:xfrm>
              <a:off x="9046440" y="4364280"/>
              <a:ext cx="180720" cy="4273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23" name="TextShape 25"/>
            <p:cNvSpPr txBox="1"/>
            <p:nvPr/>
          </p:nvSpPr>
          <p:spPr>
            <a:xfrm>
              <a:off x="9010440" y="4278240"/>
              <a:ext cx="941040" cy="3740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1" lang="pt-BR" sz="1000" spc="-1" strike="noStrike">
                  <a:solidFill>
                    <a:srgbClr val="89c765"/>
                  </a:solidFill>
                  <a:latin typeface="Arial"/>
                </a:rPr>
                <a:t>-Codificação</a:t>
              </a:r>
              <a:endParaRPr b="1" lang="pt-BR" sz="1000" spc="-1" strike="noStrike">
                <a:latin typeface="Arial"/>
              </a:endParaRPr>
            </a:p>
            <a:p>
              <a:r>
                <a:rPr b="1" lang="pt-BR" sz="1000" spc="-1" strike="noStrike">
                  <a:solidFill>
                    <a:srgbClr val="89c765"/>
                  </a:solidFill>
                  <a:latin typeface="Arial"/>
                </a:rPr>
                <a:t>e testes</a:t>
              </a:r>
              <a:endParaRPr b="1" lang="pt-BR" sz="1000" spc="-1" strike="noStrike">
                <a:latin typeface="Arial"/>
              </a:endParaRPr>
            </a:p>
          </p:txBody>
        </p:sp>
      </p:grpSp>
      <p:sp>
        <p:nvSpPr>
          <p:cNvPr id="124" name="Line 26"/>
          <p:cNvSpPr/>
          <p:nvPr/>
        </p:nvSpPr>
        <p:spPr>
          <a:xfrm>
            <a:off x="10225080" y="4474800"/>
            <a:ext cx="82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5" name="Group 27"/>
          <p:cNvGrpSpPr/>
          <p:nvPr/>
        </p:nvGrpSpPr>
        <p:grpSpPr>
          <a:xfrm>
            <a:off x="11134800" y="4220640"/>
            <a:ext cx="1224000" cy="859680"/>
            <a:chOff x="11134800" y="4220640"/>
            <a:chExt cx="1224000" cy="859680"/>
          </a:xfrm>
        </p:grpSpPr>
        <p:sp>
          <p:nvSpPr>
            <p:cNvPr id="126" name="CustomShape 28"/>
            <p:cNvSpPr/>
            <p:nvPr/>
          </p:nvSpPr>
          <p:spPr>
            <a:xfrm>
              <a:off x="11134800" y="4220640"/>
              <a:ext cx="1224000" cy="756000"/>
            </a:xfrm>
            <a:custGeom>
              <a:avLst/>
              <a:gdLst/>
              <a:ahLst/>
              <a:rect l="0" t="0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TextShape 29"/>
            <p:cNvSpPr txBox="1"/>
            <p:nvPr/>
          </p:nvSpPr>
          <p:spPr>
            <a:xfrm>
              <a:off x="11278800" y="4508640"/>
              <a:ext cx="180720" cy="42732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28" name="TextShape 30"/>
            <p:cNvSpPr txBox="1"/>
            <p:nvPr/>
          </p:nvSpPr>
          <p:spPr>
            <a:xfrm>
              <a:off x="11242800" y="4422600"/>
              <a:ext cx="835920" cy="6577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1" lang="pt-BR" sz="1000" spc="-1" strike="noStrike">
                  <a:solidFill>
                    <a:srgbClr val="89c765"/>
                  </a:solidFill>
                  <a:latin typeface="Arial"/>
                </a:rPr>
                <a:t>-Entrega </a:t>
              </a:r>
              <a:endParaRPr b="1" lang="pt-BR" sz="1000" spc="-1" strike="noStrike">
                <a:latin typeface="Arial"/>
              </a:endParaRPr>
            </a:p>
            <a:p>
              <a:r>
                <a:rPr b="1" lang="pt-BR" sz="1000" spc="-1" strike="noStrike">
                  <a:solidFill>
                    <a:srgbClr val="89c765"/>
                  </a:solidFill>
                  <a:latin typeface="Arial"/>
                </a:rPr>
                <a:t>do projeto </a:t>
              </a:r>
              <a:endParaRPr b="1" lang="pt-BR" sz="1000" spc="-1" strike="noStrike">
                <a:latin typeface="Arial"/>
              </a:endParaRPr>
            </a:p>
            <a:p>
              <a:r>
                <a:rPr b="1" lang="pt-BR" sz="1000" spc="-1" strike="noStrike">
                  <a:solidFill>
                    <a:srgbClr val="89c765"/>
                  </a:solidFill>
                  <a:latin typeface="Arial"/>
                </a:rPr>
                <a:t>Final</a:t>
              </a:r>
              <a:endParaRPr b="1" lang="pt-BR" sz="1000" spc="-1" strike="noStrike">
                <a:latin typeface="Arial"/>
              </a:endParaRPr>
            </a:p>
            <a:p>
              <a:endParaRPr b="1" lang="pt-BR" sz="1000" spc="-1" strike="noStrike">
                <a:latin typeface="Arial"/>
              </a:endParaRPr>
            </a:p>
          </p:txBody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2304000" y="2205000"/>
            <a:ext cx="7513200" cy="10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60000" y="6479280"/>
            <a:ext cx="11130840" cy="7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133" name="Google Shape;92;p13" descr=""/>
          <p:cNvPicPr/>
          <p:nvPr/>
        </p:nvPicPr>
        <p:blipFill>
          <a:blip r:embed="rId2"/>
          <a:stretch/>
        </p:blipFill>
        <p:spPr>
          <a:xfrm>
            <a:off x="268920" y="573840"/>
            <a:ext cx="5751720" cy="1359720"/>
          </a:xfrm>
          <a:prstGeom prst="rect">
            <a:avLst/>
          </a:prstGeom>
          <a:ln>
            <a:noFill/>
          </a:ln>
        </p:spPr>
      </p:pic>
      <p:sp>
        <p:nvSpPr>
          <p:cNvPr id="134" name="TextShape 4"/>
          <p:cNvSpPr txBox="1"/>
          <p:nvPr/>
        </p:nvSpPr>
        <p:spPr>
          <a:xfrm>
            <a:off x="2520000" y="3975840"/>
            <a:ext cx="7992000" cy="128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pt-BR" sz="1800" spc="-1" strike="noStrike">
                <a:solidFill>
                  <a:srgbClr val="8dc641"/>
                </a:solidFill>
                <a:latin typeface="Arial"/>
              </a:rPr>
              <a:t>Front End : Bootstrap 4, Jquery, git, </a:t>
            </a: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Sublime text/ vscode</a:t>
            </a:r>
            <a:endParaRPr b="1" lang="pt-BR" sz="1800" spc="-1" strike="noStrike">
              <a:solidFill>
                <a:srgbClr val="8dc641"/>
              </a:solidFill>
              <a:latin typeface="Arial"/>
              <a:ea typeface="Arial"/>
            </a:endParaRPr>
          </a:p>
          <a:p>
            <a:endParaRPr b="1" lang="pt-BR" sz="1800" spc="-1" strike="noStrike">
              <a:solidFill>
                <a:srgbClr val="8dc641"/>
              </a:solidFill>
              <a:latin typeface="Arial"/>
              <a:ea typeface="Arial"/>
            </a:endParaRPr>
          </a:p>
          <a:p>
            <a:r>
              <a:rPr b="1" lang="pt-BR" sz="1800" spc="-1" strike="noStrike">
                <a:solidFill>
                  <a:srgbClr val="8dc641"/>
                </a:solidFill>
                <a:latin typeface="Arial"/>
              </a:rPr>
              <a:t>Back End: PHP, MYSQL, Mysql workbend</a:t>
            </a:r>
            <a:endParaRPr b="1" lang="pt-BR" sz="1800" spc="-1" strike="noStrike">
              <a:solidFill>
                <a:srgbClr val="8dc641"/>
              </a:solidFill>
              <a:latin typeface="Arial"/>
              <a:ea typeface="Arial"/>
            </a:endParaRPr>
          </a:p>
          <a:p>
            <a:endParaRPr b="1" lang="pt-BR" sz="1800" spc="-1" strike="noStrike">
              <a:solidFill>
                <a:srgbClr val="8dc641"/>
              </a:solidFill>
              <a:latin typeface="Arial"/>
              <a:ea typeface="Arial"/>
            </a:endParaRPr>
          </a:p>
          <a:p>
            <a:endParaRPr b="1" lang="pt-BR" sz="1800" spc="-1" strike="noStrike">
              <a:solidFill>
                <a:srgbClr val="8dc641"/>
              </a:solidFill>
              <a:latin typeface="Arial"/>
              <a:ea typeface="Arial"/>
            </a:endParaRPr>
          </a:p>
        </p:txBody>
      </p:sp>
      <p:sp>
        <p:nvSpPr>
          <p:cNvPr id="135" name="TextShape 5"/>
          <p:cNvSpPr txBox="1"/>
          <p:nvPr/>
        </p:nvSpPr>
        <p:spPr>
          <a:xfrm>
            <a:off x="3168000" y="3140640"/>
            <a:ext cx="578916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Tecnologias envolvidas nas etapas</a:t>
            </a:r>
            <a:endParaRPr b="1" lang="pt-BR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2278800" y="2637000"/>
            <a:ext cx="751320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Tecnologias envolvidas nas etapas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576000" y="6335280"/>
            <a:ext cx="11130840" cy="7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140" name="Google Shape;92;p13" descr=""/>
          <p:cNvPicPr/>
          <p:nvPr/>
        </p:nvPicPr>
        <p:blipFill>
          <a:blip r:embed="rId2"/>
          <a:stretch/>
        </p:blipFill>
        <p:spPr>
          <a:xfrm>
            <a:off x="268920" y="573840"/>
            <a:ext cx="5751720" cy="135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2278800" y="2637000"/>
            <a:ext cx="751320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Aplicações das tecnologias (onde serão aplicadas)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60000" y="6479280"/>
            <a:ext cx="11130840" cy="7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145" name="Google Shape;92;p13" descr=""/>
          <p:cNvPicPr/>
          <p:nvPr/>
        </p:nvPicPr>
        <p:blipFill>
          <a:blip r:embed="rId2"/>
          <a:stretch/>
        </p:blipFill>
        <p:spPr>
          <a:xfrm>
            <a:off x="268920" y="573840"/>
            <a:ext cx="5751720" cy="135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2278800" y="2637000"/>
            <a:ext cx="751320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br/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2600" spc="-1" strike="noStrike">
                <a:solidFill>
                  <a:srgbClr val="8dc641"/>
                </a:solidFill>
                <a:latin typeface="Arial"/>
                <a:ea typeface="Arial"/>
              </a:rPr>
              <a:t>Cronograma (quando cada etapa será entregue)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61160" y="6479280"/>
            <a:ext cx="11130840" cy="7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150" name="Google Shape;92;p13" descr=""/>
          <p:cNvPicPr/>
          <p:nvPr/>
        </p:nvPicPr>
        <p:blipFill>
          <a:blip r:embed="rId2"/>
          <a:stretch/>
        </p:blipFill>
        <p:spPr>
          <a:xfrm>
            <a:off x="268920" y="573840"/>
            <a:ext cx="5751720" cy="135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2021-04-21T22:05:41Z</dcterms:modified>
  <cp:revision>36</cp:revision>
  <dc:subject/>
  <dc:title/>
</cp:coreProperties>
</file>