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0" name="CustomShape 2"/>
          <p:cNvSpPr/>
          <p:nvPr/>
        </p:nvSpPr>
        <p:spPr>
          <a:xfrm>
            <a:off x="2520000" y="17640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62A73B"/>
                </a:solidFill>
                <a:latin typeface="Arial"/>
                <a:ea typeface="DejaVu Sans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88000" y="3969720"/>
            <a:ext cx="957528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Será usado a ferramenta git para controle de versionamento do sistema a ser desenvolvido, além disso durante a etapa de desenvolvimento será usado o método cascata onde será feito todo o planejamento, execução, validação e entrega do produto final.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2296800" y="19821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188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900000" y="3773880"/>
            <a:ext cx="10186560" cy="162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-Será feito o levantamento de requisitos e todas as necessidades que o sistema precisa ter.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-Depois iremos para a fase de planejamento onde definiremos as estimativas, cronograma e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 o acompanhamento.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-Após isso partiremos para a modelagem onde será feito a análise do projeto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-Depois chegaremos a fase da codificação e testes.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-por ultimo a entrega do projeto final.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0" y="0"/>
            <a:ext cx="914364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5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2296800" y="22341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504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3415320" y="2748600"/>
            <a:ext cx="4890600" cy="8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Processo (etapas de desenvolvimento)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76000" y="3969720"/>
            <a:ext cx="9575280" cy="6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62A73B"/>
                </a:solidFill>
                <a:latin typeface="Arial"/>
                <a:ea typeface="DejaVu Sans"/>
              </a:rPr>
              <a:t>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0" name="Line 6"/>
          <p:cNvSpPr/>
          <p:nvPr/>
        </p:nvSpPr>
        <p:spPr>
          <a:xfrm>
            <a:off x="576000" y="3969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1" name="Group 7"/>
          <p:cNvGrpSpPr/>
          <p:nvPr/>
        </p:nvGrpSpPr>
        <p:grpSpPr>
          <a:xfrm>
            <a:off x="1332000" y="3780000"/>
            <a:ext cx="1223280" cy="755280"/>
            <a:chOff x="1332000" y="3780000"/>
            <a:chExt cx="1223280" cy="755280"/>
          </a:xfrm>
        </p:grpSpPr>
        <p:sp>
          <p:nvSpPr>
            <p:cNvPr id="62" name="CustomShape 8"/>
            <p:cNvSpPr/>
            <p:nvPr/>
          </p:nvSpPr>
          <p:spPr>
            <a:xfrm>
              <a:off x="1332000" y="378000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9"/>
            <p:cNvSpPr/>
            <p:nvPr/>
          </p:nvSpPr>
          <p:spPr>
            <a:xfrm>
              <a:off x="1476000" y="406800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10"/>
            <p:cNvSpPr/>
            <p:nvPr/>
          </p:nvSpPr>
          <p:spPr>
            <a:xfrm>
              <a:off x="1440000" y="3981960"/>
              <a:ext cx="108216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-Levantamento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de requisitos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65" name="Line 11"/>
          <p:cNvSpPr/>
          <p:nvPr/>
        </p:nvSpPr>
        <p:spPr>
          <a:xfrm>
            <a:off x="2664000" y="407772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6" name="Group 12"/>
          <p:cNvGrpSpPr/>
          <p:nvPr/>
        </p:nvGrpSpPr>
        <p:grpSpPr>
          <a:xfrm>
            <a:off x="3501720" y="3823560"/>
            <a:ext cx="1223280" cy="755280"/>
            <a:chOff x="3501720" y="3823560"/>
            <a:chExt cx="1223280" cy="755280"/>
          </a:xfrm>
        </p:grpSpPr>
        <p:sp>
          <p:nvSpPr>
            <p:cNvPr id="67" name="CustomShape 13"/>
            <p:cNvSpPr/>
            <p:nvPr/>
          </p:nvSpPr>
          <p:spPr>
            <a:xfrm>
              <a:off x="3501720" y="382356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14"/>
            <p:cNvSpPr/>
            <p:nvPr/>
          </p:nvSpPr>
          <p:spPr>
            <a:xfrm>
              <a:off x="3645720" y="411156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5"/>
            <p:cNvSpPr/>
            <p:nvPr/>
          </p:nvSpPr>
          <p:spPr>
            <a:xfrm>
              <a:off x="3609720" y="4025520"/>
              <a:ext cx="104580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-Planejamento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-Estimativas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-cronograma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0" name="Line 16"/>
          <p:cNvSpPr/>
          <p:nvPr/>
        </p:nvSpPr>
        <p:spPr>
          <a:xfrm>
            <a:off x="4896360" y="418608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" name="Group 17"/>
          <p:cNvGrpSpPr/>
          <p:nvPr/>
        </p:nvGrpSpPr>
        <p:grpSpPr>
          <a:xfrm>
            <a:off x="5986080" y="3931920"/>
            <a:ext cx="1223280" cy="755280"/>
            <a:chOff x="5986080" y="3931920"/>
            <a:chExt cx="1223280" cy="755280"/>
          </a:xfrm>
        </p:grpSpPr>
        <p:sp>
          <p:nvSpPr>
            <p:cNvPr id="72" name="CustomShape 18"/>
            <p:cNvSpPr/>
            <p:nvPr/>
          </p:nvSpPr>
          <p:spPr>
            <a:xfrm>
              <a:off x="5986080" y="393192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CustomShape 19"/>
            <p:cNvSpPr/>
            <p:nvPr/>
          </p:nvSpPr>
          <p:spPr>
            <a:xfrm>
              <a:off x="6130080" y="421992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20"/>
            <p:cNvSpPr/>
            <p:nvPr/>
          </p:nvSpPr>
          <p:spPr>
            <a:xfrm>
              <a:off x="6094080" y="4133880"/>
              <a:ext cx="919080" cy="5151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-Modelagem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-Análise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 do projeto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75" name="Line 21"/>
          <p:cNvSpPr/>
          <p:nvPr/>
        </p:nvSpPr>
        <p:spPr>
          <a:xfrm>
            <a:off x="7128720" y="429444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6" name="Group 22"/>
          <p:cNvGrpSpPr/>
          <p:nvPr/>
        </p:nvGrpSpPr>
        <p:grpSpPr>
          <a:xfrm>
            <a:off x="8434440" y="4040280"/>
            <a:ext cx="1223280" cy="755280"/>
            <a:chOff x="8434440" y="4040280"/>
            <a:chExt cx="1223280" cy="755280"/>
          </a:xfrm>
        </p:grpSpPr>
        <p:sp>
          <p:nvSpPr>
            <p:cNvPr id="77" name="CustomShape 23"/>
            <p:cNvSpPr/>
            <p:nvPr/>
          </p:nvSpPr>
          <p:spPr>
            <a:xfrm>
              <a:off x="8434440" y="404028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24"/>
            <p:cNvSpPr/>
            <p:nvPr/>
          </p:nvSpPr>
          <p:spPr>
            <a:xfrm>
              <a:off x="8578440" y="432828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5"/>
            <p:cNvSpPr/>
            <p:nvPr/>
          </p:nvSpPr>
          <p:spPr>
            <a:xfrm>
              <a:off x="8542440" y="4242240"/>
              <a:ext cx="940320" cy="37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-Codificação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e testes</a:t>
              </a: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80" name="Line 26"/>
          <p:cNvSpPr/>
          <p:nvPr/>
        </p:nvSpPr>
        <p:spPr>
          <a:xfrm>
            <a:off x="9613080" y="4474800"/>
            <a:ext cx="828000" cy="36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1" name="Group 27"/>
          <p:cNvGrpSpPr/>
          <p:nvPr/>
        </p:nvGrpSpPr>
        <p:grpSpPr>
          <a:xfrm>
            <a:off x="10738800" y="4220640"/>
            <a:ext cx="1223280" cy="858960"/>
            <a:chOff x="10738800" y="4220640"/>
            <a:chExt cx="1223280" cy="858960"/>
          </a:xfrm>
        </p:grpSpPr>
        <p:sp>
          <p:nvSpPr>
            <p:cNvPr id="82" name="CustomShape 28"/>
            <p:cNvSpPr/>
            <p:nvPr/>
          </p:nvSpPr>
          <p:spPr>
            <a:xfrm>
              <a:off x="10738800" y="4220640"/>
              <a:ext cx="1223280" cy="755280"/>
            </a:xfrm>
            <a:custGeom>
              <a:avLst/>
              <a:gdLst/>
              <a:ahLst/>
              <a:cxnLst/>
              <a:rect l="l" t="t" r="r" b="b"/>
              <a:pathLst>
                <a:path w="3402" h="2102">
                  <a:moveTo>
                    <a:pt x="350" y="0"/>
                  </a:moveTo>
                  <a:cubicBezTo>
                    <a:pt x="175" y="0"/>
                    <a:pt x="0" y="175"/>
                    <a:pt x="0" y="350"/>
                  </a:cubicBezTo>
                  <a:lnTo>
                    <a:pt x="0" y="1750"/>
                  </a:lnTo>
                  <a:cubicBezTo>
                    <a:pt x="0" y="1925"/>
                    <a:pt x="175" y="2101"/>
                    <a:pt x="350" y="2101"/>
                  </a:cubicBezTo>
                  <a:lnTo>
                    <a:pt x="3050" y="2101"/>
                  </a:lnTo>
                  <a:cubicBezTo>
                    <a:pt x="3225" y="2101"/>
                    <a:pt x="3401" y="1925"/>
                    <a:pt x="3401" y="1750"/>
                  </a:cubicBezTo>
                  <a:lnTo>
                    <a:pt x="3401" y="350"/>
                  </a:lnTo>
                  <a:cubicBezTo>
                    <a:pt x="3401" y="175"/>
                    <a:pt x="3225" y="0"/>
                    <a:pt x="3050" y="0"/>
                  </a:cubicBezTo>
                  <a:lnTo>
                    <a:pt x="350" y="0"/>
                  </a:lnTo>
                </a:path>
              </a:pathLst>
            </a:custGeom>
            <a:noFill/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29"/>
            <p:cNvSpPr/>
            <p:nvPr/>
          </p:nvSpPr>
          <p:spPr>
            <a:xfrm>
              <a:off x="10882800" y="4508640"/>
              <a:ext cx="180000" cy="426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30"/>
            <p:cNvSpPr/>
            <p:nvPr/>
          </p:nvSpPr>
          <p:spPr>
            <a:xfrm>
              <a:off x="10846800" y="4422600"/>
              <a:ext cx="835200" cy="657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-Entrega 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do projeto 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89C765"/>
                  </a:solidFill>
                  <a:latin typeface="Arial"/>
                  <a:ea typeface="DejaVu Sans"/>
                </a:rPr>
                <a:t>Final</a:t>
              </a:r>
              <a:endParaRPr lang="pt-BR" sz="10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latin typeface="Arial"/>
              </a:endParaRPr>
            </a:p>
          </p:txBody>
        </p:sp>
      </p:grpSp>
      <p:sp>
        <p:nvSpPr>
          <p:cNvPr id="85" name="Line 31"/>
          <p:cNvSpPr/>
          <p:nvPr/>
        </p:nvSpPr>
        <p:spPr>
          <a:xfrm>
            <a:off x="108000" y="3960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Line 32"/>
          <p:cNvSpPr/>
          <p:nvPr/>
        </p:nvSpPr>
        <p:spPr>
          <a:xfrm>
            <a:off x="2592000" y="4104000"/>
            <a:ext cx="93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Line 33"/>
          <p:cNvSpPr/>
          <p:nvPr/>
        </p:nvSpPr>
        <p:spPr>
          <a:xfrm>
            <a:off x="4752000" y="4284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Line 34"/>
          <p:cNvSpPr/>
          <p:nvPr/>
        </p:nvSpPr>
        <p:spPr>
          <a:xfrm>
            <a:off x="7236000" y="4428000"/>
            <a:ext cx="122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35"/>
          <p:cNvSpPr/>
          <p:nvPr/>
        </p:nvSpPr>
        <p:spPr>
          <a:xfrm>
            <a:off x="9684000" y="4608000"/>
            <a:ext cx="104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0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2304000" y="220500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20000" y="3975840"/>
            <a:ext cx="799128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DejaVu Sans"/>
              </a:rPr>
              <a:t>Front End : Bootstrap 4, Jquery, git, </a:t>
            </a: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Sublime text/ vscode,html5, css3, JavaScript, trello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DejaVu Sans"/>
              </a:rPr>
              <a:t>Back End: PHP, MYSQL, mysql workbench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168000" y="314064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97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9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2304000" y="2205000"/>
            <a:ext cx="7512480" cy="103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520000" y="3975840"/>
            <a:ext cx="799128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DejaVu Sans"/>
              </a:rPr>
              <a:t>Será usado técnicas de normalização de dados para evitarmos redundância dos dados no banco.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3168000" y="3140640"/>
            <a:ext cx="578844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Tecnologias envolvidas nas etapas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0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6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2423160" y="180936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6000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160000" y="2952000"/>
            <a:ext cx="8205840" cy="45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Aplicações das tecnologias (onde serão aplicadas)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188000" y="3674520"/>
            <a:ext cx="9812160" cy="165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realizar a modelagem do sistema, será utilizado a ferramenta lucidchart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os diagramas de classe e casos de uso do sistema.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Para fazermos a modelagem do banco de dados, será usado o próprio mysql workbench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pt-BR" sz="1800" b="1" strike="noStrike" spc="-1">
                <a:solidFill>
                  <a:srgbClr val="8DC641"/>
                </a:solidFill>
                <a:latin typeface="Arial"/>
                <a:ea typeface="Arial"/>
              </a:rPr>
              <a:t>Pois quando fizermos o modelo lógico já poderemos convertê-lo  para o modelo físico</a:t>
            </a: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11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3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2507040"/>
          </a:xfrm>
          <a:prstGeom prst="rect">
            <a:avLst/>
          </a:prstGeom>
          <a:ln>
            <a:noFill/>
          </a:ln>
        </p:spPr>
      </p:pic>
      <p:sp>
        <p:nvSpPr>
          <p:cNvPr id="114" name="CustomShape 2"/>
          <p:cNvSpPr/>
          <p:nvPr/>
        </p:nvSpPr>
        <p:spPr>
          <a:xfrm>
            <a:off x="2160000" y="1872000"/>
            <a:ext cx="7512480" cy="132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br/>
            <a:r>
              <a:rPr lang="pt-BR" sz="3200" b="1" strike="noStrike" spc="-1">
                <a:solidFill>
                  <a:srgbClr val="8DC641"/>
                </a:solidFill>
                <a:latin typeface="Arial"/>
                <a:ea typeface="Arial"/>
              </a:rPr>
              <a:t>Prática  de análise de sistemas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320000" y="2288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1944720" y="3493080"/>
            <a:ext cx="7335720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durante as fazes do projeto, será usado a ferramenta trello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1" strike="noStrike" spc="-1">
                <a:solidFill>
                  <a:srgbClr val="8DC641"/>
                </a:solidFill>
                <a:latin typeface="Arial"/>
                <a:ea typeface="Arial"/>
              </a:rPr>
              <a:t>para auxiliar no planejamento das tarefas.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18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18000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20000" y="1316880"/>
            <a:ext cx="2332080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>
                <a:solidFill>
                  <a:srgbClr val="8DC641"/>
                </a:solidFill>
                <a:latin typeface="Arial"/>
                <a:ea typeface="Arial"/>
              </a:rPr>
              <a:t> Cronograma </a:t>
            </a:r>
            <a:endParaRPr lang="pt-BR" sz="2600" b="0" strike="noStrike" spc="-1">
              <a:latin typeface="Arial"/>
            </a:endParaRPr>
          </a:p>
        </p:txBody>
      </p:sp>
      <p:pic>
        <p:nvPicPr>
          <p:cNvPr id="123" name="Imagem 122"/>
          <p:cNvPicPr/>
          <p:nvPr/>
        </p:nvPicPr>
        <p:blipFill>
          <a:blip r:embed="rId3"/>
          <a:stretch/>
        </p:blipFill>
        <p:spPr>
          <a:xfrm>
            <a:off x="562320" y="2016000"/>
            <a:ext cx="10417680" cy="4842000"/>
          </a:xfrm>
          <a:prstGeom prst="rect">
            <a:avLst/>
          </a:prstGeom>
          <a:ln>
            <a:noFill/>
          </a:ln>
        </p:spPr>
      </p:pic>
      <p:pic>
        <p:nvPicPr>
          <p:cNvPr id="124" name="Google Shape;166;p39"/>
          <p:cNvPicPr/>
          <p:nvPr/>
        </p:nvPicPr>
        <p:blipFill>
          <a:blip r:embed="rId4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0" y="0"/>
            <a:ext cx="12192120" cy="158652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0" name="Google Shape;89;p13"/>
          <p:cNvPicPr/>
          <p:nvPr/>
        </p:nvPicPr>
        <p:blipFill>
          <a:blip r:embed="rId2"/>
          <a:stretch/>
        </p:blipFill>
        <p:spPr>
          <a:xfrm>
            <a:off x="10561680" y="0"/>
            <a:ext cx="1083240" cy="180000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461160" y="6479280"/>
            <a:ext cx="111301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1500" b="1" strike="noStrike" spc="-1">
                <a:solidFill>
                  <a:srgbClr val="8DC641"/>
                </a:solidFill>
                <a:latin typeface="Arial"/>
                <a:ea typeface="Arial"/>
              </a:rPr>
              <a:t> Fabio Vasques, Gieder Loreto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319999" y="1316880"/>
            <a:ext cx="4004193" cy="12371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Cronograma de </a:t>
            </a:r>
            <a:r>
              <a:rPr lang="pt-BR" sz="2600" b="1" strike="noStrike" spc="-1" dirty="0" err="1">
                <a:solidFill>
                  <a:srgbClr val="8DC641"/>
                </a:solidFill>
                <a:latin typeface="Arial"/>
                <a:ea typeface="Arial"/>
              </a:rPr>
              <a:t>Gantt</a:t>
            </a:r>
            <a:r>
              <a:rPr lang="pt-BR" sz="2600" b="1" strike="noStrike" spc="-1" dirty="0">
                <a:solidFill>
                  <a:srgbClr val="8DC641"/>
                </a:solidFill>
                <a:latin typeface="Arial"/>
                <a:ea typeface="Arial"/>
              </a:rPr>
              <a:t> </a:t>
            </a:r>
            <a:endParaRPr lang="pt-BR" sz="2600" b="0" strike="noStrike" spc="-1" dirty="0">
              <a:latin typeface="Arial"/>
            </a:endParaRPr>
          </a:p>
        </p:txBody>
      </p:sp>
      <p:pic>
        <p:nvPicPr>
          <p:cNvPr id="124" name="Google Shape;166;p39"/>
          <p:cNvPicPr/>
          <p:nvPr/>
        </p:nvPicPr>
        <p:blipFill>
          <a:blip r:embed="rId3"/>
          <a:stretch/>
        </p:blipFill>
        <p:spPr>
          <a:xfrm>
            <a:off x="235080" y="283680"/>
            <a:ext cx="4000680" cy="101952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E6EB3A-2761-42AE-A9D6-AE4464A22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38" y="2015488"/>
            <a:ext cx="7939504" cy="44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317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A7887"/>
      </a:dk2>
      <a:lt2>
        <a:srgbClr val="E7E6E6"/>
      </a:lt2>
      <a:accent1>
        <a:srgbClr val="1D9A78"/>
      </a:accent1>
      <a:accent2>
        <a:srgbClr val="7BC68E"/>
      </a:accent2>
      <a:accent3>
        <a:srgbClr val="3F3F3F"/>
      </a:accent3>
      <a:accent4>
        <a:srgbClr val="3F3F3F"/>
      </a:accent4>
      <a:accent5>
        <a:srgbClr val="595959"/>
      </a:accent5>
      <a:accent6>
        <a:srgbClr val="595959"/>
      </a:accent6>
      <a:hlink>
        <a:srgbClr val="595959"/>
      </a:hlink>
      <a:folHlink>
        <a:srgbClr val="59595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398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gieder</cp:lastModifiedBy>
  <cp:revision>83</cp:revision>
  <dcterms:modified xsi:type="dcterms:W3CDTF">2021-04-24T00:41:06Z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