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 Alternates Light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Light"/>
      <p:regular r:id="rId30"/>
      <p:bold r:id="rId31"/>
      <p:italic r:id="rId32"/>
      <p:boldItalic r:id="rId33"/>
    </p:embeddedFont>
    <p:embeddedFont>
      <p:font typeface="Montserrat Alternates"/>
      <p:regular r:id="rId34"/>
      <p:bold r:id="rId35"/>
      <p:italic r:id="rId36"/>
      <p:boldItalic r:id="rId37"/>
    </p:embeddedFont>
    <p:embeddedFont>
      <p:font typeface="Montserrat ExtraBold"/>
      <p:bold r:id="rId38"/>
      <p:boldItalic r:id="rId39"/>
    </p:embeddedFont>
    <p:embeddedFont>
      <p:font typeface="Montserrat Alternates ExtraBold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AlternatesExtraBold-bold.fntdata"/><Relationship Id="rId20" Type="http://schemas.openxmlformats.org/officeDocument/2006/relationships/font" Target="fonts/MontserratSemiBold-italic.fntdata"/><Relationship Id="rId41" Type="http://schemas.openxmlformats.org/officeDocument/2006/relationships/font" Target="fonts/MontserratAlternatesExtraBold-boldItalic.fntdata"/><Relationship Id="rId22" Type="http://schemas.openxmlformats.org/officeDocument/2006/relationships/font" Target="fonts/MontserratAlternatesLigh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AlternatesLight-italic.fntdata"/><Relationship Id="rId23" Type="http://schemas.openxmlformats.org/officeDocument/2006/relationships/font" Target="fonts/MontserratAlternates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AlternatesLight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bold.fntdata"/><Relationship Id="rId30" Type="http://schemas.openxmlformats.org/officeDocument/2006/relationships/font" Target="fonts/MontserratLight-regular.fntdata"/><Relationship Id="rId11" Type="http://schemas.openxmlformats.org/officeDocument/2006/relationships/slide" Target="slides/slide7.xml"/><Relationship Id="rId33" Type="http://schemas.openxmlformats.org/officeDocument/2006/relationships/font" Target="fonts/Montserrat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Alternates-bold.fntdata"/><Relationship Id="rId12" Type="http://schemas.openxmlformats.org/officeDocument/2006/relationships/slide" Target="slides/slide8.xml"/><Relationship Id="rId34" Type="http://schemas.openxmlformats.org/officeDocument/2006/relationships/font" Target="fonts/MontserratAlternates-regular.fntdata"/><Relationship Id="rId15" Type="http://schemas.openxmlformats.org/officeDocument/2006/relationships/slide" Target="slides/slide11.xml"/><Relationship Id="rId37" Type="http://schemas.openxmlformats.org/officeDocument/2006/relationships/font" Target="fonts/MontserratAlternates-boldItalic.fntdata"/><Relationship Id="rId14" Type="http://schemas.openxmlformats.org/officeDocument/2006/relationships/slide" Target="slides/slide10.xml"/><Relationship Id="rId36" Type="http://schemas.openxmlformats.org/officeDocument/2006/relationships/font" Target="fonts/MontserratAlternates-italic.fntdata"/><Relationship Id="rId17" Type="http://schemas.openxmlformats.org/officeDocument/2006/relationships/slide" Target="slides/slide13.xml"/><Relationship Id="rId39" Type="http://schemas.openxmlformats.org/officeDocument/2006/relationships/font" Target="fonts/MontserratExtraBold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ExtraBold-bold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268372fa9_2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268372fa9_2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268372fa9_2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268372fa9_2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d96d855f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d96d855f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268372fa9_1_6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268372fa9_1_6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268372fa9_2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268372fa9_2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ed1775e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ed1775e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f078010e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f078010e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0744aa7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0744aa7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d1775e4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d1775e4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ed1775e4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ed1775e4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268372fa9_2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268372fa9_2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268372fa9_2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268372fa9_2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b="0" sz="300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1959971" y="118698"/>
            <a:ext cx="5918748" cy="65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2028150" y="1598125"/>
            <a:ext cx="50877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443500" y="2840075"/>
            <a:ext cx="4257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48" name="Google Shape;48;p11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13"/>
          <p:cNvSpPr txBox="1"/>
          <p:nvPr>
            <p:ph idx="6" type="title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3"/>
          <p:cNvSpPr txBox="1"/>
          <p:nvPr>
            <p:ph idx="8" type="title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9" type="subTitle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3" type="title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4" type="title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5" type="title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16" type="title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17" type="title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4"/>
          <p:cNvSpPr txBox="1"/>
          <p:nvPr>
            <p:ph idx="2" type="title"/>
          </p:nvPr>
        </p:nvSpPr>
        <p:spPr>
          <a:xfrm>
            <a:off x="809939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809925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3" type="title"/>
          </p:nvPr>
        </p:nvSpPr>
        <p:spPr>
          <a:xfrm>
            <a:off x="3463502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4" type="subTitle"/>
          </p:nvPr>
        </p:nvSpPr>
        <p:spPr>
          <a:xfrm>
            <a:off x="3463488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4"/>
          <p:cNvSpPr txBox="1"/>
          <p:nvPr>
            <p:ph idx="5" type="title"/>
          </p:nvPr>
        </p:nvSpPr>
        <p:spPr>
          <a:xfrm>
            <a:off x="6117052" y="3104050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6" type="subTitle"/>
          </p:nvPr>
        </p:nvSpPr>
        <p:spPr>
          <a:xfrm>
            <a:off x="6117038" y="3477200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1008350" y="12765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008350" y="2110500"/>
            <a:ext cx="2808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4647114" y="1532427"/>
            <a:ext cx="6751897" cy="224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TITLE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201075" y="378225"/>
            <a:ext cx="4398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82" name="Google Shape;82;p16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1365984">
            <a:off x="-1511771" y="-174252"/>
            <a:ext cx="5918748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SECTION_TITLE_AND_DESCRIPTION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5099425" y="1767050"/>
            <a:ext cx="32736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4577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8"/>
          <p:cNvSpPr txBox="1"/>
          <p:nvPr>
            <p:ph idx="2" type="title"/>
          </p:nvPr>
        </p:nvSpPr>
        <p:spPr>
          <a:xfrm>
            <a:off x="905723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905713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3" type="title"/>
          </p:nvPr>
        </p:nvSpPr>
        <p:spPr>
          <a:xfrm>
            <a:off x="2817510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4" type="subTitle"/>
          </p:nvPr>
        </p:nvSpPr>
        <p:spPr>
          <a:xfrm>
            <a:off x="2817500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5" type="title"/>
          </p:nvPr>
        </p:nvSpPr>
        <p:spPr>
          <a:xfrm>
            <a:off x="4729288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6" type="subTitle"/>
          </p:nvPr>
        </p:nvSpPr>
        <p:spPr>
          <a:xfrm>
            <a:off x="4729278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7" type="title"/>
          </p:nvPr>
        </p:nvSpPr>
        <p:spPr>
          <a:xfrm>
            <a:off x="6641075" y="3146925"/>
            <a:ext cx="1597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8" type="subTitle"/>
          </p:nvPr>
        </p:nvSpPr>
        <p:spPr>
          <a:xfrm>
            <a:off x="6641065" y="3520075"/>
            <a:ext cx="15972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TITLE_AND_BODY_1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0" name="Google Shape;100;p19"/>
          <p:cNvSpPr txBox="1"/>
          <p:nvPr>
            <p:ph idx="2" type="title"/>
          </p:nvPr>
        </p:nvSpPr>
        <p:spPr>
          <a:xfrm>
            <a:off x="1426194" y="2418250"/>
            <a:ext cx="2428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426175" y="2791400"/>
            <a:ext cx="2428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title"/>
          </p:nvPr>
        </p:nvSpPr>
        <p:spPr>
          <a:xfrm>
            <a:off x="5289622" y="2418250"/>
            <a:ext cx="24282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Font typeface="Montserrat Alternates ExtraBold"/>
              <a:buNone/>
              <a:defRPr sz="1600">
                <a:solidFill>
                  <a:srgbClr val="06BAD6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4" type="subTitle"/>
          </p:nvPr>
        </p:nvSpPr>
        <p:spPr>
          <a:xfrm>
            <a:off x="5289601" y="2791400"/>
            <a:ext cx="24282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Alternates Light"/>
              <a:buNone/>
              <a:defRPr sz="14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Alternates Light"/>
              <a:buNone/>
              <a:defRPr sz="2100">
                <a:latin typeface="Montserrat Alternates Light"/>
                <a:ea typeface="Montserrat Alternates Light"/>
                <a:cs typeface="Montserrat Alternates Light"/>
                <a:sym typeface="Montserrat Alternate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">
  <p:cSld name="TITLE_AND_BODY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5188625" y="2150850"/>
            <a:ext cx="3156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188625" y="3194925"/>
            <a:ext cx="3156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128400" y="3131396"/>
            <a:ext cx="22419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107" name="Google Shape;10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99995">
            <a:off x="-2368482" y="1910826"/>
            <a:ext cx="6751897" cy="224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-392975"/>
            <a:ext cx="9397469" cy="326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title"/>
          </p:nvPr>
        </p:nvSpPr>
        <p:spPr>
          <a:xfrm>
            <a:off x="809952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809938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2"/>
          <p:cNvSpPr txBox="1"/>
          <p:nvPr>
            <p:ph idx="3" type="title"/>
          </p:nvPr>
        </p:nvSpPr>
        <p:spPr>
          <a:xfrm>
            <a:off x="3463514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4" type="subTitle"/>
          </p:nvPr>
        </p:nvSpPr>
        <p:spPr>
          <a:xfrm>
            <a:off x="3463500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5" type="title"/>
          </p:nvPr>
        </p:nvSpPr>
        <p:spPr>
          <a:xfrm>
            <a:off x="6117064" y="1559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6" type="subTitle"/>
          </p:nvPr>
        </p:nvSpPr>
        <p:spPr>
          <a:xfrm>
            <a:off x="6117050" y="1932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2"/>
          <p:cNvSpPr txBox="1"/>
          <p:nvPr>
            <p:ph idx="7" type="title"/>
          </p:nvPr>
        </p:nvSpPr>
        <p:spPr>
          <a:xfrm>
            <a:off x="809939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8" type="subTitle"/>
          </p:nvPr>
        </p:nvSpPr>
        <p:spPr>
          <a:xfrm>
            <a:off x="809925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2"/>
          <p:cNvSpPr txBox="1"/>
          <p:nvPr>
            <p:ph idx="9" type="title"/>
          </p:nvPr>
        </p:nvSpPr>
        <p:spPr>
          <a:xfrm>
            <a:off x="3463502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3" type="subTitle"/>
          </p:nvPr>
        </p:nvSpPr>
        <p:spPr>
          <a:xfrm>
            <a:off x="3463488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2"/>
          <p:cNvSpPr txBox="1"/>
          <p:nvPr>
            <p:ph idx="14" type="title"/>
          </p:nvPr>
        </p:nvSpPr>
        <p:spPr>
          <a:xfrm>
            <a:off x="6117052" y="3207225"/>
            <a:ext cx="22170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15" type="subTitle"/>
          </p:nvPr>
        </p:nvSpPr>
        <p:spPr>
          <a:xfrm>
            <a:off x="6117038" y="3580375"/>
            <a:ext cx="22170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1">
  <p:cSld name="TITLE_AND_BODY_1_2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">
            <a:off x="3" y="3019082"/>
            <a:ext cx="9533454" cy="3165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>
            <p:ph type="title"/>
          </p:nvPr>
        </p:nvSpPr>
        <p:spPr>
          <a:xfrm>
            <a:off x="5341800" y="378225"/>
            <a:ext cx="3258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title"/>
          </p:nvPr>
        </p:nvSpPr>
        <p:spPr>
          <a:xfrm>
            <a:off x="1671086" y="1231700"/>
            <a:ext cx="28059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1671064" y="1604850"/>
            <a:ext cx="28059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3"/>
          <p:cNvSpPr txBox="1"/>
          <p:nvPr>
            <p:ph idx="3" type="title"/>
          </p:nvPr>
        </p:nvSpPr>
        <p:spPr>
          <a:xfrm>
            <a:off x="4667036" y="2547925"/>
            <a:ext cx="28059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1600"/>
              <a:buNone/>
              <a:defRPr sz="1600">
                <a:solidFill>
                  <a:srgbClr val="06BAD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4200"/>
              <a:buNone/>
              <a:defRPr sz="4200">
                <a:solidFill>
                  <a:srgbClr val="06BAD6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4" type="subTitle"/>
          </p:nvPr>
        </p:nvSpPr>
        <p:spPr>
          <a:xfrm>
            <a:off x="4667014" y="2921075"/>
            <a:ext cx="28059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type="title"/>
          </p:nvPr>
        </p:nvSpPr>
        <p:spPr>
          <a:xfrm>
            <a:off x="5150300" y="694050"/>
            <a:ext cx="3156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5150300" y="1535850"/>
            <a:ext cx="3156600" cy="11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/>
        </p:nvSpPr>
        <p:spPr>
          <a:xfrm>
            <a:off x="5150300" y="32181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Freepik. </a:t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201075" y="378225"/>
            <a:ext cx="4398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7199997">
            <a:off x="4531704" y="539794"/>
            <a:ext cx="5918750" cy="65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" type="body"/>
          </p:nvPr>
        </p:nvSpPr>
        <p:spPr>
          <a:xfrm>
            <a:off x="686700" y="1000075"/>
            <a:ext cx="73929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2010025" y="378225"/>
            <a:ext cx="65898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" type="body"/>
          </p:nvPr>
        </p:nvSpPr>
        <p:spPr>
          <a:xfrm>
            <a:off x="775144" y="1313000"/>
            <a:ext cx="35649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03956" y="1313000"/>
            <a:ext cx="3564900" cy="32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201075" y="378225"/>
            <a:ext cx="43986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8214" t="0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type="title"/>
          </p:nvPr>
        </p:nvSpPr>
        <p:spPr>
          <a:xfrm>
            <a:off x="5223175" y="12765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5223175" y="2110500"/>
            <a:ext cx="2808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90450" y="450150"/>
            <a:ext cx="42042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6" name="Google Shape;36;p8"/>
          <p:cNvPicPr preferRelativeResize="0"/>
          <p:nvPr/>
        </p:nvPicPr>
        <p:blipFill>
          <a:blip r:embed="rId2">
            <a:alphaModFix amt="56000"/>
          </a:blip>
          <a:stretch>
            <a:fillRect/>
          </a:stretch>
        </p:blipFill>
        <p:spPr>
          <a:xfrm rot="-3651880">
            <a:off x="-1772274" y="-44184"/>
            <a:ext cx="5918752" cy="654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SemiBold"/>
              <a:buNone/>
              <a:defRPr sz="21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098925" y="1895625"/>
            <a:ext cx="32736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34577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457775" y="378225"/>
            <a:ext cx="51420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43" name="Google Shape;4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2801493"/>
            <a:ext cx="9144003" cy="303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b="1" sz="2800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oundify.com/signup?sales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uance.com/it-it/dragon.htm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hopit.nuance.com/store/nuanceeu/it_IT/Content/pbPage.hom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oundify.com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Progetto PCTO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Light"/>
                <a:ea typeface="Montserrat Light"/>
                <a:cs typeface="Montserrat Light"/>
                <a:sym typeface="Montserrat Light"/>
              </a:rPr>
              <a:t>Studio di fattibilità</a:t>
            </a:r>
            <a:endParaRPr sz="2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Mandato  Prampolini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2457600" y="591450"/>
            <a:ext cx="42288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Costi e  modalità di licenza</a:t>
            </a:r>
            <a:endParaRPr/>
          </a:p>
        </p:txBody>
      </p:sp>
      <p:sp>
        <p:nvSpPr>
          <p:cNvPr id="231" name="Google Shape;231;p36"/>
          <p:cNvSpPr txBox="1"/>
          <p:nvPr>
            <p:ph idx="3" type="title"/>
          </p:nvPr>
        </p:nvSpPr>
        <p:spPr>
          <a:xfrm>
            <a:off x="3463500" y="1587190"/>
            <a:ext cx="2217000" cy="8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Personalizzato</a:t>
            </a:r>
            <a:endParaRPr/>
          </a:p>
        </p:txBody>
      </p:sp>
      <p:sp>
        <p:nvSpPr>
          <p:cNvPr id="232" name="Google Shape;232;p36"/>
          <p:cNvSpPr txBox="1"/>
          <p:nvPr>
            <p:ph idx="4" type="subTitle"/>
          </p:nvPr>
        </p:nvSpPr>
        <p:spPr>
          <a:xfrm>
            <a:off x="3463488" y="2436038"/>
            <a:ext cx="22170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€ / - per utente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Dipende dal grado di personalizzazione e dal numero di utenti</a:t>
            </a:r>
            <a:endParaRPr sz="1500"/>
          </a:p>
        </p:txBody>
      </p:sp>
      <p:sp>
        <p:nvSpPr>
          <p:cNvPr id="233" name="Google Shape;233;p36"/>
          <p:cNvSpPr txBox="1"/>
          <p:nvPr>
            <p:ph idx="4" type="subTitle"/>
          </p:nvPr>
        </p:nvSpPr>
        <p:spPr>
          <a:xfrm>
            <a:off x="2217150" y="4044975"/>
            <a:ext cx="47097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Form per l'acquisto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5297275" y="715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Svantaggi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4991775" y="1919750"/>
            <a:ext cx="3669300" cy="2670900"/>
          </a:xfrm>
          <a:prstGeom prst="rect">
            <a:avLst/>
          </a:prstGeom>
        </p:spPr>
        <p:txBody>
          <a:bodyPr anchorCtr="0" anchor="b" bIns="457200" lIns="91425" spcFirstLastPara="1" rIns="91425" wrap="square" tIns="640075">
            <a:noAutofit/>
          </a:bodyPr>
          <a:lstStyle/>
          <a:p>
            <a:pPr indent="-95250" lvl="0" marL="137160" marR="9144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 licenze sono singole, ogni utente deve avere la propria</a:t>
            </a:r>
            <a:endParaRPr sz="1500"/>
          </a:p>
          <a:p>
            <a:pPr indent="-95250" lvl="0" marL="137160" marR="9144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Difficoltà di contattare l’azienda</a:t>
            </a:r>
            <a:endParaRPr sz="1500"/>
          </a:p>
          <a:p>
            <a:pPr indent="0" lvl="0" marL="457200" marR="9144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649224" y="1549950"/>
            <a:ext cx="3510900" cy="2877600"/>
          </a:xfrm>
          <a:prstGeom prst="rect">
            <a:avLst/>
          </a:prstGeom>
        </p:spPr>
        <p:txBody>
          <a:bodyPr anchorCtr="0" anchor="t" bIns="457200" lIns="91425" spcFirstLastPara="1" rIns="91425" wrap="square" tIns="640075">
            <a:noAutofit/>
          </a:bodyPr>
          <a:lstStyle/>
          <a:p>
            <a:pPr indent="-95250" lvl="0" marL="137160" marR="9144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Creazione di un assistente vocale completamente personalizzato</a:t>
            </a:r>
            <a:endParaRPr sz="1500"/>
          </a:p>
          <a:p>
            <a:pPr indent="-95250" lvl="0" marL="137160" marR="9144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Possibilità di creare un dominio personalizzato o usarne uno già esistente</a:t>
            </a:r>
            <a:endParaRPr sz="1500"/>
          </a:p>
          <a:p>
            <a:pPr indent="-95250" lvl="0" marL="137160" marR="91440" rtl="0" algn="just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Versione di prova gratuita per testare il software di base</a:t>
            </a:r>
            <a:endParaRPr sz="1500"/>
          </a:p>
        </p:txBody>
      </p:sp>
      <p:sp>
        <p:nvSpPr>
          <p:cNvPr id="241" name="Google Shape;241;p37"/>
          <p:cNvSpPr txBox="1"/>
          <p:nvPr>
            <p:ph type="title"/>
          </p:nvPr>
        </p:nvSpPr>
        <p:spPr>
          <a:xfrm>
            <a:off x="1255900" y="715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9B10"/>
                </a:solidFill>
              </a:rPr>
              <a:t>Vantaggi</a:t>
            </a:r>
            <a:endParaRPr>
              <a:solidFill>
                <a:srgbClr val="109B1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idx="1" type="body"/>
          </p:nvPr>
        </p:nvSpPr>
        <p:spPr>
          <a:xfrm>
            <a:off x="775150" y="1655450"/>
            <a:ext cx="3564900" cy="25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6BAD6"/>
                </a:solidFill>
              </a:rPr>
              <a:t>Dragon</a:t>
            </a:r>
            <a:endParaRPr b="1" sz="1500">
              <a:solidFill>
                <a:srgbClr val="06BAD6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Possibilità di avere un software già fatto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Disponibilità di due versioni  per soddisfare i propri bisogni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>
            <p:ph idx="2" type="body"/>
          </p:nvPr>
        </p:nvSpPr>
        <p:spPr>
          <a:xfrm>
            <a:off x="4793100" y="1655450"/>
            <a:ext cx="3564900" cy="25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Houndify</a:t>
            </a:r>
            <a:endParaRPr sz="1500">
              <a:solidFill>
                <a:srgbClr val="06BAD6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Creazione di un assistente vocale totalmente personalizzato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Possibilità di provare il servizio prima di acquistarlo</a:t>
            </a:r>
            <a:endParaRPr sz="1500"/>
          </a:p>
        </p:txBody>
      </p:sp>
      <p:sp>
        <p:nvSpPr>
          <p:cNvPr id="248" name="Google Shape;248;p38"/>
          <p:cNvSpPr txBox="1"/>
          <p:nvPr>
            <p:ph type="title"/>
          </p:nvPr>
        </p:nvSpPr>
        <p:spPr>
          <a:xfrm>
            <a:off x="2188800" y="427050"/>
            <a:ext cx="47664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CONFRONTO TRA LE SOLUZIONI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 per l’attenzione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27600" y="378225"/>
            <a:ext cx="78888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Descrizione dell’approccio utilizzato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11075" y="1653275"/>
            <a:ext cx="38025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/>
              <a:t>Analisi accurata dei punti di forza dei vari servizi trovati in rete e scelta dei più affidabili ed efficienti in vari ambiti.</a:t>
            </a:r>
            <a:endParaRPr sz="15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/>
              <a:t>Ricerca effettuata su molteplici siti, soprattutto su quelli ufficiali dei software analizzati.</a:t>
            </a:r>
            <a:endParaRPr sz="1550"/>
          </a:p>
        </p:txBody>
      </p:sp>
      <p:sp>
        <p:nvSpPr>
          <p:cNvPr id="151" name="Google Shape;151;p28"/>
          <p:cNvSpPr/>
          <p:nvPr/>
        </p:nvSpPr>
        <p:spPr>
          <a:xfrm>
            <a:off x="5825800" y="1366500"/>
            <a:ext cx="2499600" cy="238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6625" y="1760637"/>
            <a:ext cx="1597925" cy="15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3" type="title"/>
          </p:nvPr>
        </p:nvSpPr>
        <p:spPr>
          <a:xfrm>
            <a:off x="2144925" y="1928988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01</a:t>
            </a:r>
            <a:endParaRPr sz="2600"/>
          </a:p>
        </p:txBody>
      </p:sp>
      <p:sp>
        <p:nvSpPr>
          <p:cNvPr id="158" name="Google Shape;158;p29"/>
          <p:cNvSpPr txBox="1"/>
          <p:nvPr>
            <p:ph type="title"/>
          </p:nvPr>
        </p:nvSpPr>
        <p:spPr>
          <a:xfrm>
            <a:off x="1707975" y="2418888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Dragon</a:t>
            </a:r>
            <a:endParaRPr sz="2100"/>
          </a:p>
        </p:txBody>
      </p:sp>
      <p:sp>
        <p:nvSpPr>
          <p:cNvPr id="159" name="Google Shape;159;p29"/>
          <p:cNvSpPr txBox="1"/>
          <p:nvPr>
            <p:ph idx="4" type="title"/>
          </p:nvPr>
        </p:nvSpPr>
        <p:spPr>
          <a:xfrm>
            <a:off x="5535450" y="2418900"/>
            <a:ext cx="1946700" cy="3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Houndify</a:t>
            </a:r>
            <a:endParaRPr sz="2100"/>
          </a:p>
        </p:txBody>
      </p:sp>
      <p:sp>
        <p:nvSpPr>
          <p:cNvPr id="160" name="Google Shape;160;p29"/>
          <p:cNvSpPr txBox="1"/>
          <p:nvPr>
            <p:ph idx="5" type="subTitle"/>
          </p:nvPr>
        </p:nvSpPr>
        <p:spPr>
          <a:xfrm>
            <a:off x="5535450" y="2715975"/>
            <a:ext cx="1946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5" type="title"/>
          </p:nvPr>
        </p:nvSpPr>
        <p:spPr>
          <a:xfrm>
            <a:off x="5961900" y="1929000"/>
            <a:ext cx="10728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02</a:t>
            </a:r>
            <a:endParaRPr sz="2600"/>
          </a:p>
        </p:txBody>
      </p:sp>
      <p:cxnSp>
        <p:nvCxnSpPr>
          <p:cNvPr id="162" name="Google Shape;162;p29"/>
          <p:cNvCxnSpPr/>
          <p:nvPr/>
        </p:nvCxnSpPr>
        <p:spPr>
          <a:xfrm rot="10800000">
            <a:off x="2681325" y="-74712"/>
            <a:ext cx="0" cy="2003700"/>
          </a:xfrm>
          <a:prstGeom prst="straightConnector1">
            <a:avLst/>
          </a:prstGeom>
          <a:noFill/>
          <a:ln cap="flat" cmpd="sng" w="9525">
            <a:solidFill>
              <a:srgbClr val="06BAD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63" name="Google Shape;163;p29"/>
          <p:cNvCxnSpPr>
            <a:stCxn id="161" idx="0"/>
          </p:cNvCxnSpPr>
          <p:nvPr/>
        </p:nvCxnSpPr>
        <p:spPr>
          <a:xfrm rot="10800000">
            <a:off x="6494100" y="0"/>
            <a:ext cx="4200" cy="1929000"/>
          </a:xfrm>
          <a:prstGeom prst="straightConnector1">
            <a:avLst/>
          </a:prstGeom>
          <a:noFill/>
          <a:ln cap="flat" cmpd="sng" w="9525">
            <a:solidFill>
              <a:srgbClr val="06BAD6"/>
            </a:solidFill>
            <a:prstDash val="solid"/>
            <a:round/>
            <a:headEnd len="med" w="med" type="oval"/>
            <a:tailEnd len="med" w="med" type="none"/>
          </a:ln>
        </p:spPr>
      </p:cxn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150" y="3142589"/>
            <a:ext cx="1617300" cy="124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575" y="2938375"/>
            <a:ext cx="1412400" cy="165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Dragon </a:t>
            </a:r>
            <a:endParaRPr/>
          </a:p>
        </p:txBody>
      </p:sp>
      <p:sp>
        <p:nvSpPr>
          <p:cNvPr id="171" name="Google Shape;171;p30"/>
          <p:cNvSpPr txBox="1"/>
          <p:nvPr>
            <p:ph idx="2" type="title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5188625" y="3152275"/>
            <a:ext cx="355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“Sprigionate la potenza della vostra voce”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Modalità di utilizzo</a:t>
            </a:r>
            <a:endParaRPr/>
          </a:p>
        </p:txBody>
      </p:sp>
      <p:sp>
        <p:nvSpPr>
          <p:cNvPr id="178" name="Google Shape;178;p31"/>
          <p:cNvSpPr txBox="1"/>
          <p:nvPr>
            <p:ph idx="2" type="body"/>
          </p:nvPr>
        </p:nvSpPr>
        <p:spPr>
          <a:xfrm>
            <a:off x="1098925" y="1895625"/>
            <a:ext cx="32736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Elaborazione rapida dei documenti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Scelte rapide per operazioni ripetitive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Migliorare l’efficienza utilizzando termini specifici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60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Sito ufficiale di dragon</a:t>
            </a:r>
            <a:endParaRPr sz="1500" u="sng"/>
          </a:p>
        </p:txBody>
      </p:sp>
      <p:sp>
        <p:nvSpPr>
          <p:cNvPr id="179" name="Google Shape;179;p31"/>
          <p:cNvSpPr/>
          <p:nvPr/>
        </p:nvSpPr>
        <p:spPr>
          <a:xfrm>
            <a:off x="4663075" y="3277275"/>
            <a:ext cx="1523700" cy="14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774" y="3447029"/>
            <a:ext cx="1231351" cy="114639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6010125" y="2021425"/>
            <a:ext cx="1133400" cy="10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7266300" y="968450"/>
            <a:ext cx="8655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601" y="1090537"/>
            <a:ext cx="630550" cy="6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1875" y="2185871"/>
            <a:ext cx="675850" cy="76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/>
          <p:nvPr/>
        </p:nvSpPr>
        <p:spPr>
          <a:xfrm>
            <a:off x="8174400" y="249950"/>
            <a:ext cx="675900" cy="6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0775" y="383414"/>
            <a:ext cx="343150" cy="4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2457600" y="599925"/>
            <a:ext cx="42288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Costi e  modalità di licenza</a:t>
            </a:r>
            <a:endParaRPr/>
          </a:p>
        </p:txBody>
      </p:sp>
      <p:sp>
        <p:nvSpPr>
          <p:cNvPr id="192" name="Google Shape;192;p32"/>
          <p:cNvSpPr txBox="1"/>
          <p:nvPr>
            <p:ph idx="2" type="title"/>
          </p:nvPr>
        </p:nvSpPr>
        <p:spPr>
          <a:xfrm>
            <a:off x="1527050" y="1652563"/>
            <a:ext cx="2217000" cy="8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Dragon Professional Individual 15</a:t>
            </a:r>
            <a:endParaRPr/>
          </a:p>
        </p:txBody>
      </p:sp>
      <p:sp>
        <p:nvSpPr>
          <p:cNvPr id="193" name="Google Shape;193;p32"/>
          <p:cNvSpPr txBox="1"/>
          <p:nvPr>
            <p:ph idx="1" type="subTitle"/>
          </p:nvPr>
        </p:nvSpPr>
        <p:spPr>
          <a:xfrm>
            <a:off x="1527038" y="2478700"/>
            <a:ext cx="22170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€ 399 - per utente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Opzione non centralizzata  </a:t>
            </a:r>
            <a:endParaRPr sz="1500"/>
          </a:p>
        </p:txBody>
      </p:sp>
      <p:sp>
        <p:nvSpPr>
          <p:cNvPr id="194" name="Google Shape;194;p32"/>
          <p:cNvSpPr txBox="1"/>
          <p:nvPr>
            <p:ph idx="3" type="title"/>
          </p:nvPr>
        </p:nvSpPr>
        <p:spPr>
          <a:xfrm>
            <a:off x="5224925" y="1666377"/>
            <a:ext cx="2217000" cy="8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Dragon Professional Group </a:t>
            </a:r>
            <a:endParaRPr/>
          </a:p>
        </p:txBody>
      </p:sp>
      <p:sp>
        <p:nvSpPr>
          <p:cNvPr id="195" name="Google Shape;195;p32"/>
          <p:cNvSpPr txBox="1"/>
          <p:nvPr>
            <p:ph idx="4" type="subTitle"/>
          </p:nvPr>
        </p:nvSpPr>
        <p:spPr>
          <a:xfrm>
            <a:off x="5224913" y="2478700"/>
            <a:ext cx="22170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€ 849 - </a:t>
            </a:r>
            <a:r>
              <a:rPr lang="en" sz="1500"/>
              <a:t>per</a:t>
            </a:r>
            <a:r>
              <a:rPr lang="en" sz="1500"/>
              <a:t> utente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Opzione centralizzata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 un dispositivo che gestisce gli altri</a:t>
            </a:r>
            <a:endParaRPr sz="1500"/>
          </a:p>
        </p:txBody>
      </p:sp>
      <p:sp>
        <p:nvSpPr>
          <p:cNvPr id="196" name="Google Shape;196;p32"/>
          <p:cNvSpPr txBox="1"/>
          <p:nvPr>
            <p:ph idx="4" type="subTitle"/>
          </p:nvPr>
        </p:nvSpPr>
        <p:spPr>
          <a:xfrm>
            <a:off x="2217150" y="4044975"/>
            <a:ext cx="47097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Pagina per l'acquisto delle due versioni</a:t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5297275" y="715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Svantaggi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4991775" y="1919750"/>
            <a:ext cx="3669300" cy="2670900"/>
          </a:xfrm>
          <a:prstGeom prst="rect">
            <a:avLst/>
          </a:prstGeom>
        </p:spPr>
        <p:txBody>
          <a:bodyPr anchorCtr="0" anchor="b" bIns="457200" lIns="91425" spcFirstLastPara="1" rIns="91425" wrap="square" tIns="640075">
            <a:noAutofit/>
          </a:bodyPr>
          <a:lstStyle/>
          <a:p>
            <a:pPr indent="-95250" lvl="0" marL="137160" marR="9144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 licenze sono singole, ogni utente deve avere la propria</a:t>
            </a:r>
            <a:endParaRPr sz="1500"/>
          </a:p>
          <a:p>
            <a:pPr indent="-95250" lvl="0" marL="137160" marR="9144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Gli aggiornamenti sono a pagamento con un costo di 199€</a:t>
            </a:r>
            <a:endParaRPr sz="1500"/>
          </a:p>
          <a:p>
            <a:pPr indent="-95250" lvl="0" marL="137160" marR="9144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Costi abbastanza elevati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649224" y="1549950"/>
            <a:ext cx="3510900" cy="2877600"/>
          </a:xfrm>
          <a:prstGeom prst="rect">
            <a:avLst/>
          </a:prstGeom>
        </p:spPr>
        <p:txBody>
          <a:bodyPr anchorCtr="0" anchor="t" bIns="457200" lIns="91425" spcFirstLastPara="1" rIns="91425" wrap="square" tIns="640075">
            <a:noAutofit/>
          </a:bodyPr>
          <a:lstStyle/>
          <a:p>
            <a:pPr indent="-95250" lvl="0" marL="137160" marR="9144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Uno degli assistenti vocali più utilizzati nel settore aziendale</a:t>
            </a:r>
            <a:endParaRPr sz="1500"/>
          </a:p>
          <a:p>
            <a:pPr indent="-95250" lvl="0" marL="137160" marR="9144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Prodotto affidabile</a:t>
            </a:r>
            <a:endParaRPr sz="1500"/>
          </a:p>
          <a:p>
            <a:pPr indent="-95250" lvl="0" marL="137160" marR="9144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Disponibile in due diverse versioni</a:t>
            </a:r>
            <a:endParaRPr sz="1500"/>
          </a:p>
          <a:p>
            <a:pPr indent="-95250" lvl="0" marL="137160" marR="91440" rtl="0" algn="just"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lang="en" sz="1500"/>
              <a:t>Agevolazione per l’acquisto di molte licenze</a:t>
            </a:r>
            <a:endParaRPr sz="1500"/>
          </a:p>
        </p:txBody>
      </p:sp>
      <p:sp>
        <p:nvSpPr>
          <p:cNvPr id="204" name="Google Shape;204;p33"/>
          <p:cNvSpPr txBox="1"/>
          <p:nvPr>
            <p:ph type="title"/>
          </p:nvPr>
        </p:nvSpPr>
        <p:spPr>
          <a:xfrm>
            <a:off x="1255900" y="715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9B10"/>
                </a:solidFill>
              </a:rPr>
              <a:t>Vantaggi</a:t>
            </a:r>
            <a:endParaRPr>
              <a:solidFill>
                <a:srgbClr val="109B1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5188625" y="2150850"/>
            <a:ext cx="2876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oundify</a:t>
            </a:r>
            <a:endParaRPr/>
          </a:p>
        </p:txBody>
      </p:sp>
      <p:sp>
        <p:nvSpPr>
          <p:cNvPr id="210" name="Google Shape;210;p34"/>
          <p:cNvSpPr txBox="1"/>
          <p:nvPr>
            <p:ph idx="2" type="title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1" name="Google Shape;211;p34"/>
          <p:cNvSpPr txBox="1"/>
          <p:nvPr>
            <p:ph idx="1" type="subTitle"/>
          </p:nvPr>
        </p:nvSpPr>
        <p:spPr>
          <a:xfrm>
            <a:off x="5188625" y="3152275"/>
            <a:ext cx="355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“L’assistente vocale fatto a su misura per te”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subTitle"/>
          </p:nvPr>
        </p:nvSpPr>
        <p:spPr>
          <a:xfrm>
            <a:off x="1098925" y="531350"/>
            <a:ext cx="32736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Modalità di utilizzo</a:t>
            </a:r>
            <a:endParaRPr/>
          </a:p>
        </p:txBody>
      </p:sp>
      <p:sp>
        <p:nvSpPr>
          <p:cNvPr id="217" name="Google Shape;217;p35"/>
          <p:cNvSpPr txBox="1"/>
          <p:nvPr>
            <p:ph idx="2" type="body"/>
          </p:nvPr>
        </p:nvSpPr>
        <p:spPr>
          <a:xfrm>
            <a:off x="1098925" y="1895625"/>
            <a:ext cx="3273600" cy="25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Possibilità di creare un dominio personalizzato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Compatibile con un formato C#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hlinkClick r:id="rId3"/>
              </a:rPr>
              <a:t>Sito ufficiale di houndify</a:t>
            </a:r>
            <a:endParaRPr sz="15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4510825" y="3207250"/>
            <a:ext cx="1523700" cy="148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/>
          <p:nvPr/>
        </p:nvSpPr>
        <p:spPr>
          <a:xfrm>
            <a:off x="6004050" y="2026800"/>
            <a:ext cx="1133400" cy="1089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5"/>
          <p:cNvSpPr/>
          <p:nvPr/>
        </p:nvSpPr>
        <p:spPr>
          <a:xfrm>
            <a:off x="7223650" y="968450"/>
            <a:ext cx="865500" cy="87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/>
          <p:nvPr/>
        </p:nvSpPr>
        <p:spPr>
          <a:xfrm>
            <a:off x="8174400" y="249950"/>
            <a:ext cx="675900" cy="67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75" y="33406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8449" y="1066399"/>
            <a:ext cx="675900" cy="6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8300" y="2199288"/>
            <a:ext cx="744900" cy="7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9325" y="374861"/>
            <a:ext cx="426050" cy="4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