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A8B1032C-D96D-4997-86C0-71BF22FD1621}"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hyperlink" Target="https://aws.amazon.com/pt/sqs/" TargetMode="External"/><Relationship Id="rId2" Type="http://schemas.openxmlformats.org/officeDocument/2006/relationships/hyperlink" Target="https://aws.amazon.com/pt/message-queue/features/" TargetMode="External"/><Relationship Id="rId3" Type="http://schemas.openxmlformats.org/officeDocument/2006/relationships/hyperlink" Target="https://docs.aws.amazon.com/pt_br/AWSSimpleQueueService/latest/SQSDeveloperGuide/sqs-long-polling.html" TargetMode="External"/><Relationship Id="rId4" Type="http://schemas.openxmlformats.org/officeDocument/2006/relationships/hyperlink" Target="https://aws.amazon.com/pt/sns/" TargetMode="External"/><Relationship Id="rId5" Type="http://schemas.openxmlformats.org/officeDocument/2006/relationships/hyperlink" Target="https://aws.amazon.com/pt/swf/" TargetMode="External"/><Relationship Id="rId6" Type="http://schemas.openxmlformats.org/officeDocument/2006/relationships/hyperlink" Target="https://docs.aws.amazon.com/pt_br/amazonswf/latest/developerguide/swf-dg-develop-activity.html" TargetMode="External"/><Relationship Id="rId7" Type="http://schemas.openxmlformats.org/officeDocument/2006/relationships/hyperlink" Target="https://aws.amazon.com/pt/swf/developer-resources/" TargetMode="External"/><Relationship Id="rId8" Type="http://schemas.openxmlformats.org/officeDocument/2006/relationships/hyperlink" Target="https://aws.amazon.com/pt/api-gateway/" TargetMode="External"/><Relationship Id="rId9" Type="http://schemas.openxmlformats.org/officeDocument/2006/relationships/hyperlink" Target="https://aws.amazon.com/pt/api-gateway/resources/" TargetMode="External"/><Relationship Id="rId10" Type="http://schemas.openxmlformats.org/officeDocument/2006/relationships/hyperlink" Target="https://docs.aws.amazon.com/pt_br/apigateway/latest/developerguide/rest-api-protect.html" TargetMode="External"/><Relationship Id="rId11" Type="http://schemas.openxmlformats.org/officeDocument/2006/relationships/hyperlink" Target="https://aws.amazon.com/pt/getting-started/hands-on/build-serverless-web-app-lambda-apigateway-s3-dynamodb-cognito/" TargetMode="External"/><Relationship Id="rId12" Type="http://schemas.openxmlformats.org/officeDocument/2006/relationships/hyperlink" Target="https://aws.amazon.com/pt/kinesis/data-streams/" TargetMode="External"/><Relationship Id="rId13" Type="http://schemas.openxmlformats.org/officeDocument/2006/relationships/hyperlink" Target="https://aws.amazon.com/pt/kinesis/data-firehose/" TargetMode="External"/><Relationship Id="rId14" Type="http://schemas.openxmlformats.org/officeDocument/2006/relationships/hyperlink" Target="https://aws.amazon.com/pt/kinesis/data-analytics/" TargetMode="External"/><Relationship Id="rId15" Type="http://schemas.openxmlformats.org/officeDocument/2006/relationships/hyperlink" Target="https://docs.aws.amazon.com/pt_br/streams/latest/dev/introduction.html" TargetMode="External"/><Relationship Id="rId16" Type="http://schemas.openxmlformats.org/officeDocument/2006/relationships/hyperlink" Target="https://docs.aws.amazon.com/pt_br/streams/latest/dev/kinesis-extended-retention.html" TargetMode="External"/><Relationship Id="rId17"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b="1" lang="en-US" sz="4400" spc="-1" strike="noStrike">
                <a:solidFill>
                  <a:srgbClr val="ff6600"/>
                </a:solidFill>
                <a:uFill>
                  <a:solidFill>
                    <a:srgbClr val="ffffff"/>
                  </a:solidFill>
                </a:uFill>
                <a:latin typeface="Arial"/>
              </a:rPr>
              <a:t>SERVIÇOS DE APLICAÇÃO</a:t>
            </a:r>
            <a:endParaRPr b="0" lang="en-US" sz="4400" spc="-1" strike="noStrike">
              <a:solidFill>
                <a:srgbClr val="000000"/>
              </a:solidFill>
              <a:uFill>
                <a:solidFill>
                  <a:srgbClr val="ffffff"/>
                </a:solidFill>
              </a:uFill>
              <a:latin typeface="Arial"/>
            </a:endParaRPr>
          </a:p>
        </p:txBody>
      </p:sp>
      <p:sp>
        <p:nvSpPr>
          <p:cNvPr id="40" name="TextShape 2"/>
          <p:cNvSpPr txBox="1"/>
          <p:nvPr/>
        </p:nvSpPr>
        <p:spPr>
          <a:xfrm>
            <a:off x="504000" y="1769040"/>
            <a:ext cx="9071640" cy="4384440"/>
          </a:xfrm>
          <a:prstGeom prst="rect">
            <a:avLst/>
          </a:prstGeom>
          <a:noFill/>
          <a:ln>
            <a:noFill/>
          </a:ln>
        </p:spPr>
        <p:txBody>
          <a:bodyPr lIns="0" rIns="0" tIns="0" bIns="0" anchor="ctr"/>
          <a:p>
            <a:pPr algn="ctr"/>
            <a:endParaRPr b="0" lang="en-US" sz="3200" spc="-1" strike="noStrike">
              <a:solidFill>
                <a:srgbClr val="000000"/>
              </a:solidFill>
              <a:uFill>
                <a:solidFill>
                  <a:srgbClr val="ffffff"/>
                </a:solidFill>
              </a:uFill>
              <a:latin typeface="Arial"/>
            </a:endParaRPr>
          </a:p>
        </p:txBody>
      </p:sp>
      <p:pic>
        <p:nvPicPr>
          <p:cNvPr id="41" name="" descr=""/>
          <p:cNvPicPr/>
          <p:nvPr/>
        </p:nvPicPr>
        <p:blipFill>
          <a:blip r:embed="rId1"/>
          <a:stretch/>
        </p:blipFill>
        <p:spPr>
          <a:xfrm>
            <a:off x="2597760" y="1338840"/>
            <a:ext cx="4876560" cy="4876560"/>
          </a:xfrm>
          <a:prstGeom prst="rect">
            <a:avLst/>
          </a:prstGeom>
          <a:ln>
            <a:noFill/>
          </a:ln>
        </p:spPr>
      </p:pic>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O SWF é um serviço que coordena o trabalho entre aplicações distribuídas.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pic>
        <p:nvPicPr>
          <p:cNvPr id="62" name="" descr=""/>
          <p:cNvPicPr/>
          <p:nvPr/>
        </p:nvPicPr>
        <p:blipFill>
          <a:blip r:embed="rId1"/>
          <a:stretch/>
        </p:blipFill>
        <p:spPr>
          <a:xfrm>
            <a:off x="503640" y="2068920"/>
            <a:ext cx="9071640" cy="378432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4"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Workers: aplicações que interagem com o SWF para o processamento das tarefas e retorno do resultado</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Deciders: coordenam o gerenciamento das tarefas de acordo com a lógica da aplicação</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O SWF mantém o estado do processamento,  eliminando a necessidade das aplicações terem que o gerenciar.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As tarefas de execução de cada projeto são denominada domínios.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O SWF é orientado a tarefas. </a:t>
            </a:r>
            <a:endParaRPr b="0" lang="en-US" sz="32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504000" y="301320"/>
            <a:ext cx="9071640" cy="1262160"/>
          </a:xfrm>
          <a:prstGeom prst="rect">
            <a:avLst/>
          </a:prstGeom>
          <a:noFill/>
          <a:ln>
            <a:noFill/>
          </a:ln>
        </p:spPr>
        <p:txBody>
          <a:bodyPr lIns="0" rIns="0" tIns="0" bIns="0" anchor="ctr"/>
          <a:p>
            <a:pPr algn="ctr"/>
            <a:r>
              <a:rPr b="1" lang="en-US" sz="4400" spc="-1" strike="noStrike">
                <a:solidFill>
                  <a:srgbClr val="ff6600"/>
                </a:solidFill>
                <a:uFill>
                  <a:solidFill>
                    <a:srgbClr val="ffffff"/>
                  </a:solidFill>
                </a:uFill>
                <a:latin typeface="Arial"/>
              </a:rPr>
              <a:t>API Gateway</a:t>
            </a:r>
            <a:endParaRPr b="0" lang="en-US" sz="4400" spc="-1" strike="noStrike">
              <a:solidFill>
                <a:srgbClr val="000000"/>
              </a:solidFill>
              <a:uFill>
                <a:solidFill>
                  <a:srgbClr val="ffffff"/>
                </a:solidFill>
              </a:uFill>
              <a:latin typeface="Arial"/>
            </a:endParaRPr>
          </a:p>
        </p:txBody>
      </p:sp>
      <p:sp>
        <p:nvSpPr>
          <p:cNvPr id="66"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O API Gateway permite que desenvolvedores publiquem, monitorem e mantenham suas APIs com segurança, em qualquer escala.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É possível criar uma API que atuará como uma porta de entrada para serviços sendo executados internamente no seu ambiente AWS, tais como: EC2, Lambda ou aplicações web. </a:t>
            </a:r>
            <a:endParaRPr b="0" lang="en-US" sz="32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pic>
        <p:nvPicPr>
          <p:cNvPr id="68" name="" descr=""/>
          <p:cNvPicPr/>
          <p:nvPr/>
        </p:nvPicPr>
        <p:blipFill>
          <a:blip r:embed="rId1"/>
          <a:stretch/>
        </p:blipFill>
        <p:spPr>
          <a:xfrm>
            <a:off x="602280" y="1768680"/>
            <a:ext cx="8874720" cy="438444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É possível habilitar o cache no API gateway, melhorando a performance de entrega de conteúdo repetido.</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Também é possível configurar o número de requisições para prevenir ataques.</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É possível enviar os logs de requisições para o CloudWatch.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É necessário habilitar o CORS para scripts Java/AJAX que acessam dados em múltiplos domínios.  </a:t>
            </a:r>
            <a:endParaRPr b="0" lang="en-US" sz="32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rIns="0" tIns="0" bIns="0" anchor="ctr"/>
          <a:p>
            <a:pPr algn="ctr"/>
            <a:r>
              <a:rPr b="1" lang="en-US" sz="4400" spc="-1" strike="noStrike">
                <a:solidFill>
                  <a:srgbClr val="ff6600"/>
                </a:solidFill>
                <a:uFill>
                  <a:solidFill>
                    <a:srgbClr val="ffffff"/>
                  </a:solidFill>
                </a:uFill>
                <a:latin typeface="Arial"/>
              </a:rPr>
              <a:t>KINESIS</a:t>
            </a:r>
            <a:endParaRPr b="0" lang="en-US" sz="4400" spc="-1" strike="noStrike">
              <a:solidFill>
                <a:srgbClr val="000000"/>
              </a:solidFill>
              <a:uFill>
                <a:solidFill>
                  <a:srgbClr val="ffffff"/>
                </a:solidFill>
              </a:uFill>
              <a:latin typeface="Arial"/>
            </a:endParaRPr>
          </a:p>
        </p:txBody>
      </p:sp>
      <p:sp>
        <p:nvSpPr>
          <p:cNvPr id="72"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É o serviço AWS para streaming de dados.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Streaming são dados que são gerados contínuamente de várias fontes (E-Commerce, Uber, análises de logs em tempo real, IoT).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Dividido em três serviços;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4"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Kinesis Streams</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Kinesis Firehose</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Kinesis Analytics</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6"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O Amazon Kinesis Data Streams (KDS) é um serviço de streaming de dados em tempo real com escalabilidade massiva e resiliência. O KDS pode capturar continuamente gigabytes de dados por segundo de centenas de milhares de origens como clickstreams de sites, streams de eventos de banco de dados, transações financeiras, feeds de mídia social, logs de TI e eventos de rastreamento de local.</a:t>
            </a:r>
            <a:endParaRPr b="0" lang="en-US" sz="32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8"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O Kinesis Streams consiste de Shards.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Total de 5 transações por segundo para leituras, com máximo de 2MB por segundo e 1000 registros por segundo e um MB para gravações.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A capacidade de processamento consiste no número de Shards configurados.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O período de retenção padrão é de 24 horas, podendo ser aumentado até 365 dias.  </a:t>
            </a:r>
            <a:endParaRPr b="0" lang="en-US" sz="32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04000" y="301320"/>
            <a:ext cx="9071640" cy="1262160"/>
          </a:xfrm>
          <a:prstGeom prst="rect">
            <a:avLst/>
          </a:prstGeom>
          <a:noFill/>
          <a:ln>
            <a:noFill/>
          </a:ln>
        </p:spPr>
        <p:txBody>
          <a:bodyPr lIns="0" rIns="0" tIns="0" bIns="0" anchor="ctr"/>
          <a:p>
            <a:pPr algn="ctr"/>
            <a:r>
              <a:rPr b="1" lang="en-US" sz="4400" spc="-1" strike="noStrike">
                <a:solidFill>
                  <a:srgbClr val="ff6600"/>
                </a:solidFill>
                <a:uFill>
                  <a:solidFill>
                    <a:srgbClr val="ffffff"/>
                  </a:solidFill>
                </a:uFill>
                <a:latin typeface="Arial"/>
              </a:rPr>
              <a:t>SQS</a:t>
            </a:r>
            <a:endParaRPr b="0" lang="en-US" sz="4400" spc="-1" strike="noStrike">
              <a:solidFill>
                <a:srgbClr val="000000"/>
              </a:solidFill>
              <a:uFill>
                <a:solidFill>
                  <a:srgbClr val="ffffff"/>
                </a:solidFill>
              </a:uFill>
              <a:latin typeface="Arial"/>
            </a:endParaRPr>
          </a:p>
        </p:txBody>
      </p:sp>
      <p:sp>
        <p:nvSpPr>
          <p:cNvPr id="43" name="TextShape 2"/>
          <p:cNvSpPr txBox="1"/>
          <p:nvPr/>
        </p:nvSpPr>
        <p:spPr>
          <a:xfrm>
            <a:off x="438120" y="173736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O SQS é um serviço web distribuído que gerencia filas de mensagens para que aplicações consumam mensagens geradas por outras aplicações. Uma fila é um repositório temporário para mensagens que estão aguardando para serem processadas.  </a:t>
            </a:r>
            <a:endParaRPr b="0" lang="en-US" sz="32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pic>
        <p:nvPicPr>
          <p:cNvPr id="80" name="" descr=""/>
          <p:cNvPicPr/>
          <p:nvPr/>
        </p:nvPicPr>
        <p:blipFill>
          <a:blip r:embed="rId1"/>
          <a:stretch/>
        </p:blipFill>
        <p:spPr>
          <a:xfrm>
            <a:off x="525240" y="1768680"/>
            <a:ext cx="9028800" cy="438444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2"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Kinesis Firehose: O Amazon Kinesis Data Firehose é a maneira mais fácil de carregar de forma confiável dados de streaming em data lakes, datastores e serviços de análises. Ele pode capturar, transformar e entregar dados de streaming para os serviços Amazon S3, Amazon Redshift e Amazon Elasticsearch Service; endpoints HTTP genéricos e provedores de serviços como Datadog, New Relic, MongoDB e Splunk. </a:t>
            </a:r>
            <a:endParaRPr b="0" lang="en-US" sz="32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pic>
        <p:nvPicPr>
          <p:cNvPr id="84" name="" descr=""/>
          <p:cNvPicPr/>
          <p:nvPr/>
        </p:nvPicPr>
        <p:blipFill>
          <a:blip r:embed="rId1"/>
          <a:stretch/>
        </p:blipFill>
        <p:spPr>
          <a:xfrm>
            <a:off x="503640" y="1961280"/>
            <a:ext cx="9071640" cy="399960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6"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O Amazon Kinesis Data Analytics é a maneira mais fácil de transformar e analisar dados de streaming em tempo real com o Apache Flink. O Apache Flink é uma estrutura e um mecanismo de código aberto para o processamento de streams de dados.</a:t>
            </a:r>
            <a:endParaRPr b="0" lang="en-US" sz="3200" spc="-1" strike="noStrike">
              <a:solidFill>
                <a:srgbClr val="000000"/>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pic>
        <p:nvPicPr>
          <p:cNvPr id="88" name="" descr=""/>
          <p:cNvPicPr/>
          <p:nvPr/>
        </p:nvPicPr>
        <p:blipFill>
          <a:blip r:embed="rId1"/>
          <a:stretch/>
        </p:blipFill>
        <p:spPr>
          <a:xfrm>
            <a:off x="503640" y="2280600"/>
            <a:ext cx="9071640" cy="3360960"/>
          </a:xfrm>
          <a:prstGeom prst="rect">
            <a:avLst/>
          </a:prstGeom>
          <a:ln>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301320"/>
            <a:ext cx="9071640" cy="1262160"/>
          </a:xfrm>
          <a:prstGeom prst="rect">
            <a:avLst/>
          </a:prstGeom>
          <a:noFill/>
          <a:ln>
            <a:noFill/>
          </a:ln>
        </p:spPr>
        <p:txBody>
          <a:bodyPr lIns="0" rIns="0" tIns="0" bIns="0" anchor="ctr"/>
          <a:p>
            <a:pPr algn="ctr"/>
            <a:r>
              <a:rPr b="1" lang="en-US" sz="4400" spc="-1" strike="noStrike">
                <a:solidFill>
                  <a:srgbClr val="ff6600"/>
                </a:solidFill>
                <a:uFill>
                  <a:solidFill>
                    <a:srgbClr val="ffffff"/>
                  </a:solidFill>
                </a:uFill>
                <a:latin typeface="Arial"/>
              </a:rPr>
              <a:t>AJUDA</a:t>
            </a:r>
            <a:endParaRPr b="0" lang="en-US" sz="4400" spc="-1" strike="noStrike">
              <a:solidFill>
                <a:srgbClr val="000000"/>
              </a:solidFill>
              <a:uFill>
                <a:solidFill>
                  <a:srgbClr val="ffffff"/>
                </a:solidFill>
              </a:uFill>
              <a:latin typeface="Arial"/>
            </a:endParaRPr>
          </a:p>
        </p:txBody>
      </p:sp>
      <p:sp>
        <p:nvSpPr>
          <p:cNvPr id="90"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SQS: </a:t>
            </a:r>
            <a:r>
              <a:rPr b="0" lang="en-US" sz="3200" spc="-1" strike="noStrike">
                <a:solidFill>
                  <a:srgbClr val="000000"/>
                </a:solidFill>
                <a:uFill>
                  <a:solidFill>
                    <a:srgbClr val="ffffff"/>
                  </a:solidFill>
                </a:uFill>
                <a:latin typeface="Arial"/>
                <a:hlinkClick r:id="rId1"/>
              </a:rPr>
              <a:t>https://aws.amazon.com/pt/sqs/</a:t>
            </a: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Filas de mensagens SQS: </a:t>
            </a:r>
            <a:r>
              <a:rPr b="0" lang="en-US" sz="3200" spc="-1" strike="noStrike">
                <a:solidFill>
                  <a:srgbClr val="000000"/>
                </a:solidFill>
                <a:uFill>
                  <a:solidFill>
                    <a:srgbClr val="ffffff"/>
                  </a:solidFill>
                </a:uFill>
                <a:latin typeface="Arial"/>
                <a:hlinkClick r:id="rId2"/>
              </a:rPr>
              <a:t>https://aws.amazon.com/pt/message-queue/features/</a:t>
            </a: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Sondagem longa do SQS: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hlinkClick r:id="rId3"/>
              </a:rPr>
              <a:t>https://docs.aws.amazon.com/pt_br/AWSSimpleQueueService/latest/SQSDeveloperGuide/sqs-long-polling.html</a:t>
            </a: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SNS: </a:t>
            </a:r>
            <a:r>
              <a:rPr b="0" lang="en-US" sz="3200" spc="-1" strike="noStrike">
                <a:solidFill>
                  <a:srgbClr val="000000"/>
                </a:solidFill>
                <a:uFill>
                  <a:solidFill>
                    <a:srgbClr val="ffffff"/>
                  </a:solidFill>
                </a:uFill>
                <a:latin typeface="Arial"/>
                <a:hlinkClick r:id="rId4"/>
              </a:rPr>
              <a:t>https://aws.amazon.com/pt/sns/</a:t>
            </a: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SWF: </a:t>
            </a:r>
            <a:r>
              <a:rPr b="0" lang="en-US" sz="3200" spc="-1" strike="noStrike">
                <a:solidFill>
                  <a:srgbClr val="000000"/>
                </a:solidFill>
                <a:uFill>
                  <a:solidFill>
                    <a:srgbClr val="ffffff"/>
                  </a:solidFill>
                </a:uFill>
                <a:latin typeface="Arial"/>
                <a:hlinkClick r:id="rId5"/>
              </a:rPr>
              <a:t>https://aws.amazon.com/pt/swf/</a:t>
            </a: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Desenvolver um operador de atividade no Amazon SWF: </a:t>
            </a:r>
            <a:r>
              <a:rPr b="0" lang="en-US" sz="3200" spc="-1" strike="noStrike">
                <a:solidFill>
                  <a:srgbClr val="000000"/>
                </a:solidFill>
                <a:uFill>
                  <a:solidFill>
                    <a:srgbClr val="ffffff"/>
                  </a:solidFill>
                </a:uFill>
                <a:latin typeface="Arial"/>
                <a:hlinkClick r:id="rId6"/>
              </a:rPr>
              <a:t>https://docs.aws.amazon.com/pt_br/amazonswf/latest/developerguide/swf-dg-develop-activity.html</a:t>
            </a: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Recursos de desenvolvedor do SWF: </a:t>
            </a:r>
            <a:r>
              <a:rPr b="0" lang="en-US" sz="3200" spc="-1" strike="noStrike">
                <a:solidFill>
                  <a:srgbClr val="000000"/>
                </a:solidFill>
                <a:uFill>
                  <a:solidFill>
                    <a:srgbClr val="ffffff"/>
                  </a:solidFill>
                </a:uFill>
                <a:latin typeface="Arial"/>
                <a:hlinkClick r:id="rId7"/>
              </a:rPr>
              <a:t>https://aws.amazon.com/pt/swf/developer-resources/</a:t>
            </a: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API Gateway: </a:t>
            </a:r>
            <a:r>
              <a:rPr b="0" lang="en-US" sz="3200" spc="-1" strike="noStrike">
                <a:solidFill>
                  <a:srgbClr val="000000"/>
                </a:solidFill>
                <a:uFill>
                  <a:solidFill>
                    <a:srgbClr val="ffffff"/>
                  </a:solidFill>
                </a:uFill>
                <a:latin typeface="Arial"/>
                <a:hlinkClick r:id="rId8"/>
              </a:rPr>
              <a:t>https://aws.amazon.com/pt/api-gateway/</a:t>
            </a: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Recursos do API Gateway: </a:t>
            </a:r>
            <a:r>
              <a:rPr b="0" lang="en-US" sz="3200" spc="-1" strike="noStrike">
                <a:solidFill>
                  <a:srgbClr val="000000"/>
                </a:solidFill>
                <a:uFill>
                  <a:solidFill>
                    <a:srgbClr val="ffffff"/>
                  </a:solidFill>
                </a:uFill>
                <a:latin typeface="Arial"/>
                <a:hlinkClick r:id="rId9"/>
              </a:rPr>
              <a:t>https://aws.amazon.com/pt/api-gateway/resources/</a:t>
            </a: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Segurança API Gateway: </a:t>
            </a:r>
            <a:r>
              <a:rPr b="0" lang="en-US" sz="3200" spc="-1" strike="noStrike">
                <a:solidFill>
                  <a:srgbClr val="000000"/>
                </a:solidFill>
                <a:uFill>
                  <a:solidFill>
                    <a:srgbClr val="ffffff"/>
                  </a:solidFill>
                </a:uFill>
                <a:latin typeface="Arial"/>
                <a:hlinkClick r:id="rId10"/>
              </a:rPr>
              <a:t>https://docs.aws.amazon.com/pt_br/apigateway/latest/developerguide/rest-api-protect.html</a:t>
            </a: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Serverless: </a:t>
            </a:r>
            <a:r>
              <a:rPr b="0" lang="en-US" sz="3200" spc="-1" strike="noStrike">
                <a:solidFill>
                  <a:srgbClr val="000000"/>
                </a:solidFill>
                <a:uFill>
                  <a:solidFill>
                    <a:srgbClr val="ffffff"/>
                  </a:solidFill>
                </a:uFill>
                <a:latin typeface="Arial"/>
                <a:hlinkClick r:id="rId11"/>
              </a:rPr>
              <a:t>https://aws.amazon.com/pt/getting-started/hands-on/build-serverless-web-app-lambda-apigateway-s3-dynamodb-cognito/</a:t>
            </a: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Kinesis Data Streams: </a:t>
            </a:r>
            <a:r>
              <a:rPr b="0" lang="en-US" sz="3200" spc="-1" strike="noStrike">
                <a:solidFill>
                  <a:srgbClr val="000000"/>
                </a:solidFill>
                <a:uFill>
                  <a:solidFill>
                    <a:srgbClr val="ffffff"/>
                  </a:solidFill>
                </a:uFill>
                <a:latin typeface="Arial"/>
                <a:hlinkClick r:id="rId12"/>
              </a:rPr>
              <a:t>https://aws.amazon.com/pt/kinesis/data-streams/</a:t>
            </a: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Kinesis Data FireHouse: </a:t>
            </a:r>
            <a:r>
              <a:rPr b="0" lang="en-US" sz="3200" spc="-1" strike="noStrike">
                <a:solidFill>
                  <a:srgbClr val="000000"/>
                </a:solidFill>
                <a:uFill>
                  <a:solidFill>
                    <a:srgbClr val="ffffff"/>
                  </a:solidFill>
                </a:uFill>
                <a:latin typeface="Arial"/>
                <a:hlinkClick r:id="rId13"/>
              </a:rPr>
              <a:t>https://aws.amazon.com/pt/kinesis/data-firehose/</a:t>
            </a: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Kinesis Data Analytics: </a:t>
            </a:r>
            <a:r>
              <a:rPr b="0" lang="en-US" sz="3200" spc="-1" strike="noStrike">
                <a:solidFill>
                  <a:srgbClr val="000000"/>
                </a:solidFill>
                <a:uFill>
                  <a:solidFill>
                    <a:srgbClr val="ffffff"/>
                  </a:solidFill>
                </a:uFill>
                <a:latin typeface="Arial"/>
                <a:hlinkClick r:id="rId14"/>
              </a:rPr>
              <a:t>https://aws.amazon.com/pt/kinesis/data-analytics/</a:t>
            </a: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Kinesis Streaming de dados: </a:t>
            </a:r>
            <a:r>
              <a:rPr b="0" lang="en-US" sz="3200" spc="-1" strike="noStrike">
                <a:solidFill>
                  <a:srgbClr val="000000"/>
                </a:solidFill>
                <a:uFill>
                  <a:solidFill>
                    <a:srgbClr val="ffffff"/>
                  </a:solidFill>
                </a:uFill>
                <a:latin typeface="Arial"/>
                <a:hlinkClick r:id="rId15"/>
              </a:rPr>
              <a:t>https://docs.aws.amazon.com/pt_br/streams/latest/dev/introduction.html</a:t>
            </a: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Alterar tempo de retenção do Kinesis: </a:t>
            </a:r>
            <a:r>
              <a:rPr b="0" lang="en-US" sz="3200" spc="-1" strike="noStrike">
                <a:solidFill>
                  <a:srgbClr val="000000"/>
                </a:solidFill>
                <a:uFill>
                  <a:solidFill>
                    <a:srgbClr val="ffffff"/>
                  </a:solidFill>
                </a:uFill>
                <a:latin typeface="Arial"/>
                <a:hlinkClick r:id="rId16"/>
              </a:rPr>
              <a:t>https://docs.aws.amazon.com/pt_br/streams/latest/dev/kinesis-extended-retention.html</a:t>
            </a: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TextShape 2"/>
          <p:cNvSpPr txBox="1"/>
          <p:nvPr/>
        </p:nvSpPr>
        <p:spPr>
          <a:xfrm>
            <a:off x="504000" y="1769040"/>
            <a:ext cx="9071640" cy="4384440"/>
          </a:xfrm>
          <a:prstGeom prst="rect">
            <a:avLst/>
          </a:prstGeom>
          <a:noFill/>
          <a:ln>
            <a:noFill/>
          </a:ln>
        </p:spPr>
        <p:txBody>
          <a:bodyPr lIns="0" rIns="0" tIns="0" bIns="0">
            <a:normAutofit/>
          </a:bodyPr>
          <a:p>
            <a:endParaRPr b="0" lang="en-US" sz="3200" spc="-1" strike="noStrike">
              <a:solidFill>
                <a:srgbClr val="000000"/>
              </a:solidFill>
              <a:uFill>
                <a:solidFill>
                  <a:srgbClr val="ffffff"/>
                </a:solidFill>
              </a:uFill>
              <a:latin typeface="Arial"/>
            </a:endParaRPr>
          </a:p>
        </p:txBody>
      </p:sp>
      <p:pic>
        <p:nvPicPr>
          <p:cNvPr id="46" name="" descr=""/>
          <p:cNvPicPr/>
          <p:nvPr/>
        </p:nvPicPr>
        <p:blipFill>
          <a:blip r:embed="rId1"/>
          <a:stretch/>
        </p:blipFill>
        <p:spPr>
          <a:xfrm>
            <a:off x="1440" y="1380600"/>
            <a:ext cx="10079640" cy="478908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p>
            <a:pPr algn="ctr"/>
            <a:r>
              <a:rPr b="1" lang="en-US" sz="4400" spc="-1" strike="noStrike">
                <a:solidFill>
                  <a:srgbClr val="ff6600"/>
                </a:solidFill>
                <a:uFill>
                  <a:solidFill>
                    <a:srgbClr val="ffffff"/>
                  </a:solidFill>
                </a:uFill>
                <a:latin typeface="Arial"/>
              </a:rPr>
              <a:t>SQS</a:t>
            </a:r>
            <a:endParaRPr b="0" lang="en-US" sz="4400" spc="-1" strike="noStrike">
              <a:solidFill>
                <a:srgbClr val="000000"/>
              </a:solidFill>
              <a:uFill>
                <a:solidFill>
                  <a:srgbClr val="ffffff"/>
                </a:solidFill>
              </a:uFill>
              <a:latin typeface="Arial"/>
            </a:endParaRPr>
          </a:p>
        </p:txBody>
      </p:sp>
      <p:sp>
        <p:nvSpPr>
          <p:cNvPr id="48" name="TextShape 2"/>
          <p:cNvSpPr txBox="1"/>
          <p:nvPr/>
        </p:nvSpPr>
        <p:spPr>
          <a:xfrm>
            <a:off x="438120" y="173736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O SQS permite desacoplar os componentes de uma aplicação (questão de prova).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Eles podem ser executados independenmente com um gerenciamento fácil de mensagens.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As mensagens podem conter até 256KB de texto em qualquer formato.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Há dois tipos de fila:</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Standard (padrão): garante que as mensagens cheguem pelo menos uma vez, mais de uma cópia da mensagem pode chegar for a de ordem por causa da alta vazão.</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FIFO (first in – first out): não há mensagens duplicadas, elas obedecem a ordem de saída e entrada estritamente. Uma mensagem permanece na fila até que seja consumida. Limite de 300 transações por segundo.</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Boa para transações bancárias, nas quais as aplicações devem seguir rigorosamente a ordem de chegada e saída de mensagens.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SQS é pull based, ou seja, a fila deve ser consultada para verificação por novas mensagens.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Mensagens permanecem na fila de um minuto a 14 dias, o período padrão de retenção é de 4 dias (questão de prova).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O tempo de visibilidade padrão das mensagens é de 30 segundos, o máximo é 12 horas.</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Caso o trabalho inicial não processe a mensagem dentro do tempo, ela volta pra fila até que outro trabalho tente a processar novamente, isso pode resultar em entrega duplicada.</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Pooling longo: não retorna uma resposta enquanto uma mensagem não chega na fila ou há timeout (pode reduzir custos).</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O SQS é orientado a filas de mensagens.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endParaRPr b="0" lang="en-US" sz="320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a:noFill/>
          <a:ln>
            <a:noFill/>
          </a:ln>
        </p:spPr>
        <p:txBody>
          <a:bodyPr lIns="0" rIns="0" tIns="0" bIns="0" anchor="ctr"/>
          <a:p>
            <a:pPr algn="ctr"/>
            <a:r>
              <a:rPr b="1" lang="en-US" sz="4400" spc="-1" strike="noStrike">
                <a:solidFill>
                  <a:srgbClr val="ff6600"/>
                </a:solidFill>
                <a:uFill>
                  <a:solidFill>
                    <a:srgbClr val="ffffff"/>
                  </a:solidFill>
                </a:uFill>
                <a:latin typeface="Arial"/>
              </a:rPr>
              <a:t>SNS</a:t>
            </a:r>
            <a:endParaRPr b="0" lang="en-US" sz="4400" spc="-1" strike="noStrike">
              <a:solidFill>
                <a:srgbClr val="000000"/>
              </a:solidFill>
              <a:uFill>
                <a:solidFill>
                  <a:srgbClr val="ffffff"/>
                </a:solidFill>
              </a:uFill>
              <a:latin typeface="Arial"/>
            </a:endParaRPr>
          </a:p>
        </p:txBody>
      </p:sp>
      <p:pic>
        <p:nvPicPr>
          <p:cNvPr id="52" name="" descr=""/>
          <p:cNvPicPr/>
          <p:nvPr/>
        </p:nvPicPr>
        <p:blipFill>
          <a:blip r:embed="rId1"/>
          <a:stretch/>
        </p:blipFill>
        <p:spPr>
          <a:xfrm>
            <a:off x="1124640" y="1768680"/>
            <a:ext cx="7829640" cy="438444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É um serviço de notificações que permite que elas sejam enviadas imediatamente para os inscritos.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Os inscritos podem ser dispositivos móveis, SMS, email, endpoints HTTP ou filas SQS.</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As mensagens são agrupadas e distribuídas através de tópicos, que são grupos de recipientes.  </a:t>
            </a:r>
            <a:endParaRPr b="0" lang="en-US" sz="32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rIns="0" tIns="0" bIns="0" anchor="ctr"/>
          <a:p>
            <a:pPr algn="ctr"/>
            <a:r>
              <a:rPr b="1" lang="en-US" sz="4400" spc="-1" strike="noStrike">
                <a:solidFill>
                  <a:srgbClr val="ff6600"/>
                </a:solidFill>
                <a:uFill>
                  <a:solidFill>
                    <a:srgbClr val="ffffff"/>
                  </a:solidFill>
                </a:uFill>
                <a:latin typeface="Arial"/>
              </a:rPr>
              <a:t>DICA</a:t>
            </a:r>
            <a:endParaRPr b="0" lang="en-US" sz="4400" spc="-1" strike="noStrike">
              <a:solidFill>
                <a:srgbClr val="000000"/>
              </a:solidFill>
              <a:uFill>
                <a:solidFill>
                  <a:srgbClr val="ffffff"/>
                </a:solidFill>
              </a:uFill>
              <a:latin typeface="Arial"/>
            </a:endParaRPr>
          </a:p>
        </p:txBody>
      </p:sp>
      <p:sp>
        <p:nvSpPr>
          <p:cNvPr id="56"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Atentar para perguntas do tipo que podem tentar confundir você, pois os nomes dos serviços são parecidos: </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SQS</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SNS</a:t>
            </a:r>
            <a:endParaRPr b="0" lang="en-US"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SWF </a:t>
            </a:r>
            <a:endParaRPr b="0" lang="en-US" sz="32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a:noFill/>
          <a:ln>
            <a:noFill/>
          </a:ln>
        </p:spPr>
        <p:txBody>
          <a:bodyPr lIns="0" rIns="0" tIns="0" bIns="0" anchor="ctr"/>
          <a:p>
            <a:pPr algn="ctr"/>
            <a:r>
              <a:rPr b="1" lang="en-US" sz="4400" spc="-1" strike="noStrike">
                <a:solidFill>
                  <a:srgbClr val="ff6600"/>
                </a:solidFill>
                <a:uFill>
                  <a:solidFill>
                    <a:srgbClr val="ffffff"/>
                  </a:solidFill>
                </a:uFill>
                <a:latin typeface="Arial"/>
              </a:rPr>
              <a:t>SWF</a:t>
            </a:r>
            <a:endParaRPr b="0" lang="en-US" sz="4400" spc="-1" strike="noStrike">
              <a:solidFill>
                <a:srgbClr val="000000"/>
              </a:solidFill>
              <a:uFill>
                <a:solidFill>
                  <a:srgbClr val="ffffff"/>
                </a:solidFill>
              </a:uFill>
              <a:latin typeface="Arial"/>
            </a:endParaRPr>
          </a:p>
        </p:txBody>
      </p:sp>
      <p:pic>
        <p:nvPicPr>
          <p:cNvPr id="58" name="" descr=""/>
          <p:cNvPicPr/>
          <p:nvPr/>
        </p:nvPicPr>
        <p:blipFill>
          <a:blip r:embed="rId1"/>
          <a:stretch/>
        </p:blipFill>
        <p:spPr>
          <a:xfrm>
            <a:off x="1431360" y="1768680"/>
            <a:ext cx="7216200" cy="438444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97</TotalTime>
  <Application>LibreOffice/5.2.7.2$Linux_X86_64 LibreOffice_project/20m0$Build-2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2019-04-22T09:19:50Z</dcterms:created>
  <dc:creator/>
  <dc:description/>
  <dc:language>en-US</dc:language>
  <cp:lastModifiedBy/>
  <dcterms:modified xsi:type="dcterms:W3CDTF">2021-02-22T18:01:34Z</dcterms:modified>
  <cp:revision>34</cp:revision>
  <dc:subject/>
  <dc:title/>
</cp:coreProperties>
</file>