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6" r:id="rId2"/>
    <p:sldId id="303" r:id="rId3"/>
    <p:sldId id="283" r:id="rId4"/>
    <p:sldId id="288" r:id="rId5"/>
    <p:sldId id="293" r:id="rId6"/>
    <p:sldId id="301" r:id="rId7"/>
    <p:sldId id="304" r:id="rId8"/>
    <p:sldId id="305" r:id="rId9"/>
    <p:sldId id="306" r:id="rId10"/>
    <p:sldId id="308" r:id="rId11"/>
    <p:sldId id="307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9" r:id="rId22"/>
    <p:sldId id="318" r:id="rId23"/>
    <p:sldId id="320" r:id="rId24"/>
    <p:sldId id="321" r:id="rId25"/>
    <p:sldId id="323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o Lopes" initials="FL" lastIdx="1" clrIdx="0">
    <p:extLst>
      <p:ext uri="{19B8F6BF-5375-455C-9EA6-DF929625EA0E}">
        <p15:presenceInfo xmlns:p15="http://schemas.microsoft.com/office/powerpoint/2012/main" userId="bb0eecf146341f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66"/>
    <a:srgbClr val="008A3E"/>
    <a:srgbClr val="005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73" autoAdjust="0"/>
  </p:normalViewPr>
  <p:slideViewPr>
    <p:cSldViewPr snapToGrid="0" showGuides="1">
      <p:cViewPr varScale="1">
        <p:scale>
          <a:sx n="103" d="100"/>
          <a:sy n="103" d="100"/>
        </p:scale>
        <p:origin x="198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E4163-C136-4527-B4D9-0E2DB3570E43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53043-4516-4D32-8101-386A7DE33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33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322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3043-4516-4D32-8101-386A7DE33F3B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084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3043-4516-4D32-8101-386A7DE33F3B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79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3043-4516-4D32-8101-386A7DE33F3B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536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3043-4516-4D32-8101-386A7DE33F3B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387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3043-4516-4D32-8101-386A7DE33F3B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422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3043-4516-4D32-8101-386A7DE33F3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629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3043-4516-4D32-8101-386A7DE33F3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515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3043-4516-4D32-8101-386A7DE33F3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76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3043-4516-4D32-8101-386A7DE33F3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380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3043-4516-4D32-8101-386A7DE33F3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458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3043-4516-4D32-8101-386A7DE33F3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110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3043-4516-4D32-8101-386A7DE33F3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647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3043-4516-4D32-8101-386A7DE33F3B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09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77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61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78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914400" y="2554167"/>
            <a:ext cx="7636000" cy="154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 rot="-5400000">
            <a:off x="5955033" y="-1651784"/>
            <a:ext cx="281600" cy="12192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rot="10800000" flipH="1">
            <a:off x="0" y="4560064"/>
            <a:ext cx="12192000" cy="230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7041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63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49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63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63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85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89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33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22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3A73E-E3EC-47B8-AA60-B8A4BEE66BE3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93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8.jp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0" y="2619984"/>
            <a:ext cx="7884597" cy="3062949"/>
          </a:xfrm>
          <a:prstGeom prst="rect">
            <a:avLst/>
          </a:prstGeom>
          <a:noFill/>
        </p:spPr>
        <p:txBody>
          <a:bodyPr vert="horz" wrap="square" lIns="121900" tIns="121900" rIns="121900" bIns="121900" rtlCol="0" anchor="b" anchorCtr="0">
            <a:noAutofit/>
          </a:bodyPr>
          <a:lstStyle/>
          <a:p>
            <a:r>
              <a:rPr lang="en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PROJETO </a:t>
            </a:r>
            <a:br>
              <a:rPr lang="en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" dirty="0" smtClean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INCITE LEAL</a:t>
            </a:r>
            <a:endParaRPr dirty="0">
              <a:solidFill>
                <a:schemeClr val="tx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134725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6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115146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Análises de cluster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Abrir o programa HYSPLIT e clicar em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trajectories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Special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Runs 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Clustering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Standard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266" y="2347578"/>
            <a:ext cx="5977467" cy="434532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1134725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57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1151466"/>
            <a:ext cx="6400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Análises de cluster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Ao abrir a janela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Trajectory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Cluster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pt-B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Ajustar os valores de INPUT: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ID: Identidade do resultado da trajetória.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: se for feita uma análise de cluster de São Paulo no ano de 2010, com intervalo temporal de 120 horas de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retrotrajetórias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e na altitude de 4000 metros, pode-se colocar o nome SP_2010_120h_4000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Hours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cluster –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 acordo com a quantidade de horas das trajetórias utilizadas como input </a:t>
            </a:r>
            <a:r>
              <a:rPr lang="pt-BR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(as trajetórias que estiverem ajustadas com quantidade de </a:t>
            </a:r>
            <a:r>
              <a:rPr lang="pt-BR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horsa</a:t>
            </a:r>
            <a:r>
              <a:rPr lang="pt-BR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menor que o valor ajustado não serão computadas)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134725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6536267" y="862727"/>
            <a:ext cx="5520266" cy="5682098"/>
            <a:chOff x="6536267" y="862727"/>
            <a:chExt cx="5520266" cy="5682098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267" y="862727"/>
              <a:ext cx="5520266" cy="5682098"/>
            </a:xfrm>
            <a:prstGeom prst="rect">
              <a:avLst/>
            </a:prstGeom>
          </p:spPr>
        </p:pic>
        <p:sp>
          <p:nvSpPr>
            <p:cNvPr id="7" name="Elipse 6"/>
            <p:cNvSpPr/>
            <p:nvPr/>
          </p:nvSpPr>
          <p:spPr>
            <a:xfrm>
              <a:off x="7620001" y="1430864"/>
              <a:ext cx="1617132" cy="255534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8009466" y="1644834"/>
              <a:ext cx="905933" cy="183966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620933" y="1143000"/>
              <a:ext cx="5350934" cy="2201333"/>
            </a:xfrm>
            <a:prstGeom prst="rect">
              <a:avLst/>
            </a:prstGeom>
            <a:noFill/>
            <a:ln w="444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7850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1151466"/>
            <a:ext cx="6400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interval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 qual ponto final de tempo (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utilizar ao longo da trajetória. Algumas vezes valores maiores que 1 hora são utilizados para salvar tempo de processamento computacional.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Trajectory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skip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 quais e quantas trajetórias utilizar na análise. 1 é o valor padrão e utiliza todas as trajetórias, 2 faz a média de duas trajetórias, 5 faz média de 5 trajetórias consecutivas e assim sucessivamente.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134725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6536267" y="862727"/>
            <a:ext cx="5520266" cy="5682098"/>
            <a:chOff x="6536267" y="862727"/>
            <a:chExt cx="5520266" cy="5682098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267" y="862727"/>
              <a:ext cx="5520266" cy="5682098"/>
            </a:xfrm>
            <a:prstGeom prst="rect">
              <a:avLst/>
            </a:prstGeom>
          </p:spPr>
        </p:pic>
        <p:grpSp>
          <p:nvGrpSpPr>
            <p:cNvPr id="6" name="Grupo 5"/>
            <p:cNvGrpSpPr/>
            <p:nvPr/>
          </p:nvGrpSpPr>
          <p:grpSpPr>
            <a:xfrm>
              <a:off x="6620933" y="1143000"/>
              <a:ext cx="5350934" cy="2201333"/>
              <a:chOff x="6620933" y="1143000"/>
              <a:chExt cx="5350934" cy="2201333"/>
            </a:xfrm>
          </p:grpSpPr>
          <p:sp>
            <p:nvSpPr>
              <p:cNvPr id="7" name="Elipse 6"/>
              <p:cNvSpPr/>
              <p:nvPr/>
            </p:nvSpPr>
            <p:spPr>
              <a:xfrm>
                <a:off x="7962900" y="2040467"/>
                <a:ext cx="931333" cy="255534"/>
              </a:xfrm>
              <a:prstGeom prst="ellipse">
                <a:avLst/>
              </a:prstGeom>
              <a:noFill/>
              <a:ln w="317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8009467" y="1881133"/>
                <a:ext cx="838200" cy="159334"/>
              </a:xfrm>
              <a:prstGeom prst="ellipse">
                <a:avLst/>
              </a:prstGeom>
              <a:noFill/>
              <a:ln w="317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" name="Retângulo 1"/>
              <p:cNvSpPr/>
              <p:nvPr/>
            </p:nvSpPr>
            <p:spPr>
              <a:xfrm>
                <a:off x="6620933" y="1143000"/>
                <a:ext cx="5350934" cy="2201333"/>
              </a:xfrm>
              <a:prstGeom prst="rect">
                <a:avLst/>
              </a:prstGeom>
              <a:noFill/>
              <a:ln w="444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610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1151466"/>
            <a:ext cx="6400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Endpoints folder –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Diretório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arquivos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tdump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fazer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clusterização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Working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folder –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Diretório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onde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serão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salvos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arquivos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tdumpo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trajetórias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Archive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folder –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diretório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onde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serão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arquivadas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dados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após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para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limpar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diretório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Working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lembra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renomear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clusterização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antes de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começar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nova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para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reescrito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novo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Projection –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projeção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para observer as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trajetórias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67" y="862727"/>
            <a:ext cx="5520266" cy="5682098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6780764" y="3102242"/>
            <a:ext cx="931333" cy="255534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6787157" y="2295331"/>
            <a:ext cx="1545080" cy="242596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1134725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6810139" y="2830826"/>
            <a:ext cx="1545080" cy="242596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6939557" y="2447731"/>
            <a:ext cx="1545080" cy="242596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14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955521"/>
            <a:ext cx="6400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Análises de cluster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Ao abrir a janela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Trajectory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Cluster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pt-B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Ajustar os valores de RUN CLUSTER PROGRAM: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INFILE: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lista todos os arquivos </a:t>
            </a:r>
            <a:r>
              <a:rPr lang="pt-BR" sz="20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tdump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que serão criados no diretório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Base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serão utilizados para a análise de cluster os arquivos com </a:t>
            </a:r>
            <a:r>
              <a:rPr lang="pt-BR" sz="20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tdump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no nome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cluster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 a análise de cluster</a:t>
            </a:r>
            <a:endParaRPr lang="pt-BR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134725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6536267" y="862727"/>
            <a:ext cx="5520266" cy="5682098"/>
            <a:chOff x="6536267" y="862727"/>
            <a:chExt cx="5520266" cy="5682098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267" y="862727"/>
              <a:ext cx="5520266" cy="5682098"/>
            </a:xfrm>
            <a:prstGeom prst="rect">
              <a:avLst/>
            </a:prstGeom>
          </p:spPr>
        </p:pic>
        <p:sp>
          <p:nvSpPr>
            <p:cNvPr id="7" name="Elipse 6"/>
            <p:cNvSpPr/>
            <p:nvPr/>
          </p:nvSpPr>
          <p:spPr>
            <a:xfrm>
              <a:off x="7075746" y="3622664"/>
              <a:ext cx="1617132" cy="255534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7718374" y="3926997"/>
              <a:ext cx="1789520" cy="250505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620933" y="3314028"/>
              <a:ext cx="5350934" cy="1612535"/>
            </a:xfrm>
            <a:prstGeom prst="rect">
              <a:avLst/>
            </a:prstGeom>
            <a:noFill/>
            <a:ln w="444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32" y="4739951"/>
            <a:ext cx="3321925" cy="211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95552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pt-B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 </a:t>
            </a:r>
            <a:r>
              <a:rPr lang="pt-BR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pt-B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WARNING</a:t>
            </a:r>
            <a:endParaRPr lang="pt-B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134725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1494527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</a:rPr>
              <a:t>cluster analysis program is run here given the </a:t>
            </a:r>
            <a:r>
              <a:rPr lang="en-US" dirty="0" smtClean="0">
                <a:latin typeface="Times New Roman" panose="02020603050405020304" pitchFamily="18" charset="0"/>
              </a:rPr>
              <a:t>INFILE file</a:t>
            </a:r>
            <a:r>
              <a:rPr lang="en-US" dirty="0">
                <a:latin typeface="Times New Roman" panose="02020603050405020304" pitchFamily="18" charset="0"/>
              </a:rPr>
              <a:t>, the trajectory endpoints files, and </a:t>
            </a:r>
            <a:r>
              <a:rPr lang="en-US" dirty="0" smtClean="0">
                <a:latin typeface="Times New Roman" panose="02020603050405020304" pitchFamily="18" charset="0"/>
              </a:rPr>
              <a:t>the above </a:t>
            </a:r>
            <a:r>
              <a:rPr lang="en-US" dirty="0">
                <a:latin typeface="Times New Roman" panose="02020603050405020304" pitchFamily="18" charset="0"/>
              </a:rPr>
              <a:t>inputs. </a:t>
            </a:r>
            <a:r>
              <a:rPr lang="en-US" dirty="0" smtClean="0">
                <a:latin typeface="Times New Roman" panose="02020603050405020304" pitchFamily="18" charset="0"/>
              </a:rPr>
              <a:t>On </a:t>
            </a:r>
            <a:r>
              <a:rPr lang="en-US" dirty="0">
                <a:latin typeface="Times New Roman" panose="02020603050405020304" pitchFamily="18" charset="0"/>
              </a:rPr>
              <a:t>a typical </a:t>
            </a:r>
            <a:r>
              <a:rPr lang="en-US" dirty="0" smtClean="0">
                <a:latin typeface="Times New Roman" panose="02020603050405020304" pitchFamily="18" charset="0"/>
              </a:rPr>
              <a:t>PC</a:t>
            </a:r>
            <a:r>
              <a:rPr lang="en-US" dirty="0">
                <a:latin typeface="Times New Roman" panose="02020603050405020304" pitchFamily="18" charset="0"/>
              </a:rPr>
              <a:t>, a cluster run with 365 trajectories, 36-h duration, and using every hourly </a:t>
            </a:r>
            <a:r>
              <a:rPr lang="en-US" dirty="0" smtClean="0">
                <a:latin typeface="Times New Roman" panose="02020603050405020304" pitchFamily="18" charset="0"/>
              </a:rPr>
              <a:t>endpoint, will </a:t>
            </a:r>
            <a:r>
              <a:rPr lang="en-US" dirty="0">
                <a:latin typeface="Times New Roman" panose="02020603050405020304" pitchFamily="18" charset="0"/>
              </a:rPr>
              <a:t>take a couple minutes. Going beyond several years of trajectories will result in a run that will take a </a:t>
            </a:r>
            <a:r>
              <a:rPr lang="en-US" dirty="0" smtClean="0">
                <a:latin typeface="Times New Roman" panose="02020603050405020304" pitchFamily="18" charset="0"/>
              </a:rPr>
              <a:t>long time </a:t>
            </a:r>
            <a:r>
              <a:rPr lang="en-US" dirty="0">
                <a:latin typeface="Times New Roman" panose="02020603050405020304" pitchFamily="18" charset="0"/>
              </a:rPr>
              <a:t>and/or use much memory. A warning message is given for “larger” runs, but there can be hard to tell if </a:t>
            </a:r>
            <a:r>
              <a:rPr lang="en-US" dirty="0" smtClean="0">
                <a:latin typeface="Times New Roman" panose="02020603050405020304" pitchFamily="18" charset="0"/>
              </a:rPr>
              <a:t>a "large</a:t>
            </a:r>
            <a:r>
              <a:rPr lang="en-US" dirty="0">
                <a:latin typeface="Times New Roman" panose="02020603050405020304" pitchFamily="18" charset="0"/>
              </a:rPr>
              <a:t>" job fails due to lack of memory and/or </a:t>
            </a:r>
            <a:r>
              <a:rPr lang="en-US" dirty="0" smtClean="0">
                <a:latin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</a:rPr>
              <a:t>feasible. </a:t>
            </a:r>
            <a:endParaRPr lang="en-US" dirty="0" smtClean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For example with 1100 trajectories it may appear not to be running. Try some intermediate runs - 600 </a:t>
            </a:r>
            <a:r>
              <a:rPr lang="en-US" dirty="0" smtClean="0">
                <a:latin typeface="Times New Roman" panose="02020603050405020304" pitchFamily="18" charset="0"/>
              </a:rPr>
              <a:t>trajectories, 900 </a:t>
            </a:r>
            <a:r>
              <a:rPr lang="en-US" dirty="0">
                <a:latin typeface="Times New Roman" panose="02020603050405020304" pitchFamily="18" charset="0"/>
              </a:rPr>
              <a:t>trajectories - and note the run time. Add to the number of trajectories as reasonable. Let it run overnight. If </a:t>
            </a:r>
            <a:r>
              <a:rPr lang="en-US" dirty="0" smtClean="0">
                <a:latin typeface="Times New Roman" panose="02020603050405020304" pitchFamily="18" charset="0"/>
              </a:rPr>
              <a:t>it takes </a:t>
            </a:r>
            <a:r>
              <a:rPr lang="en-US" dirty="0">
                <a:latin typeface="Times New Roman" panose="02020603050405020304" pitchFamily="18" charset="0"/>
              </a:rPr>
              <a:t>"too long", increase the "time interval" to say 2 to use every other trajectory endpoint and/or set </a:t>
            </a:r>
            <a:r>
              <a:rPr lang="en-US" dirty="0" smtClean="0">
                <a:latin typeface="Times New Roman" panose="02020603050405020304" pitchFamily="18" charset="0"/>
              </a:rPr>
              <a:t>the "trajectory </a:t>
            </a:r>
            <a:r>
              <a:rPr lang="en-US" dirty="0">
                <a:latin typeface="Times New Roman" panose="02020603050405020304" pitchFamily="18" charset="0"/>
              </a:rPr>
              <a:t>skip" to say 3 to use every third trajectory. </a:t>
            </a:r>
            <a:endParaRPr lang="en-US" dirty="0" smtClean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</a:rPr>
              <a:t>Another </a:t>
            </a:r>
            <a:r>
              <a:rPr lang="en-US" dirty="0">
                <a:latin typeface="Times New Roman" panose="02020603050405020304" pitchFamily="18" charset="0"/>
              </a:rPr>
              <a:t>option to bypass possible GUI errors is to </a:t>
            </a:r>
            <a:r>
              <a:rPr lang="en-US" dirty="0" smtClean="0">
                <a:latin typeface="Times New Roman" panose="02020603050405020304" pitchFamily="18" charset="0"/>
              </a:rPr>
              <a:t>run cluster.exe </a:t>
            </a:r>
            <a:r>
              <a:rPr lang="en-US" dirty="0">
                <a:latin typeface="Times New Roman" panose="02020603050405020304" pitchFamily="18" charset="0"/>
              </a:rPr>
              <a:t>from the command line. To do this, open the "Command Prompt" (for Windows, Start, All </a:t>
            </a:r>
            <a:r>
              <a:rPr lang="en-US" dirty="0" smtClean="0">
                <a:latin typeface="Times New Roman" panose="02020603050405020304" pitchFamily="18" charset="0"/>
              </a:rPr>
              <a:t>Programs, Accessories</a:t>
            </a:r>
            <a:r>
              <a:rPr lang="en-US" dirty="0">
                <a:latin typeface="Times New Roman" panose="02020603050405020304" pitchFamily="18" charset="0"/>
              </a:rPr>
              <a:t>), cd to your cluster working directory (e.g. cd \hysplit4\cluster\working), and </a:t>
            </a:r>
            <a:r>
              <a:rPr lang="en-US" dirty="0" smtClean="0">
                <a:latin typeface="Times New Roman" panose="02020603050405020304" pitchFamily="18" charset="0"/>
              </a:rPr>
              <a:t>run \hysplit4\exec\cluster.exe</a:t>
            </a:r>
            <a:r>
              <a:rPr lang="en-US" dirty="0">
                <a:latin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If the file with the input values CCLUSTER exists in the cluster working </a:t>
            </a:r>
            <a:r>
              <a:rPr lang="en-US" dirty="0" smtClean="0">
                <a:latin typeface="Times New Roman" panose="02020603050405020304" pitchFamily="18" charset="0"/>
              </a:rPr>
              <a:t>directory, cluster.exe </a:t>
            </a:r>
            <a:r>
              <a:rPr lang="en-US" dirty="0">
                <a:latin typeface="Times New Roman" panose="02020603050405020304" pitchFamily="18" charset="0"/>
              </a:rPr>
              <a:t>will start running, otherwise </a:t>
            </a:r>
          </a:p>
          <a:p>
            <a:r>
              <a:rPr lang="en-US" dirty="0">
                <a:latin typeface="Times New Roman" panose="02020603050405020304" pitchFamily="18" charset="0"/>
              </a:rPr>
              <a:t>you will be prompted for the input values. </a:t>
            </a:r>
            <a:r>
              <a:rPr lang="en-US" dirty="0" smtClean="0">
                <a:latin typeface="Times New Roman" panose="02020603050405020304" pitchFamily="18" charset="0"/>
              </a:rPr>
              <a:t> When </a:t>
            </a:r>
            <a:r>
              <a:rPr lang="en-US" dirty="0">
                <a:latin typeface="Times New Roman" panose="02020603050405020304" pitchFamily="18" charset="0"/>
              </a:rPr>
              <a:t>done, "exit" </a:t>
            </a:r>
            <a:r>
              <a:rPr lang="en-US" dirty="0" smtClean="0">
                <a:latin typeface="Times New Roman" panose="02020603050405020304" pitchFamily="18" charset="0"/>
              </a:rPr>
              <a:t>the Command </a:t>
            </a:r>
            <a:r>
              <a:rPr lang="en-US" dirty="0">
                <a:latin typeface="Times New Roman" panose="02020603050405020304" pitchFamily="18" charset="0"/>
              </a:rPr>
              <a:t>Prompt, and return to the GUI for the subsequent processing</a:t>
            </a:r>
            <a:endParaRPr lang="en-US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36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955521"/>
            <a:ext cx="6400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Análises de cluster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Ao abrir a janela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Trajectory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Cluster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pt-B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Ajustar os valores de RUN CLUSTER PROGRAM: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Display total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Mostra o gráfico do número de cluster em função variância espacial total (total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- TSV).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134725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6536267" y="862727"/>
            <a:ext cx="5520266" cy="5682098"/>
            <a:chOff x="6536267" y="862727"/>
            <a:chExt cx="5520266" cy="5682098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267" y="862727"/>
              <a:ext cx="5520266" cy="5682098"/>
            </a:xfrm>
            <a:prstGeom prst="rect">
              <a:avLst/>
            </a:prstGeom>
          </p:spPr>
        </p:pic>
        <p:sp>
          <p:nvSpPr>
            <p:cNvPr id="8" name="Elipse 7"/>
            <p:cNvSpPr/>
            <p:nvPr/>
          </p:nvSpPr>
          <p:spPr>
            <a:xfrm>
              <a:off x="7326489" y="4114801"/>
              <a:ext cx="2750572" cy="363894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620933" y="3314028"/>
              <a:ext cx="5350934" cy="1612535"/>
            </a:xfrm>
            <a:prstGeom prst="rect">
              <a:avLst/>
            </a:prstGeom>
            <a:noFill/>
            <a:ln w="444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8929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955521"/>
            <a:ext cx="6400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distância entre o ponto final de uma  trajetória e o ponto final de uma trajetória média de um cluster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SPVAR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 das distâncias D entre os pontos finais e a trajetória média do cluster, ao quadrado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 #clusters #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endpoints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D</a:t>
            </a:r>
            <a:r>
              <a:rPr lang="pt-BR" sz="2000" baseline="30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TSV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 Soma da variância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espacial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(SPVAR) de todos os clusters –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 SPVAR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134725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6536267" y="862727"/>
            <a:ext cx="5520266" cy="5682098"/>
            <a:chOff x="6536267" y="862727"/>
            <a:chExt cx="5520266" cy="5682098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267" y="862727"/>
              <a:ext cx="5520266" cy="5682098"/>
            </a:xfrm>
            <a:prstGeom prst="rect">
              <a:avLst/>
            </a:prstGeom>
          </p:spPr>
        </p:pic>
        <p:sp>
          <p:nvSpPr>
            <p:cNvPr id="8" name="Elipse 7"/>
            <p:cNvSpPr/>
            <p:nvPr/>
          </p:nvSpPr>
          <p:spPr>
            <a:xfrm>
              <a:off x="7326489" y="4114801"/>
              <a:ext cx="2750572" cy="363894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620933" y="3314028"/>
              <a:ext cx="5350934" cy="1612535"/>
            </a:xfrm>
            <a:prstGeom prst="rect">
              <a:avLst/>
            </a:prstGeom>
            <a:noFill/>
            <a:ln w="444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1961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955521"/>
            <a:ext cx="6400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rodar a análise de Cluster em um critério de explicação de 30% para identificar o número possível de clusters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134725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6536267" y="862727"/>
            <a:ext cx="5520266" cy="5682098"/>
            <a:chOff x="6536267" y="862727"/>
            <a:chExt cx="5520266" cy="5682098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267" y="862727"/>
              <a:ext cx="5520266" cy="5682098"/>
            </a:xfrm>
            <a:prstGeom prst="rect">
              <a:avLst/>
            </a:prstGeom>
          </p:spPr>
        </p:pic>
        <p:sp>
          <p:nvSpPr>
            <p:cNvPr id="8" name="Elipse 7"/>
            <p:cNvSpPr/>
            <p:nvPr/>
          </p:nvSpPr>
          <p:spPr>
            <a:xfrm>
              <a:off x="9296400" y="4562669"/>
              <a:ext cx="1390261" cy="363894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620933" y="3314028"/>
              <a:ext cx="5350934" cy="1612535"/>
            </a:xfrm>
            <a:prstGeom prst="rect">
              <a:avLst/>
            </a:prstGeom>
            <a:noFill/>
            <a:ln w="444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23" y="2164700"/>
            <a:ext cx="5270003" cy="335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-2" y="955521"/>
            <a:ext cx="62907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rodar a análise de Cluster em um critério de explicação de 30% para identificar o número possível de clusters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 critério de 30% já deve ser suficiente para determinar qual o número ideal de clusters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Mas o ideal é utilizar a análise do </a:t>
            </a:r>
            <a:r>
              <a:rPr lang="pt-BR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“método do cotovelo”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Elbow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 qual dever escolher o # de clusters no qual adicionando mais um número, não influencia em quase nada a qualidade da modelagem dos dados.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Em outras palavras, deve-se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escolher o </a:t>
            </a:r>
            <a:r>
              <a:rPr lang="pt-BR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de </a:t>
            </a:r>
            <a:r>
              <a:rPr lang="pt-BR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no qual adicionando mais um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pt-BR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ocorre praticamente nenhuma variação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 soma da variância total (TSV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134725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67" y="862727"/>
            <a:ext cx="5520266" cy="5682098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9296400" y="4562669"/>
            <a:ext cx="1390261" cy="363894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620933" y="3314028"/>
            <a:ext cx="5350934" cy="1612535"/>
          </a:xfrm>
          <a:prstGeom prst="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93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04624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tercâmbio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ífico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conh</a:t>
            </a:r>
            <a:r>
              <a:rPr lang="pt-BR" sz="2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cimento do LEAL – </a:t>
            </a:r>
            <a:r>
              <a:rPr lang="pt-BR" sz="2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INCITE LEAL</a:t>
            </a:r>
            <a:endParaRPr lang="pt-BR" sz="2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3133" y="2360583"/>
            <a:ext cx="11988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INCITE – #03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Geração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das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trajetórias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e retro-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trajetórias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usando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o HYSPLIT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Análise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de clusters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utilizando</a:t>
            </a: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os</a:t>
            </a: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arquivos</a:t>
            </a: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tdump</a:t>
            </a: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com </a:t>
            </a:r>
            <a:r>
              <a:rPr lang="en-US" sz="2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os</a:t>
            </a: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valores</a:t>
            </a: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coordenadas</a:t>
            </a: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e altitudes para as </a:t>
            </a:r>
            <a:r>
              <a:rPr lang="en-US" sz="2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trajetórias</a:t>
            </a: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0" y="749697"/>
            <a:ext cx="2971800" cy="29718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1134725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6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955521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Método do cotovelo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Em outras palavras, deve-se escolher o </a:t>
            </a:r>
            <a:r>
              <a:rPr lang="pt-BR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de clusters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no qual adicionando mais um número </a:t>
            </a:r>
            <a:r>
              <a:rPr lang="pt-BR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ocorre praticamente nenhuma variação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na soma da variância total (TSV)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134725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3876839" y="2364951"/>
            <a:ext cx="4875275" cy="4381084"/>
            <a:chOff x="3876839" y="2364951"/>
            <a:chExt cx="4875275" cy="4381084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6839" y="2364951"/>
              <a:ext cx="4875275" cy="4381084"/>
            </a:xfrm>
            <a:prstGeom prst="rect">
              <a:avLst/>
            </a:prstGeom>
          </p:spPr>
        </p:pic>
        <p:cxnSp>
          <p:nvCxnSpPr>
            <p:cNvPr id="8" name="Conector de seta reta 7"/>
            <p:cNvCxnSpPr/>
            <p:nvPr/>
          </p:nvCxnSpPr>
          <p:spPr>
            <a:xfrm flipH="1">
              <a:off x="7800568" y="4469248"/>
              <a:ext cx="1" cy="1216499"/>
            </a:xfrm>
            <a:prstGeom prst="straightConnector1">
              <a:avLst/>
            </a:prstGeom>
            <a:ln w="1016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6947901" y="4069296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# de clusters</a:t>
              </a:r>
              <a:endParaRPr lang="pt-B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04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1134725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-2" y="955521"/>
            <a:ext cx="62907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Colocar como valor de entrada  a </a:t>
            </a:r>
            <a:r>
              <a:rPr lang="pt-BR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quantidade de clusters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obtidas na análise pelo </a:t>
            </a:r>
            <a:r>
              <a:rPr lang="pt-BR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do cotovelo</a:t>
            </a:r>
            <a:endParaRPr lang="pt-BR" sz="20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Clicar em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como mostrado pelo </a:t>
            </a:r>
            <a:r>
              <a:rPr lang="pt-BR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círculo azul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 irá aparecer a seguinte janela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600" y="864000"/>
            <a:ext cx="5449294" cy="5680800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9461241" y="5066522"/>
            <a:ext cx="1300065" cy="363894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635960" y="4879910"/>
            <a:ext cx="5350934" cy="1577343"/>
          </a:xfrm>
          <a:prstGeom prst="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10005527" y="5430416"/>
            <a:ext cx="1536440" cy="270587"/>
          </a:xfrm>
          <a:prstGeom prst="ellipse">
            <a:avLst/>
          </a:prstGeom>
          <a:noFill/>
          <a:ln w="317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" y="3602860"/>
            <a:ext cx="4900816" cy="310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1134725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-2" y="955521"/>
            <a:ext cx="62907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Ao clicar em </a:t>
            </a:r>
            <a:r>
              <a:rPr lang="pt-BR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</a:t>
            </a:r>
            <a:r>
              <a:rPr lang="pt-BR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pt-BR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irá abrir a seguinte janela de configuração do mapa de trajetórias</a:t>
            </a:r>
            <a:endParaRPr lang="pt-BR" sz="20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irá aparecer a seguinte janela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Faça a </a:t>
            </a:r>
            <a:r>
              <a:rPr lang="pt-BR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configuração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para gerar o mapa das trajetórias como apresentado no </a:t>
            </a:r>
            <a:r>
              <a:rPr lang="pt-BR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INCITE #02</a:t>
            </a:r>
            <a:endParaRPr lang="pt-BR" sz="20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6537600" y="864000"/>
            <a:ext cx="5449294" cy="5680800"/>
            <a:chOff x="6537600" y="864000"/>
            <a:chExt cx="5449294" cy="5680800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7600" y="864000"/>
              <a:ext cx="5449294" cy="5680800"/>
            </a:xfrm>
            <a:prstGeom prst="rect">
              <a:avLst/>
            </a:prstGeom>
          </p:spPr>
        </p:pic>
        <p:sp>
          <p:nvSpPr>
            <p:cNvPr id="14" name="Elipse 13"/>
            <p:cNvSpPr/>
            <p:nvPr/>
          </p:nvSpPr>
          <p:spPr>
            <a:xfrm>
              <a:off x="7091265" y="5607698"/>
              <a:ext cx="1539551" cy="424777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6635960" y="4879910"/>
              <a:ext cx="5350934" cy="1577343"/>
            </a:xfrm>
            <a:prstGeom prst="rect">
              <a:avLst/>
            </a:prstGeom>
            <a:noFill/>
            <a:ln w="444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7" name="Imagem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770" y="3202290"/>
            <a:ext cx="3825960" cy="3656857"/>
          </a:xfrm>
          <a:prstGeom prst="rect">
            <a:avLst/>
          </a:prstGeom>
        </p:spPr>
      </p:pic>
      <p:sp>
        <p:nvSpPr>
          <p:cNvPr id="18" name="Elipse 17"/>
          <p:cNvSpPr/>
          <p:nvPr/>
        </p:nvSpPr>
        <p:spPr>
          <a:xfrm>
            <a:off x="3505420" y="6381475"/>
            <a:ext cx="1539551" cy="424777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67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1134725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-2" y="955521"/>
            <a:ext cx="62907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Ao clicar em </a:t>
            </a:r>
            <a:r>
              <a:rPr lang="pt-BR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Display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irá abrir o mapa com a “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clusterização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” das trajetórias</a:t>
            </a:r>
            <a:endParaRPr lang="pt-BR" sz="20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 valores apresentados em cada cluster representa a porcentagem de trajetórias que chegaram em São Paulo vindas de cada uma dessas direções e altitudes.</a:t>
            </a:r>
            <a:endParaRPr lang="pt-BR" sz="20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465" y="1158102"/>
            <a:ext cx="5064988" cy="529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8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1134725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-2" y="955521"/>
            <a:ext cx="62907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Após fazer a </a:t>
            </a:r>
            <a:r>
              <a:rPr lang="pt-BR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de Cluster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 gerar as figuras com porcentagens de trajetórias basta clicar em </a:t>
            </a:r>
            <a:r>
              <a:rPr lang="pt-BR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Archive</a:t>
            </a:r>
            <a:r>
              <a:rPr lang="pt-BR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Todos os produtos e resultados da análise de Cluster serão arquivados no diretório denominado </a:t>
            </a:r>
            <a:r>
              <a:rPr lang="pt-BR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Archive</a:t>
            </a:r>
            <a:r>
              <a:rPr lang="pt-BR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folder</a:t>
            </a:r>
            <a:endParaRPr lang="pt-BR" sz="20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6537600" y="864000"/>
            <a:ext cx="5449294" cy="5680800"/>
            <a:chOff x="6537600" y="864000"/>
            <a:chExt cx="5449294" cy="5680800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7600" y="864000"/>
              <a:ext cx="5449294" cy="5680800"/>
            </a:xfrm>
            <a:prstGeom prst="rect">
              <a:avLst/>
            </a:prstGeom>
          </p:spPr>
        </p:pic>
        <p:sp>
          <p:nvSpPr>
            <p:cNvPr id="14" name="Elipse 13"/>
            <p:cNvSpPr/>
            <p:nvPr/>
          </p:nvSpPr>
          <p:spPr>
            <a:xfrm>
              <a:off x="7091265" y="6111551"/>
              <a:ext cx="1539551" cy="424777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6635960" y="4879910"/>
              <a:ext cx="5350934" cy="1577343"/>
            </a:xfrm>
            <a:prstGeom prst="rect">
              <a:avLst/>
            </a:prstGeom>
            <a:noFill/>
            <a:ln w="444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Elipse 17"/>
          <p:cNvSpPr/>
          <p:nvPr/>
        </p:nvSpPr>
        <p:spPr>
          <a:xfrm>
            <a:off x="6892433" y="2761198"/>
            <a:ext cx="1539551" cy="424777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21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1134725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-2" y="955521"/>
            <a:ext cx="121920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:\hysplit4\cluster\archive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 diretório </a:t>
            </a:r>
            <a:r>
              <a:rPr lang="pt-BR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Archive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serão encontrados os arquivos </a:t>
            </a:r>
            <a:r>
              <a:rPr lang="pt-BR" sz="2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tdump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do conjuntos de trajetórias e da trajetória média determinada pela </a:t>
            </a:r>
            <a:r>
              <a:rPr lang="pt-BR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de Cluster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 arquivo .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com o mapa da análise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 cluster (</a:t>
            </a:r>
            <a:r>
              <a:rPr lang="pt-BR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clusmean1_6.ps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análise do método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do cotovelo (</a:t>
            </a:r>
            <a:r>
              <a:rPr lang="pt-BR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clusplot.ps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 os mapas individuais para cada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um dos conjuntos de trajetórias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Exemplo (clusplot1_6.ps, clusplot2_6.ps, ..., clusplot6_6.ps)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86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0" y="1168400"/>
            <a:ext cx="12192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Dados do HYSPLIT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Descrição dos dados 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https://ready.arl.noaa.gov/gdas1.php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Gdas1.MMMYY.wx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GDAS1 – Global Data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Assimilation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System – resolução de 1 grau de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MMM – mês (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ago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etc...)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YY – ano (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17, 18, etc...)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 - semana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 – número da semana (1, 2, 3, 4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5)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 Dado da segunda semana de outubro de 2014 – GDAS1.oct14.w2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441266" y="3944594"/>
            <a:ext cx="26677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#=1 -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1-7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#=2 -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8-14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#=3 -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15-21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#=4 -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22-28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#=5 -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29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30/31 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ave esquerda 4"/>
          <p:cNvSpPr/>
          <p:nvPr/>
        </p:nvSpPr>
        <p:spPr>
          <a:xfrm>
            <a:off x="7975600" y="3674533"/>
            <a:ext cx="448733" cy="20828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dobrada 7"/>
          <p:cNvSpPr/>
          <p:nvPr/>
        </p:nvSpPr>
        <p:spPr>
          <a:xfrm>
            <a:off x="4207933" y="4521200"/>
            <a:ext cx="3547534" cy="922867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1134725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90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0" y="116840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Abrir o arquivo executável do HYSPLIT sempre presente na área de trabalho do computador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 ir até o diretório do arquivo executável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: C:\hysplit4\guicode\hysplit4.tcl</a:t>
            </a:r>
            <a:endParaRPr lang="pt-B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2434167"/>
            <a:ext cx="5882082" cy="314536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91" y="2434167"/>
            <a:ext cx="3691641" cy="424338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134725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0" y="936526"/>
            <a:ext cx="11760200" cy="5335669"/>
            <a:chOff x="0" y="936526"/>
            <a:chExt cx="11760200" cy="5335669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50443"/>
              <a:ext cx="6434666" cy="5321752"/>
            </a:xfrm>
            <a:prstGeom prst="rect">
              <a:avLst/>
            </a:prstGeom>
          </p:spPr>
        </p:pic>
        <p:sp>
          <p:nvSpPr>
            <p:cNvPr id="14" name="CaixaDeTexto 13"/>
            <p:cNvSpPr txBox="1"/>
            <p:nvPr/>
          </p:nvSpPr>
          <p:spPr>
            <a:xfrm>
              <a:off x="6849533" y="936526"/>
              <a:ext cx="4910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localização de início das trajetórias em termos de coordenadas de </a:t>
              </a:r>
              <a:r>
                <a:rPr lang="pt-B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lat</a:t>
              </a:r>
              <a:r>
                <a:rPr lang="pt-B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pt-B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long</a:t>
              </a:r>
              <a:r>
                <a:rPr lang="pt-B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e altitude inicial</a:t>
              </a:r>
            </a:p>
          </p:txBody>
        </p:sp>
        <p:cxnSp>
          <p:nvCxnSpPr>
            <p:cNvPr id="23" name="Conector de seta reta 22"/>
            <p:cNvCxnSpPr>
              <a:stCxn id="24" idx="6"/>
              <a:endCxn id="14" idx="1"/>
            </p:cNvCxnSpPr>
            <p:nvPr/>
          </p:nvCxnSpPr>
          <p:spPr>
            <a:xfrm flipV="1">
              <a:off x="5799667" y="1259692"/>
              <a:ext cx="1049866" cy="653629"/>
            </a:xfrm>
            <a:prstGeom prst="straightConnector1">
              <a:avLst/>
            </a:prstGeom>
            <a:ln w="34925">
              <a:solidFill>
                <a:srgbClr val="CC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17" y="2243783"/>
              <a:ext cx="4889500" cy="3517900"/>
            </a:xfrm>
            <a:prstGeom prst="rect">
              <a:avLst/>
            </a:prstGeom>
          </p:spPr>
        </p:pic>
        <p:sp>
          <p:nvSpPr>
            <p:cNvPr id="24" name="Elipse 23"/>
            <p:cNvSpPr/>
            <p:nvPr/>
          </p:nvSpPr>
          <p:spPr>
            <a:xfrm>
              <a:off x="3107267" y="1582858"/>
              <a:ext cx="2692400" cy="660926"/>
            </a:xfrm>
            <a:prstGeom prst="ellipse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570133" y="2861734"/>
              <a:ext cx="5190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Dados de latitude, longitude e altitude inicial da trajetória</a:t>
              </a:r>
              <a:endParaRPr lang="pt-B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Conector de seta reta 26"/>
            <p:cNvCxnSpPr>
              <a:endCxn id="9" idx="1"/>
            </p:cNvCxnSpPr>
            <p:nvPr/>
          </p:nvCxnSpPr>
          <p:spPr>
            <a:xfrm flipV="1">
              <a:off x="4418543" y="3184900"/>
              <a:ext cx="2151590" cy="159288"/>
            </a:xfrm>
            <a:prstGeom prst="straightConnector1">
              <a:avLst/>
            </a:prstGeom>
            <a:ln w="34925">
              <a:solidFill>
                <a:srgbClr val="CC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/>
          <p:cNvSpPr txBox="1"/>
          <p:nvPr/>
        </p:nvSpPr>
        <p:spPr>
          <a:xfrm>
            <a:off x="11134725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54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116840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Fazendo os ajustes para gerar as imagens das trajetórias</a:t>
            </a:r>
          </a:p>
        </p:txBody>
      </p:sp>
      <p:sp>
        <p:nvSpPr>
          <p:cNvPr id="6" name="Elipse 5"/>
          <p:cNvSpPr/>
          <p:nvPr/>
        </p:nvSpPr>
        <p:spPr>
          <a:xfrm>
            <a:off x="2200613" y="6341533"/>
            <a:ext cx="2294466" cy="45088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9" y="1568510"/>
            <a:ext cx="4504935" cy="519339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9685866" y="1597119"/>
            <a:ext cx="2313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Arquivo .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com a trajetória pode ser encontrado na pasta </a:t>
            </a:r>
            <a:r>
              <a:rPr lang="pt-BR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lang="pt-BR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no diretório dos dados do HYSPLIT</a:t>
            </a:r>
          </a:p>
          <a:p>
            <a:endParaRPr lang="pt-BR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i="1" u="sng" dirty="0">
                <a:latin typeface="Arial" panose="020B0604020202020204" pitchFamily="34" charset="0"/>
                <a:cs typeface="Arial" panose="020B0604020202020204" pitchFamily="34" charset="0"/>
              </a:rPr>
              <a:t>C:\</a:t>
            </a:r>
            <a:r>
              <a:rPr lang="pt-BR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hysplit4\working</a:t>
            </a:r>
          </a:p>
          <a:p>
            <a:endParaRPr lang="pt-BR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0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8510"/>
            <a:ext cx="4779710" cy="527044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1134725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8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1151466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Gerar trajetórias (ou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retro-trajetórias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para um período específico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retro-trajetórias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entre 01 e 31 de Agosto de 2007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Definir horários específicos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a cada 6 horas (00, 06, 12, 18 horas)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Definir uma altitude inicial específica (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sóe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é possível fazer análise de cluster com uma altitude inicial por vez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4000 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Feito isso, serão gerados uma série de arquivos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tdump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com os valores de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 atitude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Nesse caso serão 124 arquivos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tdump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para o mês inteiro de agosto de 2007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134725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4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115146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Feito isso, serão gerados uma série de arquivos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tdump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com os valores de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 atitude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tdump07080100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Arquivo de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retrotrajetória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que inicia as 00 do dia 01 de Agosto de 2007 com altitude inicial de 4000 m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0" y="2726801"/>
            <a:ext cx="12192000" cy="3989741"/>
            <a:chOff x="0" y="2455868"/>
            <a:chExt cx="12192000" cy="3989741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5868"/>
              <a:ext cx="12192000" cy="3989741"/>
            </a:xfrm>
            <a:prstGeom prst="rect">
              <a:avLst/>
            </a:prstGeom>
          </p:spPr>
        </p:pic>
        <p:sp>
          <p:nvSpPr>
            <p:cNvPr id="5" name="Elipse 4"/>
            <p:cNvSpPr/>
            <p:nvPr/>
          </p:nvSpPr>
          <p:spPr>
            <a:xfrm>
              <a:off x="7459133" y="4588933"/>
              <a:ext cx="914400" cy="313267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11134725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1151466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Os dados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tdump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serão salvos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no diretório C:\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hysplit4\working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Colocar todos os arquivos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tdump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no diretório C:\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hysplit4\cluster\endpts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Abrir o programa HYSPLIT e gerar uma trajetória antes de fazer a análise de cluster (quando me passaram isso disseram que algumas vezes o programa travava sem esse “teste” inicial)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134725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41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1682</Words>
  <Application>Microsoft Office PowerPoint</Application>
  <PresentationFormat>Widescreen</PresentationFormat>
  <Paragraphs>206</Paragraphs>
  <Slides>25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Segoe UI Black</vt:lpstr>
      <vt:lpstr>Symbol</vt:lpstr>
      <vt:lpstr>Tahoma</vt:lpstr>
      <vt:lpstr>Times New Roman</vt:lpstr>
      <vt:lpstr>Wingdings</vt:lpstr>
      <vt:lpstr>Tema do Office</vt:lpstr>
      <vt:lpstr>PROJETO  INCITE LEAL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Lopes</dc:creator>
  <cp:lastModifiedBy>Fabio Lopes</cp:lastModifiedBy>
  <cp:revision>95</cp:revision>
  <dcterms:created xsi:type="dcterms:W3CDTF">2018-04-02T20:42:18Z</dcterms:created>
  <dcterms:modified xsi:type="dcterms:W3CDTF">2018-05-11T15:54:11Z</dcterms:modified>
</cp:coreProperties>
</file>