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4" r:id="rId8"/>
    <p:sldId id="261" r:id="rId9"/>
    <p:sldId id="262" r:id="rId10"/>
    <p:sldId id="263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F7F7F7"/>
    <a:srgbClr val="B2B2B2"/>
    <a:srgbClr val="969696"/>
    <a:srgbClr val="F4F1E0"/>
    <a:srgbClr val="61D0FB"/>
    <a:srgbClr val="ECECEC"/>
    <a:srgbClr val="2023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1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14152-6843-464F-A2E3-D4B902E5E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FE1D06-B242-41DF-AE82-470ED113C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AD5C79-CA4D-4206-95CC-61702E1A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3641-0E49-4FF3-8401-15BF9BF194FD}" type="datetimeFigureOut">
              <a:rPr lang="pt-BR" smtClean="0"/>
              <a:t>14/11/2017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80C741-D6A3-4B1C-AC67-F9A8749B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428849-8CFD-4444-ADAB-770C7058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EA20-4F75-4893-B77D-BDE77F76B2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133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8D13AC-5E3F-4880-A1D3-BFD9B0E0D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7DAF014-D855-4F06-A9C5-BF2F1E0F7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5CE35B-D062-4D81-BA55-1BF52731A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3641-0E49-4FF3-8401-15BF9BF194FD}" type="datetimeFigureOut">
              <a:rPr lang="pt-BR" smtClean="0"/>
              <a:t>14/11/2017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6A5255-E70C-4FC2-92ED-AB770ED60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5277AC-A7AB-416C-987A-49476E089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EA20-4F75-4893-B77D-BDE77F76B2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1791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C9772E8-6B61-48B9-A789-EA17812F3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3433572-AD77-4536-824D-6706DD05A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6538C6-16B6-417D-A5FA-23F3DE8C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3641-0E49-4FF3-8401-15BF9BF194FD}" type="datetimeFigureOut">
              <a:rPr lang="pt-BR" smtClean="0"/>
              <a:t>14/11/2017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6E55B1-15E4-4AAF-A09F-770F772E3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5AA364-FD1F-41DC-B625-8ED964A49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EA20-4F75-4893-B77D-BDE77F76B2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782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1AD6A7-0A7E-4046-83AF-CB33E653B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E59462-446A-4D1C-B159-09C6689A0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9AA144-B40F-4164-9874-942592EE0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3641-0E49-4FF3-8401-15BF9BF194FD}" type="datetimeFigureOut">
              <a:rPr lang="pt-BR" smtClean="0"/>
              <a:t>14/11/2017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623203-56FD-4B70-A5D5-AB3D07EC1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30FA49-D351-4721-8E64-84F60A0C6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EA20-4F75-4893-B77D-BDE77F76B2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5150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25553C-3F05-4383-9B90-76DCBB6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1BA255-67E4-4092-9F79-7645829AE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1984A1-4BD8-4754-B740-AD9F4F893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3641-0E49-4FF3-8401-15BF9BF194FD}" type="datetimeFigureOut">
              <a:rPr lang="pt-BR" smtClean="0"/>
              <a:t>14/11/2017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CB9F1E-4069-410B-BDDC-77B14E495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E341C8-40A0-4CE6-939D-2AD6EDCC3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EA20-4F75-4893-B77D-BDE77F76B2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075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E1729-9D5F-4A71-9430-F88AFCB80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D749C1-1B76-441B-9AD8-B82C8337E5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5377E1A-EC1E-4E68-BD46-78098E875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1C53FFF-44DE-4CD9-84FA-BAE60B457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3641-0E49-4FF3-8401-15BF9BF194FD}" type="datetimeFigureOut">
              <a:rPr lang="pt-BR" smtClean="0"/>
              <a:t>14/11/2017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84D46BB-70F9-418B-90FD-64F8BADD6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AEE736-0FE1-42B4-81D9-B409ABB7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EA20-4F75-4893-B77D-BDE77F76B2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0353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5D77E3-A0D0-4F84-8EC2-5424163FE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CB74F4-1BFA-4E97-80C5-DA81491C9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BF37DE5-AE93-46F1-86B4-E3282099B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CA255AA-6F06-46E2-BC48-25A560C8CD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E24528F-D5D7-4655-8FFC-6AB6193AC8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ABC0F29-DB62-42FD-984E-981E0CEDC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3641-0E49-4FF3-8401-15BF9BF194FD}" type="datetimeFigureOut">
              <a:rPr lang="pt-BR" smtClean="0"/>
              <a:t>14/11/2017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3183CC6-6B0B-4760-A8F1-8C164761B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991C6C7-AC6F-42C0-A61D-305A6F28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EA20-4F75-4893-B77D-BDE77F76B2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6124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DD8382-4BF1-41C7-B1B9-B04399FA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54EF862-DD63-493C-9775-D7B7CE94A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3641-0E49-4FF3-8401-15BF9BF194FD}" type="datetimeFigureOut">
              <a:rPr lang="pt-BR" smtClean="0"/>
              <a:t>14/11/2017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D08DABF-6E68-418F-857A-F71C2C0DF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6532352-4D7D-4155-88F7-23BC7801A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EA20-4F75-4893-B77D-BDE77F76B2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7761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48CC788-06D6-41E6-B854-3DB86F965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3641-0E49-4FF3-8401-15BF9BF194FD}" type="datetimeFigureOut">
              <a:rPr lang="pt-BR" smtClean="0"/>
              <a:t>14/11/2017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16F8FD4-A774-4939-8228-88AB500BF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80A16F-3F2C-4EE9-82E5-454AD1237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EA20-4F75-4893-B77D-BDE77F76B2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068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D290C-6BDE-4D45-BAF2-2967A2C5E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ABEA76-4BE0-4EBB-B537-8E95CFDB7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7E87240-3C57-4D84-AA09-28C2BA928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5BB888-362C-4CAF-AA0C-3A3C42FE2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3641-0E49-4FF3-8401-15BF9BF194FD}" type="datetimeFigureOut">
              <a:rPr lang="pt-BR" smtClean="0"/>
              <a:t>14/11/2017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EF39085-2723-4412-9DC9-F19E57475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0744577-582E-4E02-A7F0-9AFEA4907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EA20-4F75-4893-B77D-BDE77F76B2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54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D315E1-D58D-4FD3-B124-F9DDF03B6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2325C9B-F0C1-4B76-97D7-7168C722B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E783649-3DE5-4537-98C3-8A8E3DEB6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A9D311D-A4DD-476B-A535-C6FBE7E9E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3641-0E49-4FF3-8401-15BF9BF194FD}" type="datetimeFigureOut">
              <a:rPr lang="pt-BR" smtClean="0"/>
              <a:t>14/11/2017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BF044C-8866-4F2D-9636-D6D7FCC7F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507A66-3E32-4B5C-9689-9DDF02EE0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EA20-4F75-4893-B77D-BDE77F76B2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5192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8567A25-9AEC-4107-835E-5D31691BF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6A58A2-BC35-41FA-AA2F-08B107DEC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101F8F-F615-47F9-B395-95A620C7E5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43641-0E49-4FF3-8401-15BF9BF194FD}" type="datetimeFigureOut">
              <a:rPr lang="pt-BR" smtClean="0"/>
              <a:t>14/11/2017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42F124-48AE-401F-B33C-8FB0199BFE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0C2FDB-A955-4B7A-BADE-AD62BF749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DEA20-4F75-4893-B77D-BDE77F76B2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112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78.media.tumblr.com/dcb804bf7833090af3482a4db6424b15/tumblr_ohequrW0FM1vjxiz1o1_540.gif">
            <a:extLst>
              <a:ext uri="{FF2B5EF4-FFF2-40B4-BE49-F238E27FC236}">
                <a16:creationId xmlns:a16="http://schemas.microsoft.com/office/drawing/2014/main" id="{FD82F892-9E79-4DA7-BE90-46F13D725BC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41170"/>
            <a:ext cx="12192000" cy="952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3646BD0-44E4-4633-A419-AADD67292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105366" y="3848529"/>
            <a:ext cx="9144000" cy="2387600"/>
          </a:xfrm>
        </p:spPr>
        <p:txBody>
          <a:bodyPr>
            <a:normAutofit/>
          </a:bodyPr>
          <a:lstStyle/>
          <a:p>
            <a:r>
              <a:rPr lang="en-US" sz="9600" b="1" dirty="0">
                <a:ln w="38100">
                  <a:solidFill>
                    <a:schemeClr val="tx1"/>
                  </a:solidFill>
                </a:ln>
                <a:solidFill>
                  <a:srgbClr val="F4F1E0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React</a:t>
            </a:r>
            <a:endParaRPr lang="pt-BR" sz="9600" b="1" dirty="0">
              <a:ln w="38100">
                <a:solidFill>
                  <a:schemeClr val="tx1"/>
                </a:solidFill>
              </a:ln>
              <a:solidFill>
                <a:srgbClr val="F4F1E0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416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1136E-A466-46B7-AE13-E4EADA01F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sz="6600" b="1" dirty="0">
                <a:ln w="38100">
                  <a:solidFill>
                    <a:schemeClr val="tx1"/>
                  </a:solidFill>
                </a:ln>
                <a:solidFill>
                  <a:srgbClr val="F4F1E0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babel</a:t>
            </a:r>
            <a:endParaRPr lang="pt-BR" sz="6600" b="1" dirty="0">
              <a:ln w="38100">
                <a:solidFill>
                  <a:schemeClr val="tx1"/>
                </a:solidFill>
              </a:ln>
              <a:solidFill>
                <a:srgbClr val="F4F1E0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69A29D2-D534-4F4E-A689-C320BD490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327" y="2146790"/>
            <a:ext cx="4121473" cy="4444128"/>
          </a:xfrm>
          <a:prstGeom prst="rect">
            <a:avLst/>
          </a:prstGeo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AD8427E6-5A88-4D39-BEEF-DB44A54E6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4700"/>
            <a:ext cx="10515600" cy="498475"/>
          </a:xfrm>
          <a:solidFill>
            <a:srgbClr val="F7F7F7"/>
          </a:solidFill>
          <a:ln w="25400">
            <a:solidFill>
              <a:srgbClr val="B2B2B2"/>
            </a:solidFill>
          </a:ln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B2B2B2"/>
                </a:solidFill>
              </a:rPr>
              <a:t>$</a:t>
            </a:r>
            <a:r>
              <a:rPr lang="en-US" dirty="0" err="1">
                <a:solidFill>
                  <a:srgbClr val="20232A"/>
                </a:solidFill>
              </a:rPr>
              <a:t>npm</a:t>
            </a:r>
            <a:r>
              <a:rPr lang="en-US" dirty="0">
                <a:solidFill>
                  <a:srgbClr val="20232A"/>
                </a:solidFill>
              </a:rPr>
              <a:t> </a:t>
            </a:r>
            <a:r>
              <a:rPr lang="en-US" dirty="0" err="1">
                <a:solidFill>
                  <a:srgbClr val="20232A"/>
                </a:solidFill>
              </a:rPr>
              <a:t>i</a:t>
            </a:r>
            <a:r>
              <a:rPr lang="en-US" dirty="0">
                <a:solidFill>
                  <a:srgbClr val="20232A"/>
                </a:solidFill>
              </a:rPr>
              <a:t> -D babel-loader babel-core babel-preset-es2015 babel-preset-react</a:t>
            </a:r>
            <a:endParaRPr lang="pt-BR" dirty="0">
              <a:solidFill>
                <a:srgbClr val="969696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1B5401B-140D-4319-B312-066F603C4C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16033"/>
            <a:ext cx="4725059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772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AED364-E704-469B-B35F-C925EC648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de vida dos componentes</a:t>
            </a:r>
          </a:p>
        </p:txBody>
      </p:sp>
      <p:pic>
        <p:nvPicPr>
          <p:cNvPr id="1026" name="Picture 2" descr="Image result for react lifecycle components">
            <a:extLst>
              <a:ext uri="{FF2B5EF4-FFF2-40B4-BE49-F238E27FC236}">
                <a16:creationId xmlns:a16="http://schemas.microsoft.com/office/drawing/2014/main" id="{90D9E605-D943-4AFD-AD35-1B48A5CE59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185" y="1653060"/>
            <a:ext cx="9121630" cy="4696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E3ADDF36-C41F-4B82-8299-29767F900B79}"/>
              </a:ext>
            </a:extLst>
          </p:cNvPr>
          <p:cNvSpPr/>
          <p:nvPr/>
        </p:nvSpPr>
        <p:spPr>
          <a:xfrm>
            <a:off x="1619075" y="1778466"/>
            <a:ext cx="5603846" cy="10402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458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73025C25-57C6-488C-BAB3-BF3FB17EAD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947" y="953171"/>
            <a:ext cx="840599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926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18281A68-4398-42F8-893B-41FFD115443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502" y="1003505"/>
            <a:ext cx="840599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31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1136E-A466-46B7-AE13-E4EADA01F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956" y="8709"/>
            <a:ext cx="10515600" cy="1325563"/>
          </a:xfrm>
        </p:spPr>
        <p:txBody>
          <a:bodyPr/>
          <a:lstStyle/>
          <a:p>
            <a:r>
              <a:rPr lang="en-US" sz="6600" b="1" dirty="0">
                <a:ln w="38100">
                  <a:solidFill>
                    <a:schemeClr val="tx1"/>
                  </a:solidFill>
                </a:ln>
                <a:solidFill>
                  <a:srgbClr val="F4F1E0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material</a:t>
            </a:r>
            <a:endParaRPr lang="pt-BR" sz="6600" b="1" dirty="0">
              <a:ln w="38100">
                <a:solidFill>
                  <a:schemeClr val="tx1"/>
                </a:solidFill>
              </a:ln>
              <a:solidFill>
                <a:srgbClr val="F4F1E0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27C8AC6-0DB3-4FEF-A0D3-44643D299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263" y="2269263"/>
            <a:ext cx="2319474" cy="2319474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192F8EF3-E669-4AE5-998A-B5D94B15DB1D}"/>
              </a:ext>
            </a:extLst>
          </p:cNvPr>
          <p:cNvSpPr txBox="1"/>
          <p:nvPr/>
        </p:nvSpPr>
        <p:spPr>
          <a:xfrm flipH="1">
            <a:off x="2455386" y="4815842"/>
            <a:ext cx="7281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61D0FB"/>
                </a:solidFill>
              </a:rPr>
              <a:t>github.com/fabiosn/ReactCrypto</a:t>
            </a:r>
            <a:endParaRPr lang="pt-BR" sz="4000" dirty="0">
              <a:solidFill>
                <a:srgbClr val="61D0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402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1136E-A466-46B7-AE13-E4EADA01F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956" y="8709"/>
            <a:ext cx="10515600" cy="1325563"/>
          </a:xfrm>
        </p:spPr>
        <p:txBody>
          <a:bodyPr/>
          <a:lstStyle/>
          <a:p>
            <a:r>
              <a:rPr lang="en-US" sz="6600" b="1" dirty="0">
                <a:ln w="38100">
                  <a:solidFill>
                    <a:schemeClr val="tx1"/>
                  </a:solidFill>
                </a:ln>
                <a:solidFill>
                  <a:srgbClr val="F4F1E0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setup</a:t>
            </a:r>
            <a:endParaRPr lang="pt-BR" sz="6600" b="1" dirty="0">
              <a:ln w="38100">
                <a:solidFill>
                  <a:schemeClr val="tx1"/>
                </a:solidFill>
              </a:ln>
              <a:solidFill>
                <a:srgbClr val="F4F1E0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1B370608-B2F0-449D-A613-0C3985F5D2C4}"/>
              </a:ext>
            </a:extLst>
          </p:cNvPr>
          <p:cNvGrpSpPr/>
          <p:nvPr/>
        </p:nvGrpSpPr>
        <p:grpSpPr>
          <a:xfrm>
            <a:off x="655956" y="2081562"/>
            <a:ext cx="4876800" cy="2666286"/>
            <a:chOff x="1140460" y="2202820"/>
            <a:chExt cx="4876800" cy="2666286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D3017BB3-BEE2-40F7-BAE0-63C70ADEF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460" y="2202820"/>
              <a:ext cx="4876800" cy="1828800"/>
            </a:xfrm>
            <a:prstGeom prst="rect">
              <a:avLst/>
            </a:prstGeom>
          </p:spPr>
        </p:pic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EA46F2F3-8C7D-420C-94D7-B81040616BB2}"/>
                </a:ext>
              </a:extLst>
            </p:cNvPr>
            <p:cNvSpPr txBox="1"/>
            <p:nvPr/>
          </p:nvSpPr>
          <p:spPr>
            <a:xfrm flipH="1">
              <a:off x="2190445" y="4161220"/>
              <a:ext cx="23704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rgbClr val="61D0FB"/>
                  </a:solidFill>
                </a:rPr>
                <a:t>nodejs.org</a:t>
              </a:r>
              <a:endParaRPr lang="pt-BR" sz="4000" dirty="0">
                <a:solidFill>
                  <a:srgbClr val="61D0FB"/>
                </a:solidFill>
              </a:endParaRP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81285FB9-5A9C-467E-BFEF-424901EB4EBF}"/>
              </a:ext>
            </a:extLst>
          </p:cNvPr>
          <p:cNvGrpSpPr/>
          <p:nvPr/>
        </p:nvGrpSpPr>
        <p:grpSpPr>
          <a:xfrm>
            <a:off x="4620503" y="2081562"/>
            <a:ext cx="3290253" cy="2693684"/>
            <a:chOff x="5105007" y="2202820"/>
            <a:chExt cx="3290253" cy="2693684"/>
          </a:xfrm>
        </p:grpSpPr>
        <p:pic>
          <p:nvPicPr>
            <p:cNvPr id="5" name="Gráfico 4">
              <a:extLst>
                <a:ext uri="{FF2B5EF4-FFF2-40B4-BE49-F238E27FC236}">
                  <a16:creationId xmlns:a16="http://schemas.microsoft.com/office/drawing/2014/main" id="{722191C5-5954-406C-A13A-CE75CF4B4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35733" y="2202820"/>
              <a:ext cx="1828800" cy="1828800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6283A883-FDAF-4B72-A006-8D7BDC5C4C68}"/>
                </a:ext>
              </a:extLst>
            </p:cNvPr>
            <p:cNvSpPr txBox="1"/>
            <p:nvPr/>
          </p:nvSpPr>
          <p:spPr>
            <a:xfrm flipH="1">
              <a:off x="5105007" y="4188618"/>
              <a:ext cx="32902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rgbClr val="61D0FB"/>
                  </a:solidFill>
                </a:rPr>
                <a:t>webpack.js.org</a:t>
              </a:r>
              <a:endParaRPr lang="pt-BR" sz="4000" dirty="0">
                <a:solidFill>
                  <a:srgbClr val="61D0FB"/>
                </a:solidFill>
              </a:endParaRPr>
            </a:p>
          </p:txBody>
        </p:sp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44BFDEB1-973B-40A4-BFE7-457C42BE68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356" y="1951962"/>
            <a:ext cx="2088000" cy="20880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1A626E16-C9F2-4315-9D07-2237077D4425}"/>
              </a:ext>
            </a:extLst>
          </p:cNvPr>
          <p:cNvSpPr txBox="1"/>
          <p:nvPr/>
        </p:nvSpPr>
        <p:spPr>
          <a:xfrm flipH="1">
            <a:off x="8454863" y="4067360"/>
            <a:ext cx="32902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61D0FB"/>
                </a:solidFill>
              </a:rPr>
              <a:t>git-scm.com</a:t>
            </a:r>
            <a:endParaRPr lang="pt-BR" sz="4000" dirty="0">
              <a:solidFill>
                <a:srgbClr val="61D0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152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1136E-A466-46B7-AE13-E4EADA01F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sz="6600" b="1" dirty="0" err="1">
                <a:ln w="38100">
                  <a:solidFill>
                    <a:schemeClr val="tx1"/>
                  </a:solidFill>
                </a:ln>
                <a:solidFill>
                  <a:srgbClr val="F4F1E0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webpack</a:t>
            </a:r>
            <a:endParaRPr lang="pt-BR" sz="6600" b="1" dirty="0">
              <a:ln w="38100">
                <a:solidFill>
                  <a:schemeClr val="tx1"/>
                </a:solidFill>
              </a:ln>
              <a:solidFill>
                <a:srgbClr val="F4F1E0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E40022-2CA1-47F7-9B51-F7FE9F20F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2815"/>
            <a:ext cx="10515600" cy="498475"/>
          </a:xfrm>
          <a:solidFill>
            <a:srgbClr val="F7F7F7"/>
          </a:solidFill>
          <a:ln w="25400">
            <a:solidFill>
              <a:srgbClr val="B2B2B2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B2B2B2"/>
                </a:solidFill>
              </a:rPr>
              <a:t>$</a:t>
            </a:r>
            <a:r>
              <a:rPr lang="en-US" dirty="0" err="1">
                <a:solidFill>
                  <a:srgbClr val="20232A"/>
                </a:solidFill>
              </a:rPr>
              <a:t>npm</a:t>
            </a:r>
            <a:r>
              <a:rPr lang="en-US" dirty="0">
                <a:solidFill>
                  <a:srgbClr val="20232A"/>
                </a:solidFill>
              </a:rPr>
              <a:t> install –g </a:t>
            </a:r>
            <a:r>
              <a:rPr lang="en-US" dirty="0" err="1">
                <a:solidFill>
                  <a:srgbClr val="20232A"/>
                </a:solidFill>
              </a:rPr>
              <a:t>webpack</a:t>
            </a:r>
            <a:r>
              <a:rPr lang="en-US" dirty="0">
                <a:solidFill>
                  <a:srgbClr val="20232A"/>
                </a:solidFill>
              </a:rPr>
              <a:t>                        </a:t>
            </a:r>
            <a:r>
              <a:rPr lang="en-US" dirty="0">
                <a:solidFill>
                  <a:srgbClr val="969696"/>
                </a:solidFill>
              </a:rPr>
              <a:t>//</a:t>
            </a:r>
            <a:r>
              <a:rPr lang="en-US" dirty="0" err="1">
                <a:solidFill>
                  <a:srgbClr val="969696"/>
                </a:solidFill>
              </a:rPr>
              <a:t>instalação</a:t>
            </a:r>
            <a:r>
              <a:rPr lang="en-US" dirty="0">
                <a:solidFill>
                  <a:srgbClr val="969696"/>
                </a:solidFill>
              </a:rPr>
              <a:t> global</a:t>
            </a:r>
            <a:endParaRPr lang="pt-BR" dirty="0">
              <a:solidFill>
                <a:srgbClr val="969696"/>
              </a:solidFill>
            </a:endParaRP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62D704DC-90F7-4944-98A6-0D86C7387260}"/>
              </a:ext>
            </a:extLst>
          </p:cNvPr>
          <p:cNvSpPr txBox="1">
            <a:spLocks/>
          </p:cNvSpPr>
          <p:nvPr/>
        </p:nvSpPr>
        <p:spPr>
          <a:xfrm>
            <a:off x="838200" y="3174365"/>
            <a:ext cx="10515600" cy="498475"/>
          </a:xfrm>
          <a:prstGeom prst="rect">
            <a:avLst/>
          </a:prstGeom>
          <a:solidFill>
            <a:srgbClr val="F7F7F7"/>
          </a:solidFill>
          <a:ln w="25400">
            <a:solidFill>
              <a:srgbClr val="B2B2B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B2B2B2"/>
                </a:solidFill>
              </a:rPr>
              <a:t>$</a:t>
            </a:r>
            <a:r>
              <a:rPr lang="en-US" dirty="0" err="1">
                <a:solidFill>
                  <a:srgbClr val="20232A"/>
                </a:solidFill>
              </a:rPr>
              <a:t>webpack</a:t>
            </a:r>
            <a:r>
              <a:rPr lang="en-US" dirty="0">
                <a:solidFill>
                  <a:srgbClr val="20232A"/>
                </a:solidFill>
              </a:rPr>
              <a:t> source.js bundle.js               </a:t>
            </a:r>
            <a:r>
              <a:rPr lang="en-US" dirty="0">
                <a:solidFill>
                  <a:srgbClr val="969696"/>
                </a:solidFill>
              </a:rPr>
              <a:t>//</a:t>
            </a:r>
            <a:r>
              <a:rPr lang="en-US" dirty="0" err="1">
                <a:solidFill>
                  <a:srgbClr val="969696"/>
                </a:solidFill>
              </a:rPr>
              <a:t>execução</a:t>
            </a:r>
            <a:endParaRPr lang="pt-BR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573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1136E-A466-46B7-AE13-E4EADA01F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b="1" dirty="0" err="1">
                <a:ln w="38100">
                  <a:solidFill>
                    <a:schemeClr val="tx1"/>
                  </a:solidFill>
                </a:ln>
                <a:solidFill>
                  <a:srgbClr val="F4F1E0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primeiros</a:t>
            </a:r>
            <a:r>
              <a:rPr lang="en-US" sz="6600" b="1" dirty="0">
                <a:ln w="38100">
                  <a:solidFill>
                    <a:schemeClr val="tx1"/>
                  </a:solidFill>
                </a:ln>
                <a:solidFill>
                  <a:srgbClr val="F4F1E0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>
                <a:ln w="38100">
                  <a:solidFill>
                    <a:schemeClr val="tx1"/>
                  </a:solidFill>
                </a:ln>
                <a:solidFill>
                  <a:srgbClr val="F4F1E0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passos</a:t>
            </a:r>
            <a:endParaRPr lang="pt-BR" sz="6600" b="1" dirty="0">
              <a:ln w="38100">
                <a:solidFill>
                  <a:schemeClr val="tx1"/>
                </a:solidFill>
              </a:ln>
              <a:solidFill>
                <a:srgbClr val="F4F1E0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E40022-2CA1-47F7-9B51-F7FE9F20F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2815"/>
            <a:ext cx="10515600" cy="498475"/>
          </a:xfrm>
          <a:solidFill>
            <a:srgbClr val="F7F7F7"/>
          </a:solidFill>
          <a:ln w="25400">
            <a:solidFill>
              <a:srgbClr val="B2B2B2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B2B2B2"/>
                </a:solidFill>
              </a:rPr>
              <a:t>$</a:t>
            </a:r>
            <a:r>
              <a:rPr lang="en-US" dirty="0" err="1">
                <a:solidFill>
                  <a:srgbClr val="20232A"/>
                </a:solidFill>
              </a:rPr>
              <a:t>npm</a:t>
            </a:r>
            <a:r>
              <a:rPr lang="en-US" dirty="0">
                <a:solidFill>
                  <a:srgbClr val="20232A"/>
                </a:solidFill>
              </a:rPr>
              <a:t> </a:t>
            </a:r>
            <a:r>
              <a:rPr lang="en-US" dirty="0" err="1">
                <a:solidFill>
                  <a:srgbClr val="20232A"/>
                </a:solidFill>
              </a:rPr>
              <a:t>init</a:t>
            </a:r>
            <a:r>
              <a:rPr lang="en-US" dirty="0">
                <a:solidFill>
                  <a:srgbClr val="20232A"/>
                </a:solidFill>
              </a:rPr>
              <a:t> -y                                              </a:t>
            </a:r>
            <a:r>
              <a:rPr lang="en-US" dirty="0">
                <a:solidFill>
                  <a:srgbClr val="969696"/>
                </a:solidFill>
              </a:rPr>
              <a:t>//</a:t>
            </a:r>
            <a:r>
              <a:rPr lang="en-US" dirty="0" err="1">
                <a:solidFill>
                  <a:srgbClr val="969696"/>
                </a:solidFill>
              </a:rPr>
              <a:t>inicia</a:t>
            </a:r>
            <a:r>
              <a:rPr lang="en-US" dirty="0">
                <a:solidFill>
                  <a:srgbClr val="969696"/>
                </a:solidFill>
              </a:rPr>
              <a:t> </a:t>
            </a:r>
            <a:r>
              <a:rPr lang="en-US" dirty="0" err="1">
                <a:solidFill>
                  <a:srgbClr val="969696"/>
                </a:solidFill>
              </a:rPr>
              <a:t>projeto</a:t>
            </a:r>
            <a:r>
              <a:rPr lang="en-US" dirty="0">
                <a:solidFill>
                  <a:srgbClr val="969696"/>
                </a:solidFill>
              </a:rPr>
              <a:t> </a:t>
            </a:r>
            <a:r>
              <a:rPr lang="en-US" dirty="0" err="1">
                <a:solidFill>
                  <a:srgbClr val="969696"/>
                </a:solidFill>
              </a:rPr>
              <a:t>npm</a:t>
            </a:r>
            <a:endParaRPr lang="pt-BR" dirty="0">
              <a:solidFill>
                <a:srgbClr val="969696"/>
              </a:solidFill>
            </a:endParaRP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62D704DC-90F7-4944-98A6-0D86C7387260}"/>
              </a:ext>
            </a:extLst>
          </p:cNvPr>
          <p:cNvSpPr txBox="1">
            <a:spLocks/>
          </p:cNvSpPr>
          <p:nvPr/>
        </p:nvSpPr>
        <p:spPr>
          <a:xfrm>
            <a:off x="838200" y="3174365"/>
            <a:ext cx="10515600" cy="498475"/>
          </a:xfrm>
          <a:prstGeom prst="rect">
            <a:avLst/>
          </a:prstGeom>
          <a:solidFill>
            <a:srgbClr val="F7F7F7"/>
          </a:solidFill>
          <a:ln w="25400">
            <a:solidFill>
              <a:srgbClr val="B2B2B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B2B2B2"/>
                </a:solidFill>
              </a:rPr>
              <a:t>$</a:t>
            </a:r>
            <a:r>
              <a:rPr lang="en-US" dirty="0" err="1">
                <a:solidFill>
                  <a:srgbClr val="20232A"/>
                </a:solidFill>
              </a:rPr>
              <a:t>npm</a:t>
            </a:r>
            <a:r>
              <a:rPr lang="en-US" dirty="0">
                <a:solidFill>
                  <a:srgbClr val="20232A"/>
                </a:solidFill>
              </a:rPr>
              <a:t> install --save-dev </a:t>
            </a:r>
            <a:r>
              <a:rPr lang="en-US" dirty="0" err="1">
                <a:solidFill>
                  <a:srgbClr val="20232A"/>
                </a:solidFill>
              </a:rPr>
              <a:t>webpack</a:t>
            </a:r>
            <a:r>
              <a:rPr lang="en-US" dirty="0">
                <a:solidFill>
                  <a:srgbClr val="20232A"/>
                </a:solidFill>
              </a:rPr>
              <a:t>         </a:t>
            </a:r>
            <a:r>
              <a:rPr lang="en-US" dirty="0">
                <a:solidFill>
                  <a:srgbClr val="969696"/>
                </a:solidFill>
              </a:rPr>
              <a:t>//</a:t>
            </a:r>
            <a:r>
              <a:rPr lang="en-US" dirty="0" err="1">
                <a:solidFill>
                  <a:srgbClr val="969696"/>
                </a:solidFill>
              </a:rPr>
              <a:t>instala</a:t>
            </a:r>
            <a:r>
              <a:rPr lang="en-US" dirty="0">
                <a:solidFill>
                  <a:srgbClr val="969696"/>
                </a:solidFill>
              </a:rPr>
              <a:t> </a:t>
            </a:r>
            <a:r>
              <a:rPr lang="en-US" dirty="0" err="1">
                <a:solidFill>
                  <a:srgbClr val="969696"/>
                </a:solidFill>
              </a:rPr>
              <a:t>localmente</a:t>
            </a:r>
            <a:endParaRPr lang="pt-BR" dirty="0">
              <a:solidFill>
                <a:srgbClr val="969696"/>
              </a:solidFill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7C962DC-FDE8-4A9C-A6E7-E8E7A3619A0B}"/>
              </a:ext>
            </a:extLst>
          </p:cNvPr>
          <p:cNvSpPr txBox="1">
            <a:spLocks/>
          </p:cNvSpPr>
          <p:nvPr/>
        </p:nvSpPr>
        <p:spPr>
          <a:xfrm>
            <a:off x="838200" y="4145915"/>
            <a:ext cx="10515600" cy="498475"/>
          </a:xfrm>
          <a:prstGeom prst="rect">
            <a:avLst/>
          </a:prstGeom>
          <a:solidFill>
            <a:srgbClr val="F7F7F7"/>
          </a:solidFill>
          <a:ln w="25400">
            <a:solidFill>
              <a:srgbClr val="B2B2B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B2B2B2"/>
                </a:solidFill>
              </a:rPr>
              <a:t>$</a:t>
            </a:r>
            <a:r>
              <a:rPr lang="en-US" dirty="0">
                <a:solidFill>
                  <a:srgbClr val="20232A"/>
                </a:solidFill>
              </a:rPr>
              <a:t>touch </a:t>
            </a:r>
            <a:r>
              <a:rPr lang="en-US" dirty="0" err="1">
                <a:solidFill>
                  <a:srgbClr val="20232A"/>
                </a:solidFill>
              </a:rPr>
              <a:t>dist</a:t>
            </a:r>
            <a:r>
              <a:rPr lang="en-US" dirty="0">
                <a:solidFill>
                  <a:srgbClr val="20232A"/>
                </a:solidFill>
              </a:rPr>
              <a:t>/index.html                          </a:t>
            </a:r>
            <a:r>
              <a:rPr lang="en-US" dirty="0">
                <a:solidFill>
                  <a:srgbClr val="969696"/>
                </a:solidFill>
              </a:rPr>
              <a:t>//</a:t>
            </a:r>
            <a:r>
              <a:rPr lang="en-US" dirty="0" err="1">
                <a:solidFill>
                  <a:srgbClr val="969696"/>
                </a:solidFill>
              </a:rPr>
              <a:t>cria</a:t>
            </a:r>
            <a:r>
              <a:rPr lang="en-US" dirty="0">
                <a:solidFill>
                  <a:srgbClr val="969696"/>
                </a:solidFill>
              </a:rPr>
              <a:t> </a:t>
            </a:r>
            <a:r>
              <a:rPr lang="en-US" dirty="0" err="1">
                <a:solidFill>
                  <a:srgbClr val="969696"/>
                </a:solidFill>
              </a:rPr>
              <a:t>página</a:t>
            </a:r>
            <a:r>
              <a:rPr lang="en-US" dirty="0">
                <a:solidFill>
                  <a:srgbClr val="969696"/>
                </a:solidFill>
              </a:rPr>
              <a:t> principal</a:t>
            </a:r>
            <a:endParaRPr lang="pt-BR" dirty="0">
              <a:solidFill>
                <a:srgbClr val="969696"/>
              </a:solidFill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66D8881D-07CC-4948-822F-137B5DA1D403}"/>
              </a:ext>
            </a:extLst>
          </p:cNvPr>
          <p:cNvSpPr txBox="1">
            <a:spLocks/>
          </p:cNvSpPr>
          <p:nvPr/>
        </p:nvSpPr>
        <p:spPr>
          <a:xfrm>
            <a:off x="838200" y="5117465"/>
            <a:ext cx="10515600" cy="498475"/>
          </a:xfrm>
          <a:prstGeom prst="rect">
            <a:avLst/>
          </a:prstGeom>
          <a:solidFill>
            <a:srgbClr val="F7F7F7"/>
          </a:solidFill>
          <a:ln w="25400">
            <a:solidFill>
              <a:srgbClr val="B2B2B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B2B2B2"/>
                </a:solidFill>
              </a:rPr>
              <a:t>$</a:t>
            </a:r>
            <a:r>
              <a:rPr lang="en-US" dirty="0">
                <a:solidFill>
                  <a:srgbClr val="20232A"/>
                </a:solidFill>
              </a:rPr>
              <a:t>touch webpack.config.js                     </a:t>
            </a:r>
            <a:r>
              <a:rPr lang="en-US" dirty="0">
                <a:solidFill>
                  <a:srgbClr val="969696"/>
                </a:solidFill>
              </a:rPr>
              <a:t>//</a:t>
            </a:r>
            <a:r>
              <a:rPr lang="en-US" dirty="0" err="1">
                <a:solidFill>
                  <a:srgbClr val="969696"/>
                </a:solidFill>
              </a:rPr>
              <a:t>cria</a:t>
            </a:r>
            <a:r>
              <a:rPr lang="en-US" dirty="0">
                <a:solidFill>
                  <a:srgbClr val="969696"/>
                </a:solidFill>
              </a:rPr>
              <a:t> </a:t>
            </a:r>
            <a:r>
              <a:rPr lang="en-US" dirty="0" err="1">
                <a:solidFill>
                  <a:srgbClr val="969696"/>
                </a:solidFill>
              </a:rPr>
              <a:t>página</a:t>
            </a:r>
            <a:r>
              <a:rPr lang="en-US" dirty="0">
                <a:solidFill>
                  <a:srgbClr val="969696"/>
                </a:solidFill>
              </a:rPr>
              <a:t> principal</a:t>
            </a:r>
            <a:endParaRPr lang="pt-BR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587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1136E-A466-46B7-AE13-E4EADA01F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sz="6600" b="1" dirty="0" err="1">
                <a:ln w="38100">
                  <a:solidFill>
                    <a:schemeClr val="tx1"/>
                  </a:solidFill>
                </a:ln>
                <a:solidFill>
                  <a:srgbClr val="F4F1E0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estrutura</a:t>
            </a:r>
            <a:endParaRPr lang="pt-BR" sz="6600" b="1" dirty="0">
              <a:ln w="38100">
                <a:solidFill>
                  <a:schemeClr val="tx1"/>
                </a:solidFill>
              </a:ln>
              <a:solidFill>
                <a:srgbClr val="F4F1E0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E40022-2CA1-47F7-9B51-F7FE9F20F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491" y="2202814"/>
            <a:ext cx="10515600" cy="3161665"/>
          </a:xfrm>
          <a:solidFill>
            <a:srgbClr val="F7F7F7"/>
          </a:solidFill>
          <a:ln w="25400">
            <a:solidFill>
              <a:srgbClr val="B2B2B2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rgbClr val="B2B2B2"/>
                </a:solidFill>
              </a:rPr>
              <a:t>|</a:t>
            </a:r>
            <a:r>
              <a:rPr lang="pt-BR" dirty="0">
                <a:solidFill>
                  <a:srgbClr val="20232A"/>
                </a:solidFill>
              </a:rPr>
              <a:t>webpack.config.js                    </a:t>
            </a:r>
            <a:r>
              <a:rPr lang="pt-BR" dirty="0">
                <a:solidFill>
                  <a:srgbClr val="969696"/>
                </a:solidFill>
              </a:rPr>
              <a:t>//contém as configurações do pipeline</a:t>
            </a:r>
          </a:p>
          <a:p>
            <a:pPr marL="0" indent="0">
              <a:buNone/>
            </a:pPr>
            <a:r>
              <a:rPr lang="pt-BR" dirty="0">
                <a:solidFill>
                  <a:srgbClr val="B2B2B2"/>
                </a:solidFill>
              </a:rPr>
              <a:t>|</a:t>
            </a:r>
            <a:r>
              <a:rPr lang="pt-BR" dirty="0" err="1">
                <a:solidFill>
                  <a:srgbClr val="20232A"/>
                </a:solidFill>
              </a:rPr>
              <a:t>package.json</a:t>
            </a:r>
            <a:r>
              <a:rPr lang="pt-BR" dirty="0">
                <a:solidFill>
                  <a:srgbClr val="20232A"/>
                </a:solidFill>
              </a:rPr>
              <a:t>                            </a:t>
            </a:r>
            <a:r>
              <a:rPr lang="pt-BR" dirty="0">
                <a:solidFill>
                  <a:srgbClr val="969696"/>
                </a:solidFill>
              </a:rPr>
              <a:t>//contém lista de dependências e scripts</a:t>
            </a:r>
          </a:p>
          <a:p>
            <a:pPr marL="0" indent="0">
              <a:buNone/>
            </a:pPr>
            <a:r>
              <a:rPr lang="pt-BR" dirty="0">
                <a:solidFill>
                  <a:srgbClr val="B2B2B2"/>
                </a:solidFill>
              </a:rPr>
              <a:t>|</a:t>
            </a:r>
            <a:r>
              <a:rPr lang="pt-BR" dirty="0" err="1">
                <a:solidFill>
                  <a:srgbClr val="20232A"/>
                </a:solidFill>
              </a:rPr>
              <a:t>dist</a:t>
            </a:r>
            <a:r>
              <a:rPr lang="pt-BR" dirty="0">
                <a:solidFill>
                  <a:srgbClr val="20232A"/>
                </a:solidFill>
              </a:rPr>
              <a:t>/                                           </a:t>
            </a:r>
            <a:r>
              <a:rPr lang="pt-BR" dirty="0">
                <a:solidFill>
                  <a:srgbClr val="969696"/>
                </a:solidFill>
              </a:rPr>
              <a:t>//contém os arquivos processados</a:t>
            </a:r>
          </a:p>
          <a:p>
            <a:pPr marL="0" indent="0">
              <a:buNone/>
            </a:pPr>
            <a:r>
              <a:rPr lang="pt-BR" dirty="0">
                <a:solidFill>
                  <a:srgbClr val="20232A"/>
                </a:solidFill>
              </a:rPr>
              <a:t>      </a:t>
            </a:r>
            <a:r>
              <a:rPr lang="pt-BR" dirty="0">
                <a:solidFill>
                  <a:srgbClr val="B2B2B2"/>
                </a:solidFill>
              </a:rPr>
              <a:t>| -- </a:t>
            </a:r>
            <a:r>
              <a:rPr lang="pt-BR" dirty="0">
                <a:solidFill>
                  <a:srgbClr val="20232A"/>
                </a:solidFill>
              </a:rPr>
              <a:t>index.html</a:t>
            </a:r>
          </a:p>
          <a:p>
            <a:pPr marL="0" indent="0">
              <a:buNone/>
            </a:pPr>
            <a:r>
              <a:rPr lang="pt-BR" dirty="0">
                <a:solidFill>
                  <a:srgbClr val="B2B2B2"/>
                </a:solidFill>
              </a:rPr>
              <a:t>|</a:t>
            </a:r>
            <a:r>
              <a:rPr lang="pt-BR" dirty="0" err="1">
                <a:solidFill>
                  <a:srgbClr val="20232A"/>
                </a:solidFill>
              </a:rPr>
              <a:t>src</a:t>
            </a:r>
            <a:r>
              <a:rPr lang="pt-BR" dirty="0">
                <a:solidFill>
                  <a:srgbClr val="20232A"/>
                </a:solidFill>
              </a:rPr>
              <a:t>/                                            </a:t>
            </a:r>
            <a:r>
              <a:rPr lang="pt-BR" dirty="0">
                <a:solidFill>
                  <a:srgbClr val="969696"/>
                </a:solidFill>
              </a:rPr>
              <a:t>//contém os arquivos fonte</a:t>
            </a:r>
          </a:p>
          <a:p>
            <a:pPr marL="0" indent="0">
              <a:buNone/>
            </a:pPr>
            <a:r>
              <a:rPr lang="pt-BR" dirty="0">
                <a:solidFill>
                  <a:srgbClr val="20232A"/>
                </a:solidFill>
              </a:rPr>
              <a:t>      </a:t>
            </a:r>
            <a:r>
              <a:rPr lang="pt-BR" dirty="0">
                <a:solidFill>
                  <a:srgbClr val="B2B2B2"/>
                </a:solidFill>
              </a:rPr>
              <a:t>| -- </a:t>
            </a:r>
            <a:r>
              <a:rPr lang="pt-BR" dirty="0">
                <a:solidFill>
                  <a:srgbClr val="20232A"/>
                </a:solidFill>
              </a:rPr>
              <a:t>main.js</a:t>
            </a:r>
          </a:p>
        </p:txBody>
      </p:sp>
    </p:spTree>
    <p:extLst>
      <p:ext uri="{BB962C8B-B14F-4D97-AF65-F5344CB8AC3E}">
        <p14:creationId xmlns:p14="http://schemas.microsoft.com/office/powerpoint/2010/main" val="4265509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1136E-A466-46B7-AE13-E4EADA01F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sz="6600" b="1" dirty="0" err="1">
                <a:ln w="38100">
                  <a:solidFill>
                    <a:schemeClr val="tx1"/>
                  </a:solidFill>
                </a:ln>
                <a:solidFill>
                  <a:srgbClr val="F4F1E0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npm</a:t>
            </a:r>
            <a:r>
              <a:rPr lang="en-US" sz="6600" b="1" dirty="0">
                <a:ln w="38100">
                  <a:solidFill>
                    <a:schemeClr val="tx1"/>
                  </a:solidFill>
                </a:ln>
                <a:solidFill>
                  <a:srgbClr val="F4F1E0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 scripts</a:t>
            </a:r>
            <a:endParaRPr lang="pt-BR" sz="6600" b="1" dirty="0">
              <a:ln w="38100">
                <a:solidFill>
                  <a:schemeClr val="tx1"/>
                </a:solidFill>
              </a:ln>
              <a:solidFill>
                <a:srgbClr val="F4F1E0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E40022-2CA1-47F7-9B51-F7FE9F20F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491" y="2202814"/>
            <a:ext cx="10515600" cy="2125346"/>
          </a:xfrm>
          <a:solidFill>
            <a:srgbClr val="F7F7F7"/>
          </a:solidFill>
          <a:ln w="25400">
            <a:solidFill>
              <a:srgbClr val="B2B2B2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rgbClr val="969696"/>
                </a:solidFill>
              </a:rPr>
              <a:t>//</a:t>
            </a:r>
            <a:r>
              <a:rPr lang="pt-BR" dirty="0" err="1">
                <a:solidFill>
                  <a:srgbClr val="969696"/>
                </a:solidFill>
              </a:rPr>
              <a:t>package.json</a:t>
            </a:r>
            <a:endParaRPr lang="pt-BR" dirty="0">
              <a:solidFill>
                <a:srgbClr val="969696"/>
              </a:solidFill>
            </a:endParaRPr>
          </a:p>
          <a:p>
            <a:pPr marL="0" indent="0">
              <a:buNone/>
            </a:pPr>
            <a:r>
              <a:rPr lang="pt-BR" dirty="0"/>
              <a:t>"</a:t>
            </a:r>
            <a:r>
              <a:rPr lang="pt-BR" dirty="0" err="1"/>
              <a:t>bundle</a:t>
            </a:r>
            <a:r>
              <a:rPr lang="pt-BR" dirty="0"/>
              <a:t>": "</a:t>
            </a:r>
            <a:r>
              <a:rPr lang="pt-BR" dirty="0" err="1"/>
              <a:t>webpack</a:t>
            </a:r>
            <a:r>
              <a:rPr lang="pt-BR" dirty="0"/>
              <a:t> --</a:t>
            </a:r>
            <a:r>
              <a:rPr lang="pt-BR" dirty="0" err="1"/>
              <a:t>config</a:t>
            </a:r>
            <a:r>
              <a:rPr lang="pt-BR" dirty="0"/>
              <a:t> webpack.config.js"</a:t>
            </a:r>
          </a:p>
          <a:p>
            <a:pPr marL="0" indent="0">
              <a:buNone/>
            </a:pPr>
            <a:r>
              <a:rPr lang="pt-BR" dirty="0"/>
              <a:t>"</a:t>
            </a:r>
            <a:r>
              <a:rPr lang="pt-BR" dirty="0" err="1"/>
              <a:t>watch</a:t>
            </a:r>
            <a:r>
              <a:rPr lang="pt-BR" dirty="0"/>
              <a:t>": "</a:t>
            </a:r>
            <a:r>
              <a:rPr lang="pt-BR" dirty="0" err="1"/>
              <a:t>webpack</a:t>
            </a:r>
            <a:r>
              <a:rPr lang="pt-BR" dirty="0"/>
              <a:t> --</a:t>
            </a:r>
            <a:r>
              <a:rPr lang="pt-BR" dirty="0" err="1"/>
              <a:t>watch</a:t>
            </a:r>
            <a:r>
              <a:rPr lang="pt-BR" dirty="0"/>
              <a:t> --color --</a:t>
            </a:r>
            <a:r>
              <a:rPr lang="pt-BR" dirty="0" err="1"/>
              <a:t>progress</a:t>
            </a:r>
            <a:r>
              <a:rPr lang="pt-BR" dirty="0"/>
              <a:t>"</a:t>
            </a:r>
          </a:p>
          <a:p>
            <a:pPr marL="0" indent="0">
              <a:buNone/>
            </a:pPr>
            <a:r>
              <a:rPr lang="pt-BR" dirty="0"/>
              <a:t>"start": "</a:t>
            </a:r>
            <a:r>
              <a:rPr lang="pt-BR" dirty="0" err="1"/>
              <a:t>webpack</a:t>
            </a:r>
            <a:r>
              <a:rPr lang="pt-BR" dirty="0"/>
              <a:t>-</a:t>
            </a:r>
            <a:r>
              <a:rPr lang="pt-BR" dirty="0" err="1"/>
              <a:t>dev</a:t>
            </a:r>
            <a:r>
              <a:rPr lang="pt-BR" dirty="0"/>
              <a:t>-server --open"</a:t>
            </a:r>
          </a:p>
          <a:p>
            <a:pPr marL="0" indent="0">
              <a:buNone/>
            </a:pPr>
            <a:endParaRPr lang="pt-BR" dirty="0">
              <a:solidFill>
                <a:srgbClr val="2023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17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1136E-A466-46B7-AE13-E4EADA01F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sz="6600" b="1" dirty="0">
                <a:ln w="38100">
                  <a:solidFill>
                    <a:schemeClr val="tx1"/>
                  </a:solidFill>
                </a:ln>
                <a:solidFill>
                  <a:srgbClr val="F4F1E0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webpack.config.js</a:t>
            </a:r>
            <a:endParaRPr lang="pt-BR" sz="6600" b="1" dirty="0">
              <a:ln w="38100">
                <a:solidFill>
                  <a:schemeClr val="tx1"/>
                </a:solidFill>
              </a:ln>
              <a:solidFill>
                <a:srgbClr val="F4F1E0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C3B96158-83BE-477B-BB7A-B7E83416C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483" y="2180691"/>
            <a:ext cx="6451033" cy="266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884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1136E-A466-46B7-AE13-E4EADA01F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sz="6600" b="1" dirty="0">
                <a:ln w="38100">
                  <a:solidFill>
                    <a:schemeClr val="tx1"/>
                  </a:solidFill>
                </a:ln>
                <a:solidFill>
                  <a:srgbClr val="F4F1E0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dev-server</a:t>
            </a:r>
            <a:endParaRPr lang="pt-BR" sz="6600" b="1" dirty="0">
              <a:ln w="38100">
                <a:solidFill>
                  <a:schemeClr val="tx1"/>
                </a:solidFill>
              </a:ln>
              <a:solidFill>
                <a:srgbClr val="F4F1E0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CE2D513-6CBE-44EF-ADAE-B2582D22F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482" y="2460788"/>
            <a:ext cx="6451033" cy="3678137"/>
          </a:xfrm>
          <a:prstGeom prst="rect">
            <a:avLst/>
          </a:prstGeo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9791F1C5-CB95-41AA-9878-13E12CF3D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4700"/>
            <a:ext cx="10515600" cy="498475"/>
          </a:xfrm>
          <a:solidFill>
            <a:srgbClr val="F7F7F7"/>
          </a:solidFill>
          <a:ln w="25400">
            <a:solidFill>
              <a:srgbClr val="B2B2B2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B2B2B2"/>
                </a:solidFill>
              </a:rPr>
              <a:t>$</a:t>
            </a:r>
            <a:r>
              <a:rPr lang="en-US" dirty="0" err="1">
                <a:solidFill>
                  <a:srgbClr val="20232A"/>
                </a:solidFill>
              </a:rPr>
              <a:t>npm</a:t>
            </a:r>
            <a:r>
              <a:rPr lang="en-US" dirty="0">
                <a:solidFill>
                  <a:srgbClr val="20232A"/>
                </a:solidFill>
              </a:rPr>
              <a:t> </a:t>
            </a:r>
            <a:r>
              <a:rPr lang="en-US" dirty="0" err="1">
                <a:solidFill>
                  <a:srgbClr val="20232A"/>
                </a:solidFill>
              </a:rPr>
              <a:t>i</a:t>
            </a:r>
            <a:r>
              <a:rPr lang="en-US" dirty="0">
                <a:solidFill>
                  <a:srgbClr val="20232A"/>
                </a:solidFill>
              </a:rPr>
              <a:t> -D </a:t>
            </a:r>
            <a:r>
              <a:rPr lang="en-US" dirty="0" err="1">
                <a:solidFill>
                  <a:srgbClr val="20232A"/>
                </a:solidFill>
              </a:rPr>
              <a:t>webpack</a:t>
            </a:r>
            <a:r>
              <a:rPr lang="en-US" dirty="0">
                <a:solidFill>
                  <a:srgbClr val="20232A"/>
                </a:solidFill>
              </a:rPr>
              <a:t>-dev-server</a:t>
            </a:r>
            <a:endParaRPr lang="pt-BR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9980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201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Agency FB</vt:lpstr>
      <vt:lpstr>Arial</vt:lpstr>
      <vt:lpstr>Calibri</vt:lpstr>
      <vt:lpstr>Calibri Light</vt:lpstr>
      <vt:lpstr>Tema do Office</vt:lpstr>
      <vt:lpstr>React</vt:lpstr>
      <vt:lpstr>material</vt:lpstr>
      <vt:lpstr>setup</vt:lpstr>
      <vt:lpstr>webpack</vt:lpstr>
      <vt:lpstr>primeiros passos</vt:lpstr>
      <vt:lpstr>estrutura</vt:lpstr>
      <vt:lpstr>npm scripts</vt:lpstr>
      <vt:lpstr>webpack.config.js</vt:lpstr>
      <vt:lpstr>dev-server</vt:lpstr>
      <vt:lpstr>babel</vt:lpstr>
      <vt:lpstr>Ciclo de vida dos componentes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Fábio Silva do Nascimento Queluci</dc:creator>
  <cp:lastModifiedBy>Fábio Silva do Nascimento Queluci</cp:lastModifiedBy>
  <cp:revision>26</cp:revision>
  <dcterms:created xsi:type="dcterms:W3CDTF">2017-11-13T23:23:34Z</dcterms:created>
  <dcterms:modified xsi:type="dcterms:W3CDTF">2017-11-14T17:15:21Z</dcterms:modified>
</cp:coreProperties>
</file>