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71" r:id="rId8"/>
    <p:sldId id="269" r:id="rId9"/>
    <p:sldId id="273" r:id="rId10"/>
    <p:sldId id="272" r:id="rId11"/>
    <p:sldId id="262" r:id="rId12"/>
    <p:sldId id="260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0"/>
    <a:srgbClr val="002F5D"/>
    <a:srgbClr val="012667"/>
    <a:srgbClr val="0F5AA8"/>
    <a:srgbClr val="002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Training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AC-419E-A014-BD9F18C677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C-419E-A014-BD9F18C677B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DB5FB13-8FF2-4BD8-B908-DB145483FA99}" type="VALU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9AC-419E-A014-BD9F18C677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ABD7C9-8778-4AEB-A5D1-B0C1A149EDD3}" type="VALU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9AC-419E-A014-BD9F18C677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Maschi</c:v>
                </c:pt>
                <c:pt idx="1">
                  <c:v>Femmine.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915</c:v>
                </c:pt>
                <c:pt idx="1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C-419E-A014-BD9F18C677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Test </a:t>
            </a:r>
            <a:r>
              <a:rPr lang="it-IT" u="sng" dirty="0"/>
              <a:t>Set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Training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9-4A05-A7A1-39DDBFAA14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9-4A05-A7A1-39DDBFAA14F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10ABAAF-5B49-4D89-ACA7-8E90D74D42C4}" type="VALUE">
                      <a: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FA9-4A05-A7A1-39DDBFAA14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65C8ED-1EC9-43FF-8001-750A8CC8E226}" type="VALU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FA9-4A05-A7A1-39DDBFAA14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Maschi</c:v>
                </c:pt>
                <c:pt idx="1">
                  <c:v>Femmine.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315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9-4A05-A7A1-39DDBFAA14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411C-B139-4896-BC08-AEA76D91D066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E9D2-61F4-4FD2-BA05-AD63241A4E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44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DE51-BFCF-44CD-85DF-3A2DE124DA2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0A76-548F-440E-B7BD-1FE2A899B01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D68A-1CF4-478A-9429-CC9214EC2BA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2B79-31C4-410E-9B6C-137992186C5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031-3404-42AC-AECC-E8DD31E8799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2518-AA8C-448D-B304-8DB2E5EB7A0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CF9A-8BC0-4418-B579-6AE86F7AF2A8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FE1D-2692-4D47-9FA0-CD6578E75903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962B-B0CB-4920-8A5E-8409631FB573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6985-13F6-47A9-8DFE-999CA878F61D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8656-80E7-4F1A-AAA0-4AD0262242C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Anno Accademico 2021-2022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8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24B12E3-D407-48DC-A164-EC62CC081BFB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Anno Accademico 2021-2022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fondale oceanico&#10;&#10;Descrizione generata automaticamente">
            <a:extLst>
              <a:ext uri="{FF2B5EF4-FFF2-40B4-BE49-F238E27FC236}">
                <a16:creationId xmlns:a16="http://schemas.microsoft.com/office/drawing/2014/main" id="{98B8F86B-A932-946E-3CD2-E6906699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68D350-B256-EB92-D3F2-493A6CFF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Autofit/>
          </a:bodyPr>
          <a:lstStyle/>
          <a:p>
            <a:r>
              <a:rPr lang="it-IT" sz="2400" dirty="0">
                <a:solidFill>
                  <a:srgbClr val="FFFFFF"/>
                </a:solidFill>
                <a:cs typeface="Times New Roman" panose="02020603050405020304" pitchFamily="18" charset="0"/>
              </a:rPr>
              <a:t>Impiego di tecniche di NLP per la profilazione automatica del genere degli autori di messaggi testuali.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463B7E-EB5A-F3BC-11FA-D20FEB12F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Autore: Fabio Sposato</a:t>
            </a:r>
          </a:p>
          <a:p>
            <a:endParaRPr lang="it-IT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Relatore: Mirko Lai</a:t>
            </a:r>
          </a:p>
        </p:txBody>
      </p:sp>
    </p:spTree>
    <p:extLst>
      <p:ext uri="{BB962C8B-B14F-4D97-AF65-F5344CB8AC3E}">
        <p14:creationId xmlns:p14="http://schemas.microsoft.com/office/powerpoint/2010/main" val="353490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7766"/>
            <a:ext cx="9905999" cy="133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cs typeface="Times New Roman" panose="02020603050405020304" pitchFamily="18" charset="0"/>
              </a:rPr>
              <a:t>GDF o Gender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È la feature da me creata</a:t>
            </a:r>
          </a:p>
          <a:p>
            <a:pPr marL="0" indent="0">
              <a:buNone/>
            </a:pPr>
            <a:r>
              <a:rPr lang="it-IT" dirty="0" err="1">
                <a:cs typeface="Times New Roman" panose="02020603050405020304" pitchFamily="18" charset="0"/>
              </a:rPr>
              <a:t>matchea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</a:t>
            </a:r>
            <a:r>
              <a:rPr lang="it-IT" dirty="0">
                <a:cs typeface="Times New Roman" panose="02020603050405020304" pitchFamily="18" charset="0"/>
              </a:rPr>
              <a:t>[i]), </a:t>
            </a:r>
            <a:r>
              <a:rPr lang="it-IT" dirty="0" err="1">
                <a:cs typeface="Times New Roman" panose="02020603050405020304" pitchFamily="18" charset="0"/>
              </a:rPr>
              <a:t>contaFem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train_tokens</a:t>
            </a:r>
            <a:r>
              <a:rPr lang="it-IT" dirty="0">
                <a:cs typeface="Times New Roman" panose="02020603050405020304" pitchFamily="18" charset="0"/>
              </a:rPr>
              <a:t>[i]), </a:t>
            </a:r>
            <a:r>
              <a:rPr lang="it-IT" dirty="0" err="1">
                <a:cs typeface="Times New Roman" panose="02020603050405020304" pitchFamily="18" charset="0"/>
              </a:rPr>
              <a:t>contaMasc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train_tokens</a:t>
            </a:r>
            <a:r>
              <a:rPr lang="it-IT" dirty="0">
                <a:cs typeface="Times New Roman" panose="02020603050405020304" pitchFamily="18" charset="0"/>
              </a:rPr>
              <a:t>[i]), </a:t>
            </a:r>
            <a:r>
              <a:rPr lang="it-IT" dirty="0" err="1">
                <a:cs typeface="Times New Roman" panose="02020603050405020304" pitchFamily="18" charset="0"/>
              </a:rPr>
              <a:t>len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</a:t>
            </a:r>
            <a:r>
              <a:rPr lang="it-IT" dirty="0">
                <a:cs typeface="Times New Roman" panose="02020603050405020304" pitchFamily="18" charset="0"/>
              </a:rPr>
              <a:t>[i]), </a:t>
            </a:r>
            <a:r>
              <a:rPr lang="it-IT" dirty="0" err="1">
                <a:cs typeface="Times New Roman" panose="02020603050405020304" pitchFamily="18" charset="0"/>
              </a:rPr>
              <a:t>len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</a:t>
            </a:r>
            <a:r>
              <a:rPr lang="it-IT" dirty="0">
                <a:cs typeface="Times New Roman" panose="02020603050405020304" pitchFamily="18" charset="0"/>
              </a:rPr>
              <a:t>[i].split()), </a:t>
            </a:r>
            <a:r>
              <a:rPr lang="it-IT" dirty="0" err="1">
                <a:cs typeface="Times New Roman" panose="02020603050405020304" pitchFamily="18" charset="0"/>
              </a:rPr>
              <a:t>len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</a:t>
            </a:r>
            <a:r>
              <a:rPr lang="it-IT" dirty="0">
                <a:cs typeface="Times New Roman" panose="02020603050405020304" pitchFamily="18" charset="0"/>
              </a:rPr>
              <a:t>[i]) / </a:t>
            </a:r>
            <a:r>
              <a:rPr lang="it-IT" dirty="0" err="1">
                <a:cs typeface="Times New Roman" panose="02020603050405020304" pitchFamily="18" charset="0"/>
              </a:rPr>
              <a:t>len</a:t>
            </a:r>
            <a:r>
              <a:rPr lang="it-IT" dirty="0">
                <a:cs typeface="Times New Roman" panose="02020603050405020304" pitchFamily="18" charset="0"/>
              </a:rPr>
              <a:t>(</a:t>
            </a:r>
            <a:r>
              <a:rPr lang="it-IT" dirty="0" err="1">
                <a:cs typeface="Times New Roman" panose="02020603050405020304" pitchFamily="18" charset="0"/>
              </a:rPr>
              <a:t>train</a:t>
            </a:r>
            <a:r>
              <a:rPr lang="it-IT" dirty="0">
                <a:cs typeface="Times New Roman" panose="02020603050405020304" pitchFamily="18" charset="0"/>
              </a:rPr>
              <a:t>[i].split())</a:t>
            </a: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25" y="386911"/>
            <a:ext cx="9929090" cy="133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Modelli più prestanti ottenuti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Anno Accademico 2021-2022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BE4C6C5-310B-4297-6203-1BD891D5E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08" y="1941922"/>
            <a:ext cx="8728784" cy="3527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887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953" y="342315"/>
            <a:ext cx="9929090" cy="1335657"/>
          </a:xfrm>
        </p:spPr>
        <p:txBody>
          <a:bodyPr/>
          <a:lstStyle/>
          <a:p>
            <a:r>
              <a:rPr lang="it-IT" dirty="0"/>
              <a:t>Confronto con i partecipanti al Task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D63FA54-175C-0B1A-F60D-DC565D05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953" y="1677972"/>
            <a:ext cx="8142093" cy="40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27" y="539163"/>
            <a:ext cx="9929090" cy="1335657"/>
          </a:xfrm>
        </p:spPr>
        <p:txBody>
          <a:bodyPr/>
          <a:lstStyle/>
          <a:p>
            <a:r>
              <a:rPr lang="it-IT" dirty="0"/>
              <a:t>Limiti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FB6444-3A51-60B4-59F8-D16A47F3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Primo Esempio</a:t>
            </a:r>
          </a:p>
          <a:p>
            <a:pPr marL="0" indent="0">
              <a:buNone/>
            </a:pPr>
            <a:r>
              <a:rPr lang="it-IT" dirty="0"/>
              <a:t>“Fra tutte le cose, quelle che mi hanno </a:t>
            </a:r>
            <a:r>
              <a:rPr lang="it-IT" u="sng" dirty="0">
                <a:solidFill>
                  <a:srgbClr val="FFC000"/>
                </a:solidFill>
              </a:rPr>
              <a:t>sorpresa</a:t>
            </a:r>
            <a:r>
              <a:rPr lang="it-IT" dirty="0"/>
              <a:t> di più sono che: - il gap age fra lui e lei non mi sta dando minimamente fastidio.”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Secondo Esempio</a:t>
            </a:r>
          </a:p>
          <a:p>
            <a:pPr marL="0" indent="0">
              <a:buNone/>
            </a:pPr>
            <a:r>
              <a:rPr lang="it-IT" dirty="0"/>
              <a:t>“Benvenuto bar!!!!!”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850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776" y="539163"/>
            <a:ext cx="9929090" cy="1335657"/>
          </a:xfrm>
        </p:spPr>
        <p:txBody>
          <a:bodyPr/>
          <a:lstStyle/>
          <a:p>
            <a:r>
              <a:rPr lang="it-IT" dirty="0"/>
              <a:t>Consigli per future ricerche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FB6444-3A51-60B4-59F8-D16A47F3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Bilanciamento del dataset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Apprendimento d’insieme</a:t>
            </a:r>
          </a:p>
        </p:txBody>
      </p:sp>
    </p:spTree>
    <p:extLst>
      <p:ext uri="{BB962C8B-B14F-4D97-AF65-F5344CB8AC3E}">
        <p14:creationId xmlns:p14="http://schemas.microsoft.com/office/powerpoint/2010/main" val="274021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55" y="2761171"/>
            <a:ext cx="9929090" cy="1335657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6" y="539163"/>
            <a:ext cx="9929090" cy="1335657"/>
          </a:xfrm>
        </p:spPr>
        <p:txBody>
          <a:bodyPr/>
          <a:lstStyle/>
          <a:p>
            <a:r>
              <a:rPr lang="it-IT" dirty="0"/>
              <a:t>L’elaborazione del linguaggio naturale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La NLP fa parte della sotto branca dell’informatica chiamata Intelligenza Artificiale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					 NLP</a:t>
            </a: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Per il suo funzionamento ha bisogno di grandi quantità di dati.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I Task di cui si occupa possono essere molti tra cui:  Hate Speech Detection, Machine Translation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BCE179-6DBF-6437-7C7D-CDD3B7D1A5F2}"/>
              </a:ext>
            </a:extLst>
          </p:cNvPr>
          <p:cNvCxnSpPr>
            <a:cxnSpLocks/>
          </p:cNvCxnSpPr>
          <p:nvPr/>
        </p:nvCxnSpPr>
        <p:spPr>
          <a:xfrm flipH="1">
            <a:off x="4858327" y="3205018"/>
            <a:ext cx="609600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721B75-879E-97F1-DD7D-819F0BA8D02D}"/>
              </a:ext>
            </a:extLst>
          </p:cNvPr>
          <p:cNvCxnSpPr>
            <a:cxnSpLocks/>
          </p:cNvCxnSpPr>
          <p:nvPr/>
        </p:nvCxnSpPr>
        <p:spPr>
          <a:xfrm>
            <a:off x="6724075" y="3205017"/>
            <a:ext cx="609600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2E34C41-B2C9-660C-A996-A42A1B82B15F}"/>
              </a:ext>
            </a:extLst>
          </p:cNvPr>
          <p:cNvSpPr txBox="1"/>
          <p:nvPr/>
        </p:nvSpPr>
        <p:spPr>
          <a:xfrm>
            <a:off x="3748696" y="3653095"/>
            <a:ext cx="2219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Natural Language</a:t>
            </a:r>
          </a:p>
          <a:p>
            <a:r>
              <a:rPr lang="it-IT" sz="2000" dirty="0"/>
              <a:t>Generation (NLG)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9D38BC-0C5B-7322-8DE3-44ECCE243A13}"/>
              </a:ext>
            </a:extLst>
          </p:cNvPr>
          <p:cNvSpPr txBox="1"/>
          <p:nvPr/>
        </p:nvSpPr>
        <p:spPr>
          <a:xfrm>
            <a:off x="6224044" y="3653095"/>
            <a:ext cx="2611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Natural Language</a:t>
            </a:r>
          </a:p>
          <a:p>
            <a:r>
              <a:rPr lang="it-IT" sz="2000" dirty="0"/>
              <a:t>Understanding (NLU)</a:t>
            </a:r>
          </a:p>
        </p:txBody>
      </p:sp>
    </p:spTree>
    <p:extLst>
      <p:ext uri="{BB962C8B-B14F-4D97-AF65-F5344CB8AC3E}">
        <p14:creationId xmlns:p14="http://schemas.microsoft.com/office/powerpoint/2010/main" val="4991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6" y="539163"/>
            <a:ext cx="9929090" cy="1335657"/>
          </a:xfrm>
        </p:spPr>
        <p:txBody>
          <a:bodyPr/>
          <a:lstStyle/>
          <a:p>
            <a:r>
              <a:rPr lang="it-IT" dirty="0"/>
              <a:t>Author Profiling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L’Author Profiling fa parte di un insieme di Task di cui si occupa la NLP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Per profilazione si intende il cercare di capire le caratteristiche principali della persona che, come in questa tesi, ha scritto un determinato testo.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Ricerca le caratteristiche dell’autore quali: Sesso, Età, Tratti di Personalità ecc…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3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6" y="539163"/>
            <a:ext cx="9929090" cy="1335657"/>
          </a:xfrm>
        </p:spPr>
        <p:txBody>
          <a:bodyPr/>
          <a:lstStyle/>
          <a:p>
            <a:r>
              <a:rPr lang="it-IT" dirty="0"/>
              <a:t>Gender Detection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In modo particolare, la tesi ha affrontato il Gender Detection come Task binario.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Il Gender Detection è un Sub-Task dell’Author Profiling e si occupa in modo più specifico della rilevazione del Sesso degli Autori.</a:t>
            </a: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È stato scelto di intraprendere solo il Task binario di Gender Detection in quanto più semplice rispetto agli altri Task multi-classe.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0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54" y="656355"/>
            <a:ext cx="9929090" cy="133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cs typeface="Times New Roman" panose="02020603050405020304" pitchFamily="18" charset="0"/>
              </a:rPr>
              <a:t>Obiettivo della 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L’obiettivo della tesi era focalizzato sulla creazione di un modello automatico supervisionato per l’identificazione del genere di un autore di un testo.</a:t>
            </a: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cs typeface="Times New Roman" panose="02020603050405020304" pitchFamily="18" charset="0"/>
              </a:rPr>
              <a:t>Come è stato Fatto?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4BF28A2-2CE8-A009-5043-6E3CD343064E}"/>
              </a:ext>
            </a:extLst>
          </p:cNvPr>
          <p:cNvCxnSpPr>
            <a:cxnSpLocks/>
          </p:cNvCxnSpPr>
          <p:nvPr/>
        </p:nvCxnSpPr>
        <p:spPr>
          <a:xfrm>
            <a:off x="6096000" y="4623758"/>
            <a:ext cx="0" cy="83676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8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301"/>
            <a:ext cx="9905999" cy="133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cs typeface="Times New Roman" panose="02020603050405020304" pitchFamily="18" charset="0"/>
              </a:rPr>
              <a:t>Dataset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8166"/>
            <a:ext cx="9905999" cy="35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Per svolgere la Tesi di ricerca basata sull’Author Profiling, si è fatto riferimento al dataset di TAG-it, Shared Task organizzato da EVALITA nel 2020.                                                  Dataset formato da testi di più autori ricavati dalla piattaforma ForumFree.</a:t>
            </a: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05996E25-AAED-64C8-F126-C50D26180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800966"/>
              </p:ext>
            </p:extLst>
          </p:nvPr>
        </p:nvGraphicFramePr>
        <p:xfrm>
          <a:off x="1143000" y="2762499"/>
          <a:ext cx="5154283" cy="3369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33247DE3-8802-4917-844A-27F55C1FB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444679"/>
              </p:ext>
            </p:extLst>
          </p:nvPr>
        </p:nvGraphicFramePr>
        <p:xfrm>
          <a:off x="5894716" y="2762499"/>
          <a:ext cx="5154283" cy="3369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1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9163"/>
            <a:ext cx="9905999" cy="133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cs typeface="Times New Roman" panose="02020603050405020304" pitchFamily="18" charset="0"/>
              </a:rPr>
              <a:t>K Fold Validation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BF8FD-E221-02DF-BBE2-5136F13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Esattamente come i partecipanti allo Shared Task ho affrontato la fase di sviluppo senza utilizzare il Test Set</a:t>
            </a:r>
          </a:p>
          <a:p>
            <a:pPr marL="0" indent="0">
              <a:buNone/>
            </a:pP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cs typeface="Times New Roman" panose="02020603050405020304" pitchFamily="18" charset="0"/>
              </a:rPr>
              <a:t>È stata quindi utilizzata la suddivisione del Training Set creata dalla K-Fold per addestrare i modelli in modo iterativo.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Anno </a:t>
            </a:r>
            <a:r>
              <a:rPr lang="en-US" dirty="0" err="1">
                <a:cs typeface="Times New Roman" panose="02020603050405020304" pitchFamily="18" charset="0"/>
              </a:rPr>
              <a:t>Accademico</a:t>
            </a:r>
            <a:r>
              <a:rPr lang="en-US" dirty="0">
                <a:cs typeface="Times New Roman" panose="02020603050405020304" pitchFamily="18" charset="0"/>
              </a:rPr>
              <a:t> 2021-2022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EE07C-51F2-8C10-FB80-0A73082B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72" y="1958192"/>
            <a:ext cx="9929090" cy="133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n-lt"/>
                <a:cs typeface="Times New Roman" panose="02020603050405020304" pitchFamily="18" charset="0"/>
              </a:rPr>
              <a:t>Rappresentazione tramite Vettore BOW</a:t>
            </a:r>
            <a:br>
              <a:rPr lang="it-IT" sz="2000" dirty="0">
                <a:latin typeface="+mn-lt"/>
                <a:cs typeface="Times New Roman" panose="02020603050405020304" pitchFamily="18" charset="0"/>
              </a:rPr>
            </a:br>
            <a:br>
              <a:rPr lang="it-IT" sz="2000" dirty="0">
                <a:latin typeface="+mn-lt"/>
                <a:cs typeface="Times New Roman" panose="02020603050405020304" pitchFamily="18" charset="0"/>
              </a:rPr>
            </a:br>
            <a:r>
              <a:rPr lang="it-IT" sz="2000" dirty="0">
                <a:latin typeface="+mn-lt"/>
                <a:cs typeface="Times New Roman" panose="02020603050405020304" pitchFamily="18" charset="0"/>
              </a:rPr>
              <a:t>Quante volte il token viene ritrovato nel dizionario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Anno Accademico 2021-2022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A7988DAD-2B88-2890-80C0-D2AEB415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72" y="3763593"/>
            <a:ext cx="9354856" cy="1324160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EE9A72-695E-D2F4-2BF3-9D1E68509B85}"/>
              </a:ext>
            </a:extLst>
          </p:cNvPr>
          <p:cNvSpPr txBox="1"/>
          <p:nvPr/>
        </p:nvSpPr>
        <p:spPr>
          <a:xfrm>
            <a:off x="5388691" y="1015434"/>
            <a:ext cx="141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+mj-lt"/>
              </a:rPr>
              <a:t>BOW</a:t>
            </a:r>
          </a:p>
        </p:txBody>
      </p:sp>
    </p:spTree>
    <p:extLst>
      <p:ext uri="{BB962C8B-B14F-4D97-AF65-F5344CB8AC3E}">
        <p14:creationId xmlns:p14="http://schemas.microsoft.com/office/powerpoint/2010/main" val="35074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EE8C6E-1CE1-0327-A040-67DD7F1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Anno Accademico 2021-2022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B3B7E-5042-128F-8E98-86C5489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EC27743F-827F-0283-EF14-6A52CBFEFF2C}"/>
              </a:ext>
            </a:extLst>
          </p:cNvPr>
          <p:cNvSpPr txBox="1">
            <a:spLocks/>
          </p:cNvSpPr>
          <p:nvPr/>
        </p:nvSpPr>
        <p:spPr>
          <a:xfrm>
            <a:off x="1442388" y="2185630"/>
            <a:ext cx="9929090" cy="133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latin typeface="+mn-lt"/>
                <a:cs typeface="Times New Roman" panose="02020603050405020304" pitchFamily="18" charset="0"/>
              </a:rPr>
              <a:t>Rappresentazione tramite Vettore BOP</a:t>
            </a:r>
          </a:p>
          <a:p>
            <a:endParaRPr lang="it-IT" sz="2000" dirty="0">
              <a:latin typeface="+mn-lt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+mn-lt"/>
                <a:cs typeface="Times New Roman" panose="02020603050405020304" pitchFamily="18" charset="0"/>
              </a:rPr>
              <a:t>Quante volte la Part Of Speech viene ritrovata nel dizionario</a:t>
            </a:r>
          </a:p>
          <a:p>
            <a:endParaRPr lang="it-IT" sz="2000" dirty="0">
              <a:latin typeface="+mn-lt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+mn-lt"/>
                <a:cs typeface="Times New Roman" panose="02020603050405020304" pitchFamily="18" charset="0"/>
              </a:rPr>
              <a:t>Dizionario più piccolo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8E5CD614-DB71-8E48-D0C9-6776F0EB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3975010"/>
            <a:ext cx="9307224" cy="12955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EE9A72-695E-D2F4-2BF3-9D1E68509B85}"/>
              </a:ext>
            </a:extLst>
          </p:cNvPr>
          <p:cNvSpPr txBox="1"/>
          <p:nvPr/>
        </p:nvSpPr>
        <p:spPr>
          <a:xfrm>
            <a:off x="5504235" y="1099871"/>
            <a:ext cx="1183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+mj-lt"/>
              </a:rPr>
              <a:t>BOP</a:t>
            </a:r>
          </a:p>
        </p:txBody>
      </p:sp>
    </p:spTree>
    <p:extLst>
      <p:ext uri="{BB962C8B-B14F-4D97-AF65-F5344CB8AC3E}">
        <p14:creationId xmlns:p14="http://schemas.microsoft.com/office/powerpoint/2010/main" val="106952087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17627</TotalTime>
  <Words>541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Walbaum Display</vt:lpstr>
      <vt:lpstr>RegattaVTI</vt:lpstr>
      <vt:lpstr>Impiego di tecniche di NLP per la profilazione automatica del genere degli autori di messaggi testuali.</vt:lpstr>
      <vt:lpstr>L’elaborazione del linguaggio naturale</vt:lpstr>
      <vt:lpstr>Author Profiling</vt:lpstr>
      <vt:lpstr>Gender Detection</vt:lpstr>
      <vt:lpstr>Obiettivo della tesi</vt:lpstr>
      <vt:lpstr>Dataset utilizzato</vt:lpstr>
      <vt:lpstr>K Fold Validation</vt:lpstr>
      <vt:lpstr>Rappresentazione tramite Vettore BOW  Quante volte il token viene ritrovato nel dizionario</vt:lpstr>
      <vt:lpstr>Presentazione standard di PowerPoint</vt:lpstr>
      <vt:lpstr>GDF o Gender Function</vt:lpstr>
      <vt:lpstr>Modelli più prestanti ottenuti</vt:lpstr>
      <vt:lpstr>Confronto con i partecipanti al Task</vt:lpstr>
      <vt:lpstr>Limiti</vt:lpstr>
      <vt:lpstr>Consigli per future ricerche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Impiego di tecniche di NLP per la profilazione automatica del genere degli autori di messaggi testuali.</dc:title>
  <dc:creator>Fabio Sposato</dc:creator>
  <cp:lastModifiedBy>Fabio Sposato</cp:lastModifiedBy>
  <cp:revision>41</cp:revision>
  <dcterms:created xsi:type="dcterms:W3CDTF">2022-11-06T09:59:03Z</dcterms:created>
  <dcterms:modified xsi:type="dcterms:W3CDTF">2022-11-23T12:59:02Z</dcterms:modified>
</cp:coreProperties>
</file>