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6" r:id="rId3"/>
    <p:sldId id="258" r:id="rId4"/>
    <p:sldId id="267" r:id="rId5"/>
    <p:sldId id="268" r:id="rId6"/>
    <p:sldId id="259" r:id="rId7"/>
    <p:sldId id="269" r:id="rId8"/>
    <p:sldId id="260" r:id="rId9"/>
    <p:sldId id="272" r:id="rId10"/>
    <p:sldId id="275" r:id="rId11"/>
    <p:sldId id="274" r:id="rId12"/>
    <p:sldId id="276" r:id="rId13"/>
    <p:sldId id="277" r:id="rId14"/>
    <p:sldId id="261" r:id="rId15"/>
    <p:sldId id="262" r:id="rId16"/>
    <p:sldId id="278" r:id="rId17"/>
    <p:sldId id="263" r:id="rId18"/>
    <p:sldId id="257" r:id="rId19"/>
    <p:sldId id="264" r:id="rId20"/>
    <p:sldId id="280" r:id="rId21"/>
    <p:sldId id="265" r:id="rId2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Medium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679E48-6408-4F2E-B330-1CAAD5EFF8CC}">
  <a:tblStyle styleId="{9A679E48-6408-4F2E-B330-1CAAD5EFF8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6AB2A7-B4B6-4C65-8E47-69BA715D98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1"/>
    <p:restoredTop sz="94696"/>
  </p:normalViewPr>
  <p:slideViewPr>
    <p:cSldViewPr snapToGrid="0">
      <p:cViewPr varScale="1">
        <p:scale>
          <a:sx n="263" d="100"/>
          <a:sy n="263" d="100"/>
        </p:scale>
        <p:origin x="15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b2298d99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b2298d99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715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b2298d99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b2298d99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675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b2298d99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b2298d99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738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b2298d99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b2298d99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690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b2298d99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b2298d99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b2298d99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b2298d99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b2298d99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b2298d99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433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2298d99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2298d99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b2298d99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b2298d99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b2298d99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b2298d99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b2298d99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b2298d99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390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b2298d99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b2298d99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62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b2298df6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b2298df6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b2298d99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b2298d99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b2298d99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b2298d99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479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b2298d99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b2298d99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2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b2298d99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b2298d99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b2298d99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b2298d99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96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b2298d99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b2298d99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b2298d99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b2298d99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29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650" y="448900"/>
            <a:ext cx="1528700" cy="13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-100" y="24671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Predição de Preço de Imóveis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25" y="2908025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Fábio de Oliveira Tabalipa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917875" y="4064400"/>
            <a:ext cx="530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Trabalho de Conclusão de Curso apresentado ao Curso de Especialização em Ciência de Dados e Big Data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4 Exploração dos Dados</a:t>
            </a:r>
          </a:p>
        </p:txBody>
      </p:sp>
      <p:graphicFrame>
        <p:nvGraphicFramePr>
          <p:cNvPr id="82" name="Google Shape;82;p17"/>
          <p:cNvGraphicFramePr/>
          <p:nvPr>
            <p:extLst>
              <p:ext uri="{D42A27DB-BD31-4B8C-83A1-F6EECF244321}">
                <p14:modId xmlns:p14="http://schemas.microsoft.com/office/powerpoint/2010/main" val="1438800595"/>
              </p:ext>
            </p:extLst>
          </p:nvPr>
        </p:nvGraphicFramePr>
        <p:xfrm>
          <a:off x="1084946" y="1860870"/>
          <a:ext cx="6974108" cy="1955754"/>
        </p:xfrm>
        <a:graphic>
          <a:graphicData uri="http://schemas.openxmlformats.org/drawingml/2006/table">
            <a:tbl>
              <a:tblPr>
                <a:noFill/>
                <a:tableStyleId>{356AB2A7-B4B6-4C65-8E47-69BA715D98A5}</a:tableStyleId>
              </a:tblPr>
              <a:tblGrid>
                <a:gridCol w="2897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8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191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sz="14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  <a:endParaRPr sz="14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endParaRPr sz="14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91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65.797,17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0,05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91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Bairro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64.642,47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0,05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DF707464-14DA-AA4F-BA17-B4E423DC52AA}"/>
              </a:ext>
            </a:extLst>
          </p:cNvPr>
          <p:cNvSpPr txBox="1"/>
          <p:nvPr/>
        </p:nvSpPr>
        <p:spPr>
          <a:xfrm>
            <a:off x="1084946" y="1522316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Teste H de </a:t>
            </a:r>
            <a:r>
              <a:rPr lang="pt-B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Kruskal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-Wallis </a:t>
            </a:r>
          </a:p>
        </p:txBody>
      </p:sp>
    </p:spTree>
    <p:extLst>
      <p:ext uri="{BB962C8B-B14F-4D97-AF65-F5344CB8AC3E}">
        <p14:creationId xmlns:p14="http://schemas.microsoft.com/office/powerpoint/2010/main" val="389676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4 Exploração dos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6AF04B6-8769-104A-9F3A-22A25EC85A7D}"/>
              </a:ext>
            </a:extLst>
          </p:cNvPr>
          <p:cNvSpPr txBox="1"/>
          <p:nvPr/>
        </p:nvSpPr>
        <p:spPr>
          <a:xfrm>
            <a:off x="1" y="1386273"/>
            <a:ext cx="1429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Área (m²)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84F319-B491-2442-B6F8-219E9142D599}"/>
              </a:ext>
            </a:extLst>
          </p:cNvPr>
          <p:cNvSpPr txBox="1"/>
          <p:nvPr/>
        </p:nvSpPr>
        <p:spPr>
          <a:xfrm>
            <a:off x="-386" y="3764189"/>
            <a:ext cx="1429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Banheiros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C9A400-E768-2944-966D-484A03DE1271}"/>
              </a:ext>
            </a:extLst>
          </p:cNvPr>
          <p:cNvSpPr txBox="1"/>
          <p:nvPr/>
        </p:nvSpPr>
        <p:spPr>
          <a:xfrm>
            <a:off x="7714697" y="1379177"/>
            <a:ext cx="1420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Quartos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FAF81AD-C886-6443-942D-EB4FE996B86B}"/>
              </a:ext>
            </a:extLst>
          </p:cNvPr>
          <p:cNvSpPr txBox="1"/>
          <p:nvPr/>
        </p:nvSpPr>
        <p:spPr>
          <a:xfrm>
            <a:off x="7714691" y="3764189"/>
            <a:ext cx="1420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Vagas</a:t>
            </a:r>
          </a:p>
        </p:txBody>
      </p:sp>
      <p:pic>
        <p:nvPicPr>
          <p:cNvPr id="15" name="Imagem 1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44D9D93F-A5BC-F94E-AC43-2B9BC6B6FE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02" y="431100"/>
            <a:ext cx="6285395" cy="471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96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4 Exploração dos Dados</a:t>
            </a:r>
          </a:p>
        </p:txBody>
      </p:sp>
      <p:graphicFrame>
        <p:nvGraphicFramePr>
          <p:cNvPr id="82" name="Google Shape;82;p17"/>
          <p:cNvGraphicFramePr/>
          <p:nvPr>
            <p:extLst>
              <p:ext uri="{D42A27DB-BD31-4B8C-83A1-F6EECF244321}">
                <p14:modId xmlns:p14="http://schemas.microsoft.com/office/powerpoint/2010/main" val="3552204620"/>
              </p:ext>
            </p:extLst>
          </p:nvPr>
        </p:nvGraphicFramePr>
        <p:xfrm>
          <a:off x="1128272" y="1461159"/>
          <a:ext cx="7005912" cy="2904105"/>
        </p:xfrm>
        <a:graphic>
          <a:graphicData uri="http://schemas.openxmlformats.org/drawingml/2006/table">
            <a:tbl>
              <a:tblPr>
                <a:noFill/>
                <a:tableStyleId>{356AB2A7-B4B6-4C65-8E47-69BA715D98A5}</a:tableStyleId>
              </a:tblPr>
              <a:tblGrid>
                <a:gridCol w="291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82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sz="12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rho</a:t>
                      </a:r>
                      <a:endParaRPr sz="12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</a:t>
                      </a:r>
                      <a:endParaRPr sz="12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82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Área (m²)</a:t>
                      </a: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0,71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0,05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82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Quartos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0,61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0,05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82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Banheiros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0,62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0,05</a:t>
                      </a: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19012"/>
                  </a:ext>
                </a:extLst>
              </a:tr>
              <a:tr h="58082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Vagas</a:t>
                      </a: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de </a:t>
                      </a:r>
                      <a:r>
                        <a:rPr lang="en-US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garagem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0,60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 0,05</a:t>
                      </a: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77777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E0889E54-C5A6-DC4A-86B8-A0EE4B01475D}"/>
              </a:ext>
            </a:extLst>
          </p:cNvPr>
          <p:cNvSpPr txBox="1"/>
          <p:nvPr/>
        </p:nvSpPr>
        <p:spPr>
          <a:xfrm>
            <a:off x="1128272" y="1153382"/>
            <a:ext cx="2542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Correlações de </a:t>
            </a:r>
            <a:r>
              <a:rPr lang="pt-BR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Spearman</a:t>
            </a: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60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4 Exploração dos Dados</a:t>
            </a:r>
          </a:p>
        </p:txBody>
      </p:sp>
      <p:graphicFrame>
        <p:nvGraphicFramePr>
          <p:cNvPr id="82" name="Google Shape;82;p17"/>
          <p:cNvGraphicFramePr/>
          <p:nvPr>
            <p:extLst>
              <p:ext uri="{D42A27DB-BD31-4B8C-83A1-F6EECF244321}">
                <p14:modId xmlns:p14="http://schemas.microsoft.com/office/powerpoint/2010/main" val="1961015863"/>
              </p:ext>
            </p:extLst>
          </p:nvPr>
        </p:nvGraphicFramePr>
        <p:xfrm>
          <a:off x="1798043" y="1365747"/>
          <a:ext cx="5547913" cy="3182400"/>
        </p:xfrm>
        <a:graphic>
          <a:graphicData uri="http://schemas.openxmlformats.org/drawingml/2006/table">
            <a:tbl>
              <a:tblPr>
                <a:noFill/>
                <a:tableStyleId>{356AB2A7-B4B6-4C65-8E47-69BA715D98A5}</a:tableStyleId>
              </a:tblPr>
              <a:tblGrid>
                <a:gridCol w="3094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4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sz="14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FIV</a:t>
                      </a:r>
                      <a:endParaRPr sz="14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4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Área (m²)</a:t>
                      </a: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1,00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4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Quartos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1,08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4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Banheiros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1,00</a:t>
                      </a: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19012"/>
                  </a:ext>
                </a:extLst>
              </a:tr>
              <a:tr h="63648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Vagas</a:t>
                      </a: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de </a:t>
                      </a:r>
                      <a:r>
                        <a:rPr lang="en-US" sz="14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garagem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1,07</a:t>
                      </a: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77777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D351D1D0-06C6-584F-8414-A30A4F7399A9}"/>
              </a:ext>
            </a:extLst>
          </p:cNvPr>
          <p:cNvSpPr txBox="1"/>
          <p:nvPr/>
        </p:nvSpPr>
        <p:spPr>
          <a:xfrm>
            <a:off x="1798043" y="1027193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Multicolinearidade</a:t>
            </a:r>
          </a:p>
        </p:txBody>
      </p:sp>
    </p:spTree>
    <p:extLst>
      <p:ext uri="{BB962C8B-B14F-4D97-AF65-F5344CB8AC3E}">
        <p14:creationId xmlns:p14="http://schemas.microsoft.com/office/powerpoint/2010/main" val="123547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8"/>
          <p:cNvGraphicFramePr/>
          <p:nvPr/>
        </p:nvGraphicFramePr>
        <p:xfrm>
          <a:off x="870375" y="671750"/>
          <a:ext cx="7403250" cy="4176450"/>
        </p:xfrm>
        <a:graphic>
          <a:graphicData uri="http://schemas.openxmlformats.org/drawingml/2006/table">
            <a:tbl>
              <a:tblPr>
                <a:noFill/>
                <a:tableStyleId>{356AB2A7-B4B6-4C65-8E47-69BA715D98A5}</a:tableStyleId>
              </a:tblPr>
              <a:tblGrid>
                <a:gridCol w="237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R² médio</a:t>
                      </a: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REQM média</a:t>
                      </a: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Algoritmo</a:t>
                      </a: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Treino</a:t>
                      </a:r>
                      <a:endParaRPr sz="1100"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Teste</a:t>
                      </a:r>
                      <a:endParaRPr sz="1100"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Treino</a:t>
                      </a:r>
                      <a:endParaRPr sz="1100"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Teste</a:t>
                      </a:r>
                      <a:endParaRPr sz="1100"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Regressão linear múltipla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0,50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1.205.737,89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1.224.583,68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Regularização de Lasso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1.205.737,89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1.224.583,68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Regularização de Ridge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1.205.737.89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1.224.583,68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Regularização Elastic-Net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0,46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1.205.737,89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1.224.583,68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Árvore de decisão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0,58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0,54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1.101.738,84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1.124.459,87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Floresta aleatória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0,61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0,59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1.043.587,40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1.071.733,04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Árvore de decisão aumentada</a:t>
                      </a:r>
                      <a:endParaRPr sz="110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0,77</a:t>
                      </a:r>
                      <a:endParaRPr sz="110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0,74</a:t>
                      </a:r>
                      <a:endParaRPr sz="110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802.136,22</a:t>
                      </a:r>
                      <a:endParaRPr sz="110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rgbClr val="00B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828.707,41</a:t>
                      </a:r>
                      <a:endParaRPr sz="1100" dirty="0">
                        <a:solidFill>
                          <a:srgbClr val="00B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" name="Google Shape;88;p18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5 Criação de Modelos de Aprendizado de Máquina</a:t>
            </a:r>
            <a:endParaRPr sz="1600" dirty="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6 Apresentação dos Resultados</a:t>
            </a:r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436475" y="789600"/>
          <a:ext cx="8271050" cy="3869100"/>
        </p:xfrm>
        <a:graphic>
          <a:graphicData uri="http://schemas.openxmlformats.org/drawingml/2006/table">
            <a:tbl>
              <a:tblPr>
                <a:noFill/>
                <a:tableStyleId>{356AB2A7-B4B6-4C65-8E47-69BA715D98A5}</a:tableStyleId>
              </a:tblPr>
              <a:tblGrid>
                <a:gridCol w="100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Treino</a:t>
                      </a: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Teste</a:t>
                      </a: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Métrica</a:t>
                      </a: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Mínimo</a:t>
                      </a:r>
                      <a:endParaRPr sz="1100"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Máximo</a:t>
                      </a:r>
                      <a:endParaRPr sz="1100"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sz="1100"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Mínimo</a:t>
                      </a:r>
                      <a:endParaRPr sz="1100"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Máximo</a:t>
                      </a:r>
                      <a:endParaRPr sz="1100"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Média</a:t>
                      </a:r>
                      <a:endParaRPr sz="1100" i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R²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0,77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EAM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402.346,76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405.666,44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403.702,7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404.077,13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416.226,51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409.649,42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EQM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622.429.061.297,62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656.456.351.417,17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643.473.250.758,68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620.302.651.696,82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788.997.761.062,9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688.221.547.640,21</a:t>
                      </a:r>
                      <a:endParaRPr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REQM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788.941,74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788.941,74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802.136,22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787.592,95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888.255,46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828.707,41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6 Apresentação dos Resultados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77AA2AF-63A8-1645-A291-6416942924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38" y="1121135"/>
            <a:ext cx="7373123" cy="3236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662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6 Apresentação dos Resultados</a:t>
            </a:r>
          </a:p>
        </p:txBody>
      </p:sp>
      <p:sp>
        <p:nvSpPr>
          <p:cNvPr id="100" name="Google Shape;100;p20"/>
          <p:cNvSpPr/>
          <p:nvPr/>
        </p:nvSpPr>
        <p:spPr>
          <a:xfrm>
            <a:off x="0" y="1245750"/>
            <a:ext cx="9144000" cy="2956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77" y="1789200"/>
            <a:ext cx="8839200" cy="21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6 Apresentação dos Resultados</a:t>
            </a:r>
            <a:endParaRPr sz="1600" dirty="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407625" y="944775"/>
          <a:ext cx="8295900" cy="3711155"/>
        </p:xfrm>
        <a:graphic>
          <a:graphicData uri="http://schemas.openxmlformats.org/drawingml/2006/table">
            <a:tbl>
              <a:tblPr>
                <a:noFill/>
                <a:tableStyleId>{9A679E48-6408-4F2E-B330-1CAAD5EFF8CC}</a:tableStyleId>
              </a:tblPr>
              <a:tblGrid>
                <a:gridCol w="2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Problema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Desfecho e Predições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Aquisição de Dados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</a:t>
                      </a:r>
                      <a:r>
                        <a:rPr lang="pt-BR" sz="1300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Why</a:t>
                      </a: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A estratégia de preços é fundamental para investir em imóveis.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</a:t>
                      </a:r>
                      <a:r>
                        <a:rPr lang="pt-BR" sz="1300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Who</a:t>
                      </a: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Anúncios de imóveis.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</a:t>
                      </a:r>
                      <a:r>
                        <a:rPr lang="pt-BR" sz="1300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</a:t>
                      </a: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Análise dos atributos que interferem no preço.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</a:t>
                      </a:r>
                      <a:r>
                        <a:rPr lang="pt-BR" sz="1300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Where</a:t>
                      </a: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Florianópolis – SC.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</a:t>
                      </a:r>
                      <a:r>
                        <a:rPr lang="pt-BR" sz="1300" i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When</a:t>
                      </a: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31/01/2021.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Atributos: tipo, bairro, área (m²), quartos, banheiros, vagas de garagem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Variável de saída: preço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Web scraping vivareal.com.br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Web scraping imovelweb.com.br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Modelagem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Avaliação de Modelo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Preparo dos Dados</a:t>
                      </a:r>
                      <a:endParaRPr sz="13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Regressão linear múltipla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Regularizações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Árvore de decisão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Floresta aleatória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Árvore de decisão aumentada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Validação cruzada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Ajuste de hiperparâmetros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R² médio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REQM média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Remoção de duplicidades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Imputação para ausências NMAR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Resolução das variações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• Remoção de outliers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vação de Tela 2021-02-05 às 17.11.26_1" descr="Gravação de Tela 2021-02-05 às 17.11.26_1">
            <a:hlinkClick r:id="" action="ppaction://media"/>
            <a:extLst>
              <a:ext uri="{FF2B5EF4-FFF2-40B4-BE49-F238E27FC236}">
                <a16:creationId xmlns:a16="http://schemas.microsoft.com/office/drawing/2014/main" id="{5DD9D575-7EA2-7C47-A5AD-380A0E35C7B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75" y="3175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1 Introdução</a:t>
            </a:r>
            <a:endParaRPr sz="1600" dirty="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E18F76-BB53-8F49-851B-62844483C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431101"/>
            <a:ext cx="9143999" cy="4712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indent="0">
              <a:buNone/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Problema proposto</a:t>
            </a:r>
          </a:p>
          <a:p>
            <a:pPr>
              <a:buFont typeface="Wingdings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Preço de mercado e estratégia de preço</a:t>
            </a:r>
          </a:p>
          <a:p>
            <a:pPr marL="114300" indent="0">
              <a:buNone/>
            </a:pPr>
            <a:endParaRPr lang="pt-BR" sz="16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Complexidade dos imóveis</a:t>
            </a:r>
          </a:p>
          <a:p>
            <a:pPr marL="114300" indent="0">
              <a:buNone/>
            </a:pPr>
            <a:endParaRPr lang="pt-BR" sz="16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Websites anunciantes como fontes de informação</a:t>
            </a:r>
          </a:p>
          <a:p>
            <a:pPr marL="114300" indent="0">
              <a:buNone/>
            </a:pPr>
            <a:endParaRPr lang="pt-BR" sz="16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Mercado imobiliário em Florianópolis</a:t>
            </a:r>
          </a:p>
          <a:p>
            <a:pPr marL="114300" indent="0">
              <a:buNone/>
            </a:pP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indent="0">
              <a:buNone/>
            </a:pP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indent="0">
              <a:buNone/>
            </a:pPr>
            <a:r>
              <a:rPr lang="pt-BR" sz="1600" dirty="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Objetivo</a:t>
            </a: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indent="0">
              <a:buNone/>
            </a:pP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Predizer o preço de oferta de imóveis residenciais de acordo com seus atributos</a:t>
            </a:r>
          </a:p>
          <a:p>
            <a:pPr>
              <a:buFont typeface="Wingdings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19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6 Apresentação dos Resultados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E18F76-BB53-8F49-851B-62844483C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431101"/>
            <a:ext cx="9143999" cy="4712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indent="0">
              <a:buNone/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Conclusões</a:t>
            </a:r>
          </a:p>
          <a:p>
            <a:pPr>
              <a:buFont typeface="Wingdings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Árvore de decisão aumentada apresentou desempenho superior</a:t>
            </a:r>
          </a:p>
          <a:p>
            <a:pPr marL="114300" indent="0">
              <a:buNone/>
            </a:pPr>
            <a:endParaRPr lang="pt-BR" sz="16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indent="0">
              <a:buNone/>
            </a:pPr>
            <a:endParaRPr lang="pt-BR" sz="16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Destaque para área (m²) como preditor</a:t>
            </a:r>
          </a:p>
          <a:p>
            <a:pPr marL="114300" indent="0">
              <a:buNone/>
            </a:pPr>
            <a:endParaRPr lang="pt-BR" sz="16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indent="0">
              <a:buNone/>
            </a:pPr>
            <a:endParaRPr lang="pt-BR" sz="16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Distribuição dispersa</a:t>
            </a:r>
          </a:p>
          <a:p>
            <a:pPr>
              <a:buFont typeface="Wingdings" pitchFamily="2" charset="2"/>
              <a:buChar char="§"/>
            </a:pPr>
            <a:endParaRPr lang="pt-BR" sz="16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endParaRPr lang="pt-BR" sz="16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Melhorias e ajustes mais avançados</a:t>
            </a: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053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650" y="448900"/>
            <a:ext cx="1528700" cy="13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125" y="257175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Obrigado!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1917875" y="4064400"/>
            <a:ext cx="530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Trabalho de Conclusão de Curso apresentado ao Curso de Especialização em Ciência de Dados e Big Data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2 Coleta de Dados</a:t>
            </a:r>
            <a:endParaRPr sz="1600" dirty="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5900"/>
            <a:ext cx="4419601" cy="406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150" y="735900"/>
            <a:ext cx="4245449" cy="40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2 Coleta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E18F76-BB53-8F49-851B-62844483C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431101"/>
            <a:ext cx="9143999" cy="4712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indent="0">
              <a:buNone/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Desafios</a:t>
            </a:r>
          </a:p>
          <a:p>
            <a:pPr marL="114300" indent="0">
              <a:buNone/>
            </a:pPr>
            <a:endParaRPr lang="pt-BR" sz="16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Informações nas páginas vs. nos anúncios</a:t>
            </a:r>
          </a:p>
          <a:p>
            <a:pPr>
              <a:buFont typeface="Wingdings" pitchFamily="2" charset="2"/>
              <a:buChar char="§"/>
            </a:pPr>
            <a:endParaRPr lang="pt-BR" sz="16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Volume de páginas e anúncios </a:t>
            </a:r>
            <a:r>
              <a:rPr lang="pt-BR" sz="1200" i="1" dirty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55k+ total</a:t>
            </a:r>
            <a:endParaRPr lang="pt-BR" sz="1600" i="1" dirty="0">
              <a:solidFill>
                <a:schemeClr val="tx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14300" indent="0">
              <a:buNone/>
            </a:pPr>
            <a:endParaRPr lang="pt-BR" sz="16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Limite de requisições por segundo</a:t>
            </a:r>
          </a:p>
          <a:p>
            <a:pPr>
              <a:buFont typeface="Wingdings" pitchFamily="2" charset="2"/>
              <a:buChar char="§"/>
            </a:pPr>
            <a:endParaRPr lang="pt-BR" sz="16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Proteções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Cloudflare</a:t>
            </a: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1200" i="1" dirty="0" err="1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cloudscraper</a:t>
            </a:r>
            <a:endParaRPr lang="pt-BR" sz="1600" i="1" dirty="0">
              <a:solidFill>
                <a:schemeClr val="tx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endParaRPr lang="pt-BR" sz="1600" i="1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vivareal.com.br</a:t>
            </a: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pt-BR" sz="1600" dirty="0" err="1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Selenium</a:t>
            </a:r>
            <a:endParaRPr lang="pt-BR" sz="16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endParaRPr lang="pt-BR" sz="16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1600" dirty="0">
                <a:solidFill>
                  <a:schemeClr val="tx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Detecção da última página</a:t>
            </a:r>
          </a:p>
          <a:p>
            <a:pPr>
              <a:buFont typeface="Wingdings" pitchFamily="2" charset="2"/>
              <a:buChar char="§"/>
            </a:pPr>
            <a:endParaRPr lang="pt-BR" sz="1600" dirty="0">
              <a:solidFill>
                <a:schemeClr val="tx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§"/>
            </a:pPr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0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2 Coleta de Dados</a:t>
            </a:r>
          </a:p>
        </p:txBody>
      </p:sp>
      <p:graphicFrame>
        <p:nvGraphicFramePr>
          <p:cNvPr id="82" name="Google Shape;82;p17"/>
          <p:cNvGraphicFramePr/>
          <p:nvPr>
            <p:extLst>
              <p:ext uri="{D42A27DB-BD31-4B8C-83A1-F6EECF244321}">
                <p14:modId xmlns:p14="http://schemas.microsoft.com/office/powerpoint/2010/main" val="3501225776"/>
              </p:ext>
            </p:extLst>
          </p:nvPr>
        </p:nvGraphicFramePr>
        <p:xfrm>
          <a:off x="671071" y="833267"/>
          <a:ext cx="7801858" cy="3870785"/>
        </p:xfrm>
        <a:graphic>
          <a:graphicData uri="http://schemas.openxmlformats.org/drawingml/2006/table">
            <a:tbl>
              <a:tblPr>
                <a:noFill/>
                <a:tableStyleId>{356AB2A7-B4B6-4C65-8E47-69BA715D98A5}</a:tableStyleId>
              </a:tblPr>
              <a:tblGrid>
                <a:gridCol w="2379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</a:t>
                      </a:r>
                      <a:endParaRPr sz="11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Descrição</a:t>
                      </a:r>
                      <a:endParaRPr sz="11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sz="11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 de </a:t>
                      </a:r>
                      <a:r>
                        <a:rPr lang="en-US" sz="11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imóvel</a:t>
                      </a:r>
                      <a:r>
                        <a:rPr lang="en-US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residencial</a:t>
                      </a:r>
                      <a:r>
                        <a:rPr lang="en-US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n-US" sz="11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Apartamento</a:t>
                      </a:r>
                      <a:r>
                        <a:rPr lang="en-US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1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Cobertura</a:t>
                      </a:r>
                      <a:r>
                        <a:rPr lang="en-US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Casa, Casa </a:t>
                      </a:r>
                      <a:r>
                        <a:rPr lang="en-US" sz="11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em</a:t>
                      </a:r>
                      <a:r>
                        <a:rPr lang="en-US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1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condomínio</a:t>
                      </a:r>
                      <a:r>
                        <a:rPr lang="en-US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Texto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783074"/>
                  </a:ext>
                </a:extLst>
              </a:tr>
              <a:tr h="511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Área (m²)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Área do imóvel, em metros quadrados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Quartos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 de quartos do imóvel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Banheiros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 de banheiros do imóvel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Vagas de garagem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 de vagas de garagem do imóvel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Preço (R$)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Preço listado (em reais) no anúncio do imóvel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41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3 Tratamento dos Dados</a:t>
            </a:r>
          </a:p>
        </p:txBody>
      </p:sp>
      <p:graphicFrame>
        <p:nvGraphicFramePr>
          <p:cNvPr id="76" name="Google Shape;76;p16"/>
          <p:cNvGraphicFramePr/>
          <p:nvPr>
            <p:extLst>
              <p:ext uri="{D42A27DB-BD31-4B8C-83A1-F6EECF244321}">
                <p14:modId xmlns:p14="http://schemas.microsoft.com/office/powerpoint/2010/main" val="2057948871"/>
              </p:ext>
            </p:extLst>
          </p:nvPr>
        </p:nvGraphicFramePr>
        <p:xfrm>
          <a:off x="442375" y="919549"/>
          <a:ext cx="8259225" cy="3745700"/>
        </p:xfrm>
        <a:graphic>
          <a:graphicData uri="http://schemas.openxmlformats.org/drawingml/2006/table">
            <a:tbl>
              <a:tblPr>
                <a:noFill/>
                <a:tableStyleId>{356AB2A7-B4B6-4C65-8E47-69BA715D98A5}</a:tableStyleId>
              </a:tblPr>
              <a:tblGrid>
                <a:gridCol w="226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1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Problema</a:t>
                      </a:r>
                      <a:endParaRPr sz="15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Registros</a:t>
                      </a:r>
                      <a:endParaRPr sz="1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1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Duplicidades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12.502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100"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Ausências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Área (m²)</a:t>
                      </a:r>
                      <a:endParaRPr sz="15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223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1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Quartos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1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Banheiros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1.491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1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Vagas de Garagem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2.064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1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Variações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Bairro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2.422</a:t>
                      </a:r>
                      <a:endParaRPr sz="15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3 Tratamento dos Dados</a:t>
            </a:r>
          </a:p>
        </p:txBody>
      </p:sp>
      <p:pic>
        <p:nvPicPr>
          <p:cNvPr id="4" name="Imagem 3" descr="Gráfico, Histograma&#10;&#10;Descrição gerada automaticamente">
            <a:extLst>
              <a:ext uri="{FF2B5EF4-FFF2-40B4-BE49-F238E27FC236}">
                <a16:creationId xmlns:a16="http://schemas.microsoft.com/office/drawing/2014/main" id="{82D33D55-F25F-BE46-985A-B738BD9FC2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736" y="431100"/>
            <a:ext cx="57658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B3003716-E61E-2F43-BCC6-E6D12BE768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736" y="2794000"/>
            <a:ext cx="5765800" cy="23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89FCFC5-895A-2748-A1F3-F15020843BA4}"/>
              </a:ext>
            </a:extLst>
          </p:cNvPr>
          <p:cNvSpPr txBox="1"/>
          <p:nvPr/>
        </p:nvSpPr>
        <p:spPr>
          <a:xfrm>
            <a:off x="0" y="1442923"/>
            <a:ext cx="265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Área (m²)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E28B55-7A9A-6B44-9757-6FDEBCB28690}"/>
              </a:ext>
            </a:extLst>
          </p:cNvPr>
          <p:cNvSpPr txBox="1"/>
          <p:nvPr/>
        </p:nvSpPr>
        <p:spPr>
          <a:xfrm>
            <a:off x="0" y="3799473"/>
            <a:ext cx="265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Banheiros</a:t>
            </a:r>
          </a:p>
        </p:txBody>
      </p:sp>
    </p:spTree>
    <p:extLst>
      <p:ext uri="{BB962C8B-B14F-4D97-AF65-F5344CB8AC3E}">
        <p14:creationId xmlns:p14="http://schemas.microsoft.com/office/powerpoint/2010/main" val="212533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4 Exploração dos Dados</a:t>
            </a:r>
            <a:endParaRPr sz="1600" dirty="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395938" y="1191075"/>
          <a:ext cx="8352125" cy="3066150"/>
        </p:xfrm>
        <a:graphic>
          <a:graphicData uri="http://schemas.openxmlformats.org/drawingml/2006/table">
            <a:tbl>
              <a:tblPr>
                <a:noFill/>
                <a:tableStyleId>{356AB2A7-B4B6-4C65-8E47-69BA715D98A5}</a:tableStyleId>
              </a:tblPr>
              <a:tblGrid>
                <a:gridCol w="171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sz="11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Mínimo</a:t>
                      </a: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Máximo</a:t>
                      </a: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μ</a:t>
                      </a: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σ</a:t>
                      </a: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Área (m²)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482.190,0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311,34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153,00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5.014,56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Quartos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34,00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3,01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1,23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Banheiros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25.800,00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3,37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124,32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Vagas de garagem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1011,00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2,21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8,52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Preço (</a:t>
                      </a:r>
                      <a:r>
                        <a:rPr lang="pt-BR" sz="11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  <a:r>
                        <a:rPr lang="pt-BR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$)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15.000,00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37.000.000,00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1.306.005,64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800.000,00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1.693.048,68</a:t>
                      </a:r>
                      <a:endParaRPr sz="11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0"/>
            <a:ext cx="9144000" cy="43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16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4 Exploração dos Dados</a:t>
            </a:r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4D745BD4-C3BC-DA46-A87D-E8CD9C53A2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734" y="431100"/>
            <a:ext cx="4886629" cy="47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ECC0B85-30FF-6647-88E5-7AE61BFF12DE}"/>
              </a:ext>
            </a:extLst>
          </p:cNvPr>
          <p:cNvSpPr/>
          <p:nvPr/>
        </p:nvSpPr>
        <p:spPr>
          <a:xfrm>
            <a:off x="3204376" y="1876507"/>
            <a:ext cx="389614" cy="127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615F2B2-51A6-544B-8CF6-A98EE612797B}"/>
              </a:ext>
            </a:extLst>
          </p:cNvPr>
          <p:cNvSpPr/>
          <p:nvPr/>
        </p:nvSpPr>
        <p:spPr>
          <a:xfrm>
            <a:off x="5510256" y="1876506"/>
            <a:ext cx="389614" cy="127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B9E677B-D7D5-0741-A014-4025295B1BF1}"/>
              </a:ext>
            </a:extLst>
          </p:cNvPr>
          <p:cNvSpPr/>
          <p:nvPr/>
        </p:nvSpPr>
        <p:spPr>
          <a:xfrm>
            <a:off x="3204376" y="3393475"/>
            <a:ext cx="389614" cy="127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2608AE-1E3A-274E-81BC-7C6776C49365}"/>
              </a:ext>
            </a:extLst>
          </p:cNvPr>
          <p:cNvSpPr/>
          <p:nvPr/>
        </p:nvSpPr>
        <p:spPr>
          <a:xfrm>
            <a:off x="5299547" y="3393475"/>
            <a:ext cx="703688" cy="127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834E3FF-9CDB-5A49-B18F-FB234AEE163B}"/>
              </a:ext>
            </a:extLst>
          </p:cNvPr>
          <p:cNvSpPr/>
          <p:nvPr/>
        </p:nvSpPr>
        <p:spPr>
          <a:xfrm>
            <a:off x="3172571" y="4973647"/>
            <a:ext cx="389614" cy="127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6AF04B6-8769-104A-9F3A-22A25EC85A7D}"/>
              </a:ext>
            </a:extLst>
          </p:cNvPr>
          <p:cNvSpPr txBox="1"/>
          <p:nvPr/>
        </p:nvSpPr>
        <p:spPr>
          <a:xfrm>
            <a:off x="1" y="1021503"/>
            <a:ext cx="2120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Área (m²)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2E8683B-A50A-F542-90F6-1B52ECACF11F}"/>
              </a:ext>
            </a:extLst>
          </p:cNvPr>
          <p:cNvSpPr txBox="1"/>
          <p:nvPr/>
        </p:nvSpPr>
        <p:spPr>
          <a:xfrm>
            <a:off x="0" y="2539946"/>
            <a:ext cx="2120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Banheiros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84F319-B491-2442-B6F8-219E9142D599}"/>
              </a:ext>
            </a:extLst>
          </p:cNvPr>
          <p:cNvSpPr txBox="1"/>
          <p:nvPr/>
        </p:nvSpPr>
        <p:spPr>
          <a:xfrm>
            <a:off x="-1" y="4114046"/>
            <a:ext cx="2120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Preço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C9A400-E768-2944-966D-484A03DE1271}"/>
              </a:ext>
            </a:extLst>
          </p:cNvPr>
          <p:cNvSpPr txBox="1"/>
          <p:nvPr/>
        </p:nvSpPr>
        <p:spPr>
          <a:xfrm>
            <a:off x="7007363" y="977692"/>
            <a:ext cx="2119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Quartos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FAF81AD-C886-6443-942D-EB4FE996B86B}"/>
              </a:ext>
            </a:extLst>
          </p:cNvPr>
          <p:cNvSpPr txBox="1"/>
          <p:nvPr/>
        </p:nvSpPr>
        <p:spPr>
          <a:xfrm>
            <a:off x="7024591" y="2533096"/>
            <a:ext cx="2119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Vagas</a:t>
            </a:r>
          </a:p>
        </p:txBody>
      </p:sp>
    </p:spTree>
    <p:extLst>
      <p:ext uri="{BB962C8B-B14F-4D97-AF65-F5344CB8AC3E}">
        <p14:creationId xmlns:p14="http://schemas.microsoft.com/office/powerpoint/2010/main" val="22680017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670</Words>
  <Application>Microsoft Macintosh PowerPoint</Application>
  <PresentationFormat>Apresentação na tela (16:9)</PresentationFormat>
  <Paragraphs>299</Paragraphs>
  <Slides>21</Slides>
  <Notes>21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Wingdings</vt:lpstr>
      <vt:lpstr>Roboto Medium</vt:lpstr>
      <vt:lpstr>Roboto</vt:lpstr>
      <vt:lpstr>Simple Dark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Fábio Tabalipa</cp:lastModifiedBy>
  <cp:revision>14</cp:revision>
  <dcterms:modified xsi:type="dcterms:W3CDTF">2021-03-27T11:26:07Z</dcterms:modified>
</cp:coreProperties>
</file>