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A679E48-6408-4F2E-B330-1CAAD5EFF8CC}">
  <a:tblStyle styleId="{9A679E48-6408-4F2E-B330-1CAAD5EFF8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356AB2A7-B4B6-4C65-8E47-69BA715D98A5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b2298df6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bb2298df6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bb2298d99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bb2298d99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bb2298d99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bb2298d99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b2298d99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b2298d99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b2298d992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bb2298d992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b2298d992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b2298d992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b2298d992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b2298d992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b2298d992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b2298d992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b2298d992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b2298d992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WLUBujFGqcHQ_hmioErpRK3C6KVaMUD5/view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7650" y="448900"/>
            <a:ext cx="1528700" cy="13588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-100" y="2467100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Predição de Preço de Imóveis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25" y="2908025"/>
            <a:ext cx="9144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Fábio de Oliveira Tabalipa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917875" y="4064400"/>
            <a:ext cx="5308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Trabalho de Conclusão de Curso apresentado ao Curso de Especialização em Ciência de Dados e Big Data</a:t>
            </a:r>
            <a:endParaRPr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7650" y="448900"/>
            <a:ext cx="1528700" cy="135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2"/>
          <p:cNvSpPr txBox="1"/>
          <p:nvPr/>
        </p:nvSpPr>
        <p:spPr>
          <a:xfrm>
            <a:off x="125" y="2571750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Obrigado!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22"/>
          <p:cNvSpPr txBox="1"/>
          <p:nvPr/>
        </p:nvSpPr>
        <p:spPr>
          <a:xfrm>
            <a:off x="1917875" y="4064400"/>
            <a:ext cx="5308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Trabalho de Conclusão de Curso apresentado ao Curso de Especialização em Ciência de Dados e Big Data</a:t>
            </a:r>
            <a:endParaRPr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0" y="0"/>
            <a:ext cx="9144000" cy="431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Fluxo de trabalho</a:t>
            </a:r>
            <a:endParaRPr sz="16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63" name="Google Shape;63;p14"/>
          <p:cNvGraphicFramePr/>
          <p:nvPr/>
        </p:nvGraphicFramePr>
        <p:xfrm>
          <a:off x="407625" y="94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{9A679E48-6408-4F2E-B330-1CAAD5EFF8CC}</a:tableStyleId>
              </a:tblPr>
              <a:tblGrid>
                <a:gridCol w="2765300"/>
                <a:gridCol w="2631400"/>
                <a:gridCol w="2899200"/>
              </a:tblGrid>
              <a:tr h="388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Problema</a:t>
                      </a:r>
                      <a:endParaRPr b="1"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Desfecho e Predições</a:t>
                      </a:r>
                      <a:endParaRPr b="1"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Aquisição de Dados</a:t>
                      </a:r>
                      <a:endParaRPr b="1"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1665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• </a:t>
                      </a:r>
                      <a:r>
                        <a:rPr i="1" lang="pt-BR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Why</a:t>
                      </a:r>
                      <a:r>
                        <a:rPr lang="pt-BR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: A estratégia de preços é fundamental para investir em imóveis.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• </a:t>
                      </a:r>
                      <a:r>
                        <a:rPr i="1" lang="pt-BR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Who</a:t>
                      </a:r>
                      <a:r>
                        <a:rPr lang="pt-BR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: Anúncios de imóveis.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• </a:t>
                      </a:r>
                      <a:r>
                        <a:rPr i="1" lang="pt-BR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What</a:t>
                      </a:r>
                      <a:r>
                        <a:rPr lang="pt-BR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: Análise dos atributos que interferem no preço.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• </a:t>
                      </a:r>
                      <a:r>
                        <a:rPr i="1" lang="pt-BR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Where</a:t>
                      </a:r>
                      <a:r>
                        <a:rPr lang="pt-BR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: Florianópolis – SC.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• </a:t>
                      </a:r>
                      <a:r>
                        <a:rPr i="1" lang="pt-BR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When</a:t>
                      </a:r>
                      <a:r>
                        <a:rPr lang="pt-BR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: 31/01/2021.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• Atributos: tipo, bairro, área (m²), quartos, banheiros, vagas de garagem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• Variável de saída: preço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• Web scraping vivareal.com.br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• Web scraping imovelweb.com.br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50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Modelagem</a:t>
                      </a:r>
                      <a:endParaRPr b="1"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Avaliação de Modelo</a:t>
                      </a:r>
                      <a:endParaRPr b="1"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Preparo dos Dados</a:t>
                      </a:r>
                      <a:endParaRPr b="1"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55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• Regressão linear múltipla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• Regularizações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• Árvore de decisão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• Floresta aleatória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• Árvore de decisão aumentada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• Validação cruzada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• Ajuste de hiperparâmetros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• R² médio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• REQM média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• Remoção de duplicidades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• Imputação para ausências NMAR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• Resolução das variações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• Remoção de outliers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0" y="0"/>
            <a:ext cx="9144000" cy="431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Coleta por </a:t>
            </a:r>
            <a:r>
              <a:rPr i="1" lang="pt-BR" sz="16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web scraping</a:t>
            </a:r>
            <a:endParaRPr sz="16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35900"/>
            <a:ext cx="4419601" cy="4066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6150" y="735900"/>
            <a:ext cx="4245449" cy="406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0" y="0"/>
            <a:ext cx="9144000" cy="431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Tratamento dos dados</a:t>
            </a:r>
            <a:endParaRPr sz="16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76" name="Google Shape;76;p16"/>
          <p:cNvGraphicFramePr/>
          <p:nvPr/>
        </p:nvGraphicFramePr>
        <p:xfrm>
          <a:off x="442375" y="92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{356AB2A7-B4B6-4C65-8E47-69BA715D98A5}</a:tableStyleId>
              </a:tblPr>
              <a:tblGrid>
                <a:gridCol w="2266025"/>
                <a:gridCol w="3145200"/>
                <a:gridCol w="2848000"/>
              </a:tblGrid>
              <a:tr h="53510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Problema</a:t>
                      </a:r>
                      <a:endParaRPr b="1" sz="1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Registros</a:t>
                      </a:r>
                      <a:endParaRPr b="1" sz="1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3510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Duplicidades</a:t>
                      </a:r>
                      <a:endParaRPr sz="1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12.502</a:t>
                      </a:r>
                      <a:endParaRPr sz="1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35100"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Ausências</a:t>
                      </a:r>
                      <a:endParaRPr sz="1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Área (m²)</a:t>
                      </a:r>
                      <a:endParaRPr sz="1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223</a:t>
                      </a:r>
                      <a:endParaRPr sz="1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351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Quartos</a:t>
                      </a:r>
                      <a:endParaRPr sz="1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351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Banheiros</a:t>
                      </a:r>
                      <a:endParaRPr sz="1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1.491</a:t>
                      </a:r>
                      <a:endParaRPr sz="1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351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Vagas de Garagem</a:t>
                      </a:r>
                      <a:endParaRPr sz="1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2.064</a:t>
                      </a:r>
                      <a:endParaRPr sz="1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35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Variações</a:t>
                      </a:r>
                      <a:endParaRPr sz="1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Bairro</a:t>
                      </a:r>
                      <a:endParaRPr sz="1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2.422</a:t>
                      </a:r>
                      <a:endParaRPr sz="1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0" y="0"/>
            <a:ext cx="9144000" cy="431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Exploração dos dados</a:t>
            </a:r>
            <a:endParaRPr sz="16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82" name="Google Shape;82;p17"/>
          <p:cNvGraphicFramePr/>
          <p:nvPr/>
        </p:nvGraphicFramePr>
        <p:xfrm>
          <a:off x="395938" y="1191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{356AB2A7-B4B6-4C65-8E47-69BA715D98A5}</a:tableStyleId>
              </a:tblPr>
              <a:tblGrid>
                <a:gridCol w="1715375"/>
                <a:gridCol w="1052875"/>
                <a:gridCol w="1360475"/>
                <a:gridCol w="1407800"/>
                <a:gridCol w="1289500"/>
                <a:gridCol w="1526100"/>
              </a:tblGrid>
              <a:tr h="511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Atributo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Mínimo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Máximo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μ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σ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</a:tr>
              <a:tr h="511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Área (m²)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0,00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482.190,0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311,34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153,00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5.014,56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solidFill>
                      <a:srgbClr val="FFFFFF"/>
                    </a:solidFill>
                  </a:tcPr>
                </a:tc>
              </a:tr>
              <a:tr h="511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Quartos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1,00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34,00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3,01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3,00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1,23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solidFill>
                      <a:srgbClr val="FFFFFF"/>
                    </a:solidFill>
                  </a:tcPr>
                </a:tc>
              </a:tr>
              <a:tr h="511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Banheiros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1,00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25.800,00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3,37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2,00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124,32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solidFill>
                      <a:srgbClr val="FFFFFF"/>
                    </a:solidFill>
                  </a:tcPr>
                </a:tc>
              </a:tr>
              <a:tr h="511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Vagas de garagem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0,00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1011,00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2,21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2,00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8,52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solidFill>
                      <a:srgbClr val="FFFFFF"/>
                    </a:solidFill>
                  </a:tcPr>
                </a:tc>
              </a:tr>
              <a:tr h="511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Preço (R$)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15.000,00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37.000.000,00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1.306.005,64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800.000,00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1.693.048,68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Google Shape;87;p18"/>
          <p:cNvGraphicFramePr/>
          <p:nvPr/>
        </p:nvGraphicFramePr>
        <p:xfrm>
          <a:off x="870375" y="6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{356AB2A7-B4B6-4C65-8E47-69BA715D98A5}</a:tableStyleId>
              </a:tblPr>
              <a:tblGrid>
                <a:gridCol w="2374625"/>
                <a:gridCol w="1063750"/>
                <a:gridCol w="1074500"/>
                <a:gridCol w="1375350"/>
                <a:gridCol w="1515025"/>
              </a:tblGrid>
              <a:tr h="464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R² médio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REQM média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 hMerge="1"/>
              </a:tr>
              <a:tr h="464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Algoritmo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Treino</a:t>
                      </a:r>
                      <a:endParaRPr i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Teste</a:t>
                      </a:r>
                      <a:endParaRPr i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Treino</a:t>
                      </a:r>
                      <a:endParaRPr i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Teste</a:t>
                      </a:r>
                      <a:endParaRPr i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solidFill>
                      <a:srgbClr val="FFFFFF"/>
                    </a:solidFill>
                  </a:tcPr>
                </a:tc>
              </a:tr>
              <a:tr h="464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Regressão linear múltipla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0,50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0,49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1.205.737,89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1.224.583,68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solidFill>
                      <a:srgbClr val="FFFFFF"/>
                    </a:solidFill>
                  </a:tcPr>
                </a:tc>
              </a:tr>
              <a:tr h="464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Regularização de Lasso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0,49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0,46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1.205.737,89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1.224.583,68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solidFill>
                      <a:srgbClr val="FFFFFF"/>
                    </a:solidFill>
                  </a:tcPr>
                </a:tc>
              </a:tr>
              <a:tr h="464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Regularização de Ridge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0,49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0,46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1.205.737.89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1.224.583,68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solidFill>
                      <a:srgbClr val="FFFFFF"/>
                    </a:solidFill>
                  </a:tcPr>
                </a:tc>
              </a:tr>
              <a:tr h="464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Regularização Elastic-Net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0,49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0,46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1.205.737,89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1.224.583,68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solidFill>
                      <a:srgbClr val="FFFFFF"/>
                    </a:solidFill>
                  </a:tcPr>
                </a:tc>
              </a:tr>
              <a:tr h="464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Árvore de decisão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0,58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0,54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1.101.738,84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1.124.459,87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solidFill>
                      <a:srgbClr val="FFFFFF"/>
                    </a:solidFill>
                  </a:tcPr>
                </a:tc>
              </a:tr>
              <a:tr h="464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Floresta aleatória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0,61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0,59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1.043.587,40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1.071.733,04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solidFill>
                      <a:srgbClr val="FFFFFF"/>
                    </a:solidFill>
                  </a:tcPr>
                </a:tc>
              </a:tr>
              <a:tr h="464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00B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Árvore de decisão aumentada</a:t>
                      </a:r>
                      <a:endParaRPr sz="1100">
                        <a:solidFill>
                          <a:srgbClr val="00B05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00B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0,77</a:t>
                      </a:r>
                      <a:endParaRPr sz="1100">
                        <a:solidFill>
                          <a:srgbClr val="00B05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00B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0,74</a:t>
                      </a:r>
                      <a:endParaRPr sz="1100">
                        <a:solidFill>
                          <a:srgbClr val="00B05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00B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802.136,22</a:t>
                      </a:r>
                      <a:endParaRPr sz="1100">
                        <a:solidFill>
                          <a:srgbClr val="00B05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00B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828.707,41</a:t>
                      </a:r>
                      <a:endParaRPr sz="1100">
                        <a:solidFill>
                          <a:srgbClr val="00B05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8" name="Google Shape;88;p18"/>
          <p:cNvSpPr txBox="1"/>
          <p:nvPr/>
        </p:nvSpPr>
        <p:spPr>
          <a:xfrm>
            <a:off x="0" y="0"/>
            <a:ext cx="9144000" cy="431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Comparação entre algoritmos</a:t>
            </a:r>
            <a:endParaRPr sz="16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/>
        </p:nvSpPr>
        <p:spPr>
          <a:xfrm>
            <a:off x="0" y="0"/>
            <a:ext cx="9144000" cy="431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Melhor modelo</a:t>
            </a:r>
            <a:endParaRPr sz="16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94" name="Google Shape;94;p19"/>
          <p:cNvGraphicFramePr/>
          <p:nvPr/>
        </p:nvGraphicFramePr>
        <p:xfrm>
          <a:off x="436475" y="78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{356AB2A7-B4B6-4C65-8E47-69BA715D98A5}</a:tableStyleId>
              </a:tblPr>
              <a:tblGrid>
                <a:gridCol w="1009500"/>
                <a:gridCol w="1216000"/>
                <a:gridCol w="1216000"/>
                <a:gridCol w="1216000"/>
                <a:gridCol w="1216000"/>
                <a:gridCol w="1170100"/>
                <a:gridCol w="1227450"/>
              </a:tblGrid>
              <a:tr h="644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Treino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Teste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644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Métrica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i="1"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Mínimo</a:t>
                      </a:r>
                      <a:endParaRPr i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i="1"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Máximo</a:t>
                      </a:r>
                      <a:endParaRPr i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i="1"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Média</a:t>
                      </a:r>
                      <a:endParaRPr i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i="1"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Mínimo</a:t>
                      </a:r>
                      <a:endParaRPr i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i="1"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Máximo</a:t>
                      </a:r>
                      <a:endParaRPr i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i="1"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Média</a:t>
                      </a:r>
                      <a:endParaRPr i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solidFill>
                      <a:srgbClr val="FFFFFF"/>
                    </a:solidFill>
                  </a:tcPr>
                </a:tc>
              </a:tr>
              <a:tr h="644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R²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0,77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0,78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0,78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0,74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0,78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0,77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solidFill>
                      <a:srgbClr val="FFFFFF"/>
                    </a:solidFill>
                  </a:tcPr>
                </a:tc>
              </a:tr>
              <a:tr h="644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EAM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402.346,76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405.666,44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403.702,7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404.077,13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416.226,51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409.649,42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solidFill>
                      <a:srgbClr val="FFFFFF"/>
                    </a:solidFill>
                  </a:tcPr>
                </a:tc>
              </a:tr>
              <a:tr h="644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EQM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 sz="950">
                          <a:latin typeface="Roboto"/>
                          <a:ea typeface="Roboto"/>
                          <a:cs typeface="Roboto"/>
                          <a:sym typeface="Roboto"/>
                        </a:rPr>
                        <a:t>622.429.061.297,62</a:t>
                      </a:r>
                      <a:endParaRPr sz="9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 sz="950">
                          <a:latin typeface="Roboto"/>
                          <a:ea typeface="Roboto"/>
                          <a:cs typeface="Roboto"/>
                          <a:sym typeface="Roboto"/>
                        </a:rPr>
                        <a:t>656.456.351.417,17</a:t>
                      </a:r>
                      <a:endParaRPr sz="9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 sz="950">
                          <a:latin typeface="Roboto"/>
                          <a:ea typeface="Roboto"/>
                          <a:cs typeface="Roboto"/>
                          <a:sym typeface="Roboto"/>
                        </a:rPr>
                        <a:t>643.473.250.758,68</a:t>
                      </a:r>
                      <a:endParaRPr sz="9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 sz="950">
                          <a:latin typeface="Roboto"/>
                          <a:ea typeface="Roboto"/>
                          <a:cs typeface="Roboto"/>
                          <a:sym typeface="Roboto"/>
                        </a:rPr>
                        <a:t>620.302.651.696,82</a:t>
                      </a:r>
                      <a:endParaRPr sz="9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 sz="950">
                          <a:latin typeface="Roboto"/>
                          <a:ea typeface="Roboto"/>
                          <a:cs typeface="Roboto"/>
                          <a:sym typeface="Roboto"/>
                        </a:rPr>
                        <a:t>788.997.761.062,9</a:t>
                      </a:r>
                      <a:endParaRPr sz="9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 sz="950">
                          <a:latin typeface="Roboto"/>
                          <a:ea typeface="Roboto"/>
                          <a:cs typeface="Roboto"/>
                          <a:sym typeface="Roboto"/>
                        </a:rPr>
                        <a:t>688.221.547.640,21</a:t>
                      </a:r>
                      <a:endParaRPr sz="9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solidFill>
                      <a:srgbClr val="FFFFFF"/>
                    </a:solidFill>
                  </a:tcPr>
                </a:tc>
              </a:tr>
              <a:tr h="644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REQM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788.941,74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788.941,74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802.136,22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787.592,95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888.255,46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828.707,41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68575" marL="68575"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/>
        </p:nvSpPr>
        <p:spPr>
          <a:xfrm>
            <a:off x="0" y="0"/>
            <a:ext cx="9144000" cy="431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Importância dos atributos</a:t>
            </a:r>
            <a:endParaRPr sz="16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20"/>
          <p:cNvSpPr/>
          <p:nvPr/>
        </p:nvSpPr>
        <p:spPr>
          <a:xfrm>
            <a:off x="0" y="1245750"/>
            <a:ext cx="9144000" cy="2956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377" y="1789200"/>
            <a:ext cx="8839200" cy="214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/>
        </p:nvSpPr>
        <p:spPr>
          <a:xfrm>
            <a:off x="0" y="0"/>
            <a:ext cx="9144000" cy="431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Deploy do modelo</a:t>
            </a:r>
            <a:endParaRPr sz="16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7" name="Google Shape;107;p21" title="Gravação de Tela 2021-02-05 às 17.11.26_1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9388" y="431100"/>
            <a:ext cx="6245225" cy="468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