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199" autoAdjust="0"/>
  </p:normalViewPr>
  <p:slideViewPr>
    <p:cSldViewPr snapToGrid="0">
      <p:cViewPr>
        <p:scale>
          <a:sx n="55" d="100"/>
          <a:sy n="55" d="100"/>
        </p:scale>
        <p:origin x="14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96A31-DAC8-46F3-A049-2B95358A7AE3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3B05E-0DCC-4EF3-B82D-76FB3B6C4E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74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 is a library that generates the view layer of an application based on its state. </a:t>
            </a:r>
          </a:p>
          <a:p>
            <a:endParaRPr lang="en-US" dirty="0"/>
          </a:p>
          <a:p>
            <a:r>
              <a:rPr lang="en-US" dirty="0"/>
              <a:t>Based</a:t>
            </a:r>
            <a:r>
              <a:rPr lang="en-US" baseline="0" dirty="0"/>
              <a:t> on </a:t>
            </a:r>
            <a:r>
              <a:rPr lang="en-US" dirty="0"/>
              <a:t>React Components - independent </a:t>
            </a:r>
            <a:r>
              <a:rPr lang="en-US" dirty="0" err="1"/>
              <a:t>resusable</a:t>
            </a:r>
            <a:r>
              <a:rPr lang="en-US" dirty="0"/>
              <a:t> components that describe how the UI should look based on their own state and properties.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05E-0DCC-4EF3-B82D-76FB3B6C4EB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950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Tendo</a:t>
            </a:r>
            <a:r>
              <a:rPr lang="pt-BR" baseline="0" dirty="0"/>
              <a:t> inputs nos </a:t>
            </a:r>
            <a:r>
              <a:rPr lang="pt-BR" baseline="0" dirty="0" err="1"/>
              <a:t>forms</a:t>
            </a:r>
            <a:r>
              <a:rPr lang="pt-BR" baseline="0" dirty="0"/>
              <a:t>, precisamos fazer o </a:t>
            </a:r>
            <a:r>
              <a:rPr lang="pt-BR" baseline="0" dirty="0" err="1"/>
              <a:t>binding</a:t>
            </a:r>
            <a:r>
              <a:rPr lang="pt-BR" baseline="0" dirty="0"/>
              <a:t> do valor no input à uma variável do estado do componente e manter os dois sincronizados.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05E-0DCC-4EF3-B82D-76FB3B6C4EB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06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ReactJS</a:t>
            </a:r>
            <a:r>
              <a:rPr lang="en-US" dirty="0"/>
              <a:t> applications are incredibly performant at UI </a:t>
            </a:r>
            <a:r>
              <a:rPr lang="en-US" dirty="0" err="1"/>
              <a:t>rerendering</a:t>
            </a:r>
            <a:r>
              <a:rPr lang="en-US" dirty="0"/>
              <a:t>. Because React uses</a:t>
            </a:r>
            <a:r>
              <a:rPr lang="en-US" baseline="0" dirty="0"/>
              <a:t> a Virtual DOM. 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Components</a:t>
            </a:r>
            <a:r>
              <a:rPr lang="en-US" baseline="0" dirty="0"/>
              <a:t> favor re-usability.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writing UI components easier.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05E-0DCC-4EF3-B82D-76FB3B6C4EB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7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baseline="0" dirty="0"/>
              <a:t> mantém um Virtual-DOM, uma abstração leve do HTML DOM real. </a:t>
            </a:r>
          </a:p>
          <a:p>
            <a:endParaRPr lang="pt-BR" baseline="0" dirty="0"/>
          </a:p>
          <a:p>
            <a:r>
              <a:rPr lang="pt-BR" baseline="0" dirty="0"/>
              <a:t>Por que é mais rápido?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O Virtual DOM não calcula estilos CSS e layout. 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Quando um componente muda de estado interno, o Virtual DOM é recriado.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E a diferença entre o DOM real e o Virtual DOM é calculado.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O </a:t>
            </a:r>
            <a:r>
              <a:rPr lang="pt-BR" baseline="0" dirty="0" err="1"/>
              <a:t>React</a:t>
            </a:r>
            <a:r>
              <a:rPr lang="pt-BR" baseline="0" dirty="0"/>
              <a:t> então verifica a melhor maneira de atualizar o DOM real para refletir as mudanças e atualiza só o necessário.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05E-0DCC-4EF3-B82D-76FB3B6C4EB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63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JSX is a syntax extension to JavaScript that allows React Elements to be written inside JavaScript using HTML tags.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HTML </a:t>
            </a:r>
            <a:r>
              <a:rPr lang="en-US" dirty="0" err="1"/>
              <a:t>dentro</a:t>
            </a:r>
            <a:r>
              <a:rPr lang="en-US" dirty="0"/>
              <a:t> do JavaScript.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05E-0DCC-4EF3-B82D-76FB3B6C4EB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7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Sintaxe</a:t>
            </a:r>
            <a:r>
              <a:rPr lang="en-US" baseline="0" dirty="0"/>
              <a:t> JavaScript </a:t>
            </a:r>
            <a:r>
              <a:rPr lang="en-US" baseline="0" dirty="0" err="1"/>
              <a:t>pode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embutida</a:t>
            </a:r>
            <a:r>
              <a:rPr lang="en-US" baseline="0" dirty="0"/>
              <a:t> </a:t>
            </a:r>
            <a:r>
              <a:rPr lang="en-US" baseline="0" dirty="0" err="1"/>
              <a:t>dentro</a:t>
            </a:r>
            <a:r>
              <a:rPr lang="en-US" baseline="0" dirty="0"/>
              <a:t> do </a:t>
            </a:r>
            <a:r>
              <a:rPr lang="en-US" baseline="0" dirty="0" err="1"/>
              <a:t>código</a:t>
            </a:r>
            <a:r>
              <a:rPr lang="en-US" baseline="0" dirty="0"/>
              <a:t> HTML </a:t>
            </a:r>
            <a:r>
              <a:rPr lang="en-US" baseline="0" dirty="0" err="1"/>
              <a:t>usando</a:t>
            </a:r>
            <a:r>
              <a:rPr lang="en-US" baseline="0" dirty="0"/>
              <a:t> </a:t>
            </a:r>
            <a:r>
              <a:rPr lang="en-US" baseline="0" dirty="0" err="1"/>
              <a:t>chaves</a:t>
            </a:r>
            <a:r>
              <a:rPr lang="en-US" baseline="0" dirty="0"/>
              <a:t>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05E-0DCC-4EF3-B82D-76FB3B6C4EB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98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Componentes</a:t>
            </a:r>
            <a:r>
              <a:rPr lang="pt-BR" baseline="0" dirty="0"/>
              <a:t> podem ser escritos como uma função ou como classes.</a:t>
            </a:r>
          </a:p>
          <a:p>
            <a:endParaRPr lang="pt-BR" baseline="0" dirty="0"/>
          </a:p>
          <a:p>
            <a:r>
              <a:rPr lang="pt-BR" baseline="0" dirty="0"/>
              <a:t>Componentes Funcionais: 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escritos como função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Podem ter propriedades (</a:t>
            </a:r>
            <a:r>
              <a:rPr lang="pt-BR" baseline="0" dirty="0" err="1"/>
              <a:t>props</a:t>
            </a:r>
            <a:r>
              <a:rPr lang="pt-BR" baseline="0" dirty="0"/>
              <a:t>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05E-0DCC-4EF3-B82D-76FB3B6C4EB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228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Componentes</a:t>
            </a:r>
            <a:r>
              <a:rPr lang="pt-BR" baseline="0" dirty="0"/>
              <a:t> podem ser escritos como uma função ou como classes.</a:t>
            </a:r>
          </a:p>
          <a:p>
            <a:endParaRPr lang="pt-BR" baseline="0" dirty="0"/>
          </a:p>
          <a:p>
            <a:r>
              <a:rPr lang="pt-BR" baseline="0" dirty="0"/>
              <a:t>Componentes de Classe: 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escritos como classe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Podem ter propriedades (</a:t>
            </a:r>
            <a:r>
              <a:rPr lang="pt-BR" baseline="0" dirty="0" err="1"/>
              <a:t>props</a:t>
            </a:r>
            <a:r>
              <a:rPr lang="pt-BR" baseline="0" dirty="0"/>
              <a:t>), estado interno (</a:t>
            </a:r>
            <a:r>
              <a:rPr lang="pt-BR" baseline="0" dirty="0" err="1"/>
              <a:t>state</a:t>
            </a:r>
            <a:r>
              <a:rPr lang="pt-BR" baseline="0" dirty="0"/>
              <a:t>) e métodos de ciclo de vida. </a:t>
            </a:r>
          </a:p>
          <a:p>
            <a:pPr marL="171450" indent="-171450">
              <a:buFontTx/>
              <a:buChar char="-"/>
            </a:pPr>
            <a:endParaRPr lang="pt-BR" baseline="0" dirty="0"/>
          </a:p>
          <a:p>
            <a:pPr marL="171450" indent="-171450">
              <a:buFontTx/>
              <a:buChar char="-"/>
            </a:pPr>
            <a:r>
              <a:rPr lang="pt-BR" baseline="0" dirty="0"/>
              <a:t>Estado é inicializado no construtor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Pode ser alterado em qualquer lugar usando </a:t>
            </a:r>
            <a:r>
              <a:rPr lang="pt-BR" baseline="0" dirty="0" err="1"/>
              <a:t>this.setState</a:t>
            </a:r>
            <a:r>
              <a:rPr lang="pt-BR" baseline="0" dirty="0"/>
              <a:t>(</a:t>
            </a:r>
            <a:r>
              <a:rPr lang="pt-BR" baseline="0" dirty="0" err="1"/>
              <a:t>newState</a:t>
            </a:r>
            <a:r>
              <a:rPr lang="pt-BR" baseline="0" dirty="0"/>
              <a:t>, call-back </a:t>
            </a:r>
            <a:r>
              <a:rPr lang="pt-BR" baseline="0" dirty="0" err="1"/>
              <a:t>function</a:t>
            </a:r>
            <a:r>
              <a:rPr lang="pt-BR" baseline="0" dirty="0"/>
              <a:t>). Mas não pode ser alterado diretamente. 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Métodos de ciclo de vida: quando o componente é criado, atualizado e destruído.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05E-0DCC-4EF3-B82D-76FB3B6C4EB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2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Composições:</a:t>
            </a:r>
            <a:r>
              <a:rPr lang="pt-BR" baseline="0" dirty="0"/>
              <a:t> combinar componentes.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05E-0DCC-4EF3-B82D-76FB3B6C4EB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25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Listas</a:t>
            </a:r>
            <a:r>
              <a:rPr lang="pt-BR" baseline="0" dirty="0"/>
              <a:t> de componentes podem ser gerados usando um loop “for” ou </a:t>
            </a:r>
            <a:r>
              <a:rPr lang="pt-BR" baseline="0" dirty="0" err="1"/>
              <a:t>items.map</a:t>
            </a:r>
            <a:r>
              <a:rPr lang="pt-BR" baseline="0" dirty="0"/>
              <a:t>. </a:t>
            </a:r>
          </a:p>
          <a:p>
            <a:endParaRPr lang="pt-BR" baseline="0" dirty="0"/>
          </a:p>
          <a:p>
            <a:r>
              <a:rPr lang="pt-BR" baseline="0" dirty="0"/>
              <a:t>Também pode-se </a:t>
            </a:r>
            <a:r>
              <a:rPr lang="pt-BR" baseline="0" dirty="0" err="1"/>
              <a:t>componetizar</a:t>
            </a:r>
            <a:r>
              <a:rPr lang="pt-BR" baseline="0" dirty="0"/>
              <a:t> os elementos da lista.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05E-0DCC-4EF3-B82D-76FB3B6C4EB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74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4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1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6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77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73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9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16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60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92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0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5281-E4F3-4ACD-AE2E-EA9A7A7058D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462A-F504-49B7-8B53-662AE8EA7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17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m para react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88671" y="5683944"/>
            <a:ext cx="3366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tx1">
                    <a:lumMod val="95000"/>
                  </a:schemeClr>
                </a:solidFill>
                <a:latin typeface="Helvetica-Normal" pitchFamily="2" charset="0"/>
              </a:rPr>
              <a:t>Diego dos Santos</a:t>
            </a:r>
            <a:endParaRPr lang="pt-BR" sz="2400" b="1" dirty="0">
              <a:solidFill>
                <a:schemeClr val="tx1">
                  <a:lumMod val="95000"/>
                </a:schemeClr>
              </a:solidFill>
              <a:latin typeface="Helvetica-Normal" pitchFamily="2" charset="0"/>
            </a:endParaRPr>
          </a:p>
          <a:p>
            <a:pPr algn="ctr"/>
            <a:r>
              <a:rPr lang="pt-BR" sz="2400" b="1" dirty="0">
                <a:solidFill>
                  <a:schemeClr val="tx1">
                    <a:lumMod val="95000"/>
                  </a:schemeClr>
                </a:solidFill>
                <a:latin typeface="Helvetica-Normal" pitchFamily="2" charset="0"/>
              </a:rPr>
              <a:t>Fábio Varisco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01835" y="2828835"/>
            <a:ext cx="4939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err="1">
                <a:solidFill>
                  <a:srgbClr val="61DAFB"/>
                </a:solidFill>
                <a:latin typeface="Helvetica" panose="020B0604020202020204" pitchFamily="2" charset="0"/>
              </a:rPr>
              <a:t>ReactJS</a:t>
            </a:r>
            <a:endParaRPr lang="pt-BR" sz="7200" b="1" dirty="0">
              <a:solidFill>
                <a:srgbClr val="61DAFB"/>
              </a:solidFill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3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2614" r="1238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0511"/>
            <a:ext cx="7886700" cy="1325563"/>
          </a:xfrm>
        </p:spPr>
        <p:txBody>
          <a:bodyPr/>
          <a:lstStyle/>
          <a:p>
            <a:r>
              <a:rPr lang="pt-BR" dirty="0" err="1">
                <a:latin typeface="Helvetica-Normal" pitchFamily="2" charset="0"/>
              </a:rPr>
              <a:t>React</a:t>
            </a:r>
            <a:r>
              <a:rPr lang="pt-BR" dirty="0">
                <a:latin typeface="Helvetica-Normal" pitchFamily="2" charset="0"/>
              </a:rPr>
              <a:t> </a:t>
            </a:r>
            <a:r>
              <a:rPr lang="pt-BR" dirty="0" err="1">
                <a:latin typeface="Helvetica-Normal" pitchFamily="2" charset="0"/>
              </a:rPr>
              <a:t>Components</a:t>
            </a:r>
            <a:br>
              <a:rPr lang="pt-BR" dirty="0">
                <a:latin typeface="Helvetica-Normal" pitchFamily="2" charset="0"/>
              </a:rPr>
            </a:br>
            <a:r>
              <a:rPr lang="pt-BR" sz="3200" dirty="0" err="1">
                <a:latin typeface="Helvetica-Normal" pitchFamily="2" charset="0"/>
              </a:rPr>
              <a:t>Lists</a:t>
            </a:r>
            <a:endParaRPr lang="pt-BR" dirty="0">
              <a:latin typeface="Helvetica-Normal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" y="2186476"/>
            <a:ext cx="9132968" cy="39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3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2614" r="1238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0511"/>
            <a:ext cx="7886700" cy="1325563"/>
          </a:xfrm>
        </p:spPr>
        <p:txBody>
          <a:bodyPr/>
          <a:lstStyle/>
          <a:p>
            <a:r>
              <a:rPr lang="pt-BR" dirty="0" err="1">
                <a:latin typeface="Helvetica-Normal" pitchFamily="2" charset="0"/>
              </a:rPr>
              <a:t>React</a:t>
            </a:r>
            <a:r>
              <a:rPr lang="pt-BR" dirty="0">
                <a:latin typeface="Helvetica-Normal" pitchFamily="2" charset="0"/>
              </a:rPr>
              <a:t> </a:t>
            </a:r>
            <a:r>
              <a:rPr lang="pt-BR" dirty="0" err="1">
                <a:latin typeface="Helvetica-Normal" pitchFamily="2" charset="0"/>
              </a:rPr>
              <a:t>Components</a:t>
            </a:r>
            <a:br>
              <a:rPr lang="pt-BR" dirty="0">
                <a:latin typeface="Helvetica-Normal" pitchFamily="2" charset="0"/>
              </a:rPr>
            </a:br>
            <a:r>
              <a:rPr lang="pt-BR" sz="3200" dirty="0" err="1">
                <a:latin typeface="Helvetica-Normal" pitchFamily="2" charset="0"/>
              </a:rPr>
              <a:t>Form</a:t>
            </a:r>
            <a:r>
              <a:rPr lang="pt-BR" sz="3200" dirty="0">
                <a:latin typeface="Helvetica-Normal" pitchFamily="2" charset="0"/>
              </a:rPr>
              <a:t> Inputs</a:t>
            </a:r>
            <a:endParaRPr lang="pt-BR" dirty="0">
              <a:latin typeface="Helvetica-Normal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67" y="2366585"/>
            <a:ext cx="8279265" cy="36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2614" r="1238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95" y="628363"/>
            <a:ext cx="7886700" cy="1325563"/>
          </a:xfrm>
        </p:spPr>
        <p:txBody>
          <a:bodyPr/>
          <a:lstStyle/>
          <a:p>
            <a:r>
              <a:rPr lang="pt-BR" dirty="0">
                <a:latin typeface="Helvetica-Normal" pitchFamily="2" charset="0"/>
              </a:rPr>
              <a:t>O que é?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05784" y="2584151"/>
            <a:ext cx="6809521" cy="2415022"/>
            <a:chOff x="1470496" y="2487169"/>
            <a:chExt cx="6809521" cy="241502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1407" y="2507381"/>
              <a:ext cx="2798610" cy="2394810"/>
            </a:xfrm>
            <a:prstGeom prst="rect">
              <a:avLst/>
            </a:prstGeom>
          </p:spPr>
        </p:pic>
        <p:sp>
          <p:nvSpPr>
            <p:cNvPr id="11" name="Arrow: Right 10"/>
            <p:cNvSpPr/>
            <p:nvPr/>
          </p:nvSpPr>
          <p:spPr>
            <a:xfrm>
              <a:off x="3886200" y="3071797"/>
              <a:ext cx="1371600" cy="1510145"/>
            </a:xfrm>
            <a:prstGeom prst="rightArrow">
              <a:avLst>
                <a:gd name="adj1" fmla="val 38991"/>
                <a:gd name="adj2" fmla="val 43940"/>
              </a:avLst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0496" y="2487169"/>
              <a:ext cx="2192097" cy="2415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99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2614" r="1238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95" y="628363"/>
            <a:ext cx="7886700" cy="1325563"/>
          </a:xfrm>
        </p:spPr>
        <p:txBody>
          <a:bodyPr/>
          <a:lstStyle/>
          <a:p>
            <a:r>
              <a:rPr lang="pt-BR" dirty="0">
                <a:latin typeface="Helvetica-Normal" pitchFamily="2" charset="0"/>
              </a:rPr>
              <a:t>Vantagens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503" y="2582289"/>
            <a:ext cx="2870769" cy="2349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601" y="2462034"/>
            <a:ext cx="3159069" cy="25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4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581"/>
            <a:ext cx="7886700" cy="132556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Virtual DOM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6" y="1552144"/>
            <a:ext cx="8465128" cy="51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7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2614" r="1238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95" y="628363"/>
            <a:ext cx="7886700" cy="1325563"/>
          </a:xfrm>
        </p:spPr>
        <p:txBody>
          <a:bodyPr/>
          <a:lstStyle/>
          <a:p>
            <a:r>
              <a:rPr lang="pt-BR" dirty="0">
                <a:latin typeface="Helvetica-Normal" pitchFamily="2" charset="0"/>
              </a:rPr>
              <a:t>JSX </a:t>
            </a:r>
            <a:r>
              <a:rPr lang="pt-BR" dirty="0" err="1">
                <a:latin typeface="Helvetica-Normal" pitchFamily="2" charset="0"/>
              </a:rPr>
              <a:t>syntax</a:t>
            </a:r>
            <a:endParaRPr lang="pt-BR" dirty="0">
              <a:latin typeface="Helvetica-Normal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199" y="2434795"/>
            <a:ext cx="5549760" cy="78436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395844" y="22620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Helvetica-Normal" pitchFamily="2" charset="0"/>
              </a:rPr>
              <a:t>JSX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8655" y="3700030"/>
            <a:ext cx="8021592" cy="2087127"/>
            <a:chOff x="318655" y="3700030"/>
            <a:chExt cx="8021592" cy="20871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9910" y="3700030"/>
              <a:ext cx="5620337" cy="208712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18655" y="4118122"/>
              <a:ext cx="78867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3600" dirty="0">
                  <a:latin typeface="Helvetica-Normal" pitchFamily="2" charset="0"/>
                </a:rPr>
                <a:t>Sem JSX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02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2614" r="1238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95" y="628363"/>
            <a:ext cx="7886700" cy="1325563"/>
          </a:xfrm>
        </p:spPr>
        <p:txBody>
          <a:bodyPr/>
          <a:lstStyle/>
          <a:p>
            <a:r>
              <a:rPr lang="pt-BR" dirty="0">
                <a:latin typeface="Helvetica-Normal" pitchFamily="2" charset="0"/>
              </a:rPr>
              <a:t>JSX </a:t>
            </a:r>
            <a:r>
              <a:rPr lang="pt-BR" dirty="0" err="1">
                <a:latin typeface="Helvetica-Normal" pitchFamily="2" charset="0"/>
              </a:rPr>
              <a:t>syntax</a:t>
            </a:r>
            <a:endParaRPr lang="pt-BR" dirty="0">
              <a:latin typeface="Helvetica-Normal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9" y="2793360"/>
            <a:ext cx="8474442" cy="22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16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2614" r="1238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0511"/>
            <a:ext cx="7886700" cy="1325563"/>
          </a:xfrm>
        </p:spPr>
        <p:txBody>
          <a:bodyPr/>
          <a:lstStyle/>
          <a:p>
            <a:r>
              <a:rPr lang="pt-BR" dirty="0" err="1">
                <a:latin typeface="Helvetica-Normal" pitchFamily="2" charset="0"/>
              </a:rPr>
              <a:t>React</a:t>
            </a:r>
            <a:r>
              <a:rPr lang="pt-BR" dirty="0">
                <a:latin typeface="Helvetica-Normal" pitchFamily="2" charset="0"/>
              </a:rPr>
              <a:t> </a:t>
            </a:r>
            <a:r>
              <a:rPr lang="pt-BR" dirty="0" err="1">
                <a:latin typeface="Helvetica-Normal" pitchFamily="2" charset="0"/>
              </a:rPr>
              <a:t>Components</a:t>
            </a:r>
            <a:br>
              <a:rPr lang="pt-BR" dirty="0">
                <a:latin typeface="Helvetica-Normal" pitchFamily="2" charset="0"/>
              </a:rPr>
            </a:br>
            <a:r>
              <a:rPr lang="pt-BR" sz="3200" dirty="0" err="1">
                <a:latin typeface="Helvetica-Normal" pitchFamily="2" charset="0"/>
              </a:rPr>
              <a:t>Functional</a:t>
            </a:r>
            <a:r>
              <a:rPr lang="pt-BR" sz="3200" dirty="0">
                <a:latin typeface="Helvetica-Normal" pitchFamily="2" charset="0"/>
              </a:rPr>
              <a:t> </a:t>
            </a:r>
            <a:r>
              <a:rPr lang="pt-BR" sz="3200" dirty="0" err="1">
                <a:latin typeface="Helvetica-Normal" pitchFamily="2" charset="0"/>
              </a:rPr>
              <a:t>Components</a:t>
            </a:r>
            <a:endParaRPr lang="pt-BR" dirty="0">
              <a:latin typeface="Helvetica-Normal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03" y="2395270"/>
            <a:ext cx="6687953" cy="16038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616" y="4548364"/>
            <a:ext cx="4768928" cy="15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0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2614" r="1238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0511"/>
            <a:ext cx="7886700" cy="1325563"/>
          </a:xfrm>
        </p:spPr>
        <p:txBody>
          <a:bodyPr/>
          <a:lstStyle/>
          <a:p>
            <a:r>
              <a:rPr lang="pt-BR" dirty="0" err="1">
                <a:latin typeface="Helvetica-Normal" pitchFamily="2" charset="0"/>
              </a:rPr>
              <a:t>React</a:t>
            </a:r>
            <a:r>
              <a:rPr lang="pt-BR" dirty="0">
                <a:latin typeface="Helvetica-Normal" pitchFamily="2" charset="0"/>
              </a:rPr>
              <a:t> </a:t>
            </a:r>
            <a:r>
              <a:rPr lang="pt-BR" dirty="0" err="1">
                <a:latin typeface="Helvetica-Normal" pitchFamily="2" charset="0"/>
              </a:rPr>
              <a:t>Components</a:t>
            </a:r>
            <a:br>
              <a:rPr lang="pt-BR" dirty="0">
                <a:latin typeface="Helvetica-Normal" pitchFamily="2" charset="0"/>
              </a:rPr>
            </a:br>
            <a:r>
              <a:rPr lang="pt-BR" sz="3200" dirty="0" err="1">
                <a:latin typeface="Helvetica-Normal" pitchFamily="2" charset="0"/>
              </a:rPr>
              <a:t>Class</a:t>
            </a:r>
            <a:r>
              <a:rPr lang="pt-BR" sz="3200" dirty="0">
                <a:latin typeface="Helvetica-Normal" pitchFamily="2" charset="0"/>
              </a:rPr>
              <a:t> </a:t>
            </a:r>
            <a:r>
              <a:rPr lang="pt-BR" sz="3200" dirty="0" err="1">
                <a:latin typeface="Helvetica-Normal" pitchFamily="2" charset="0"/>
              </a:rPr>
              <a:t>Components</a:t>
            </a:r>
            <a:endParaRPr lang="pt-BR" dirty="0">
              <a:latin typeface="Helvetica-Normal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91" y="1846074"/>
            <a:ext cx="7803159" cy="47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2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2614" r="1238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0511"/>
            <a:ext cx="7886700" cy="1325563"/>
          </a:xfrm>
        </p:spPr>
        <p:txBody>
          <a:bodyPr/>
          <a:lstStyle/>
          <a:p>
            <a:r>
              <a:rPr lang="pt-BR" dirty="0" err="1">
                <a:latin typeface="Helvetica-Normal" pitchFamily="2" charset="0"/>
              </a:rPr>
              <a:t>React</a:t>
            </a:r>
            <a:r>
              <a:rPr lang="pt-BR" dirty="0">
                <a:latin typeface="Helvetica-Normal" pitchFamily="2" charset="0"/>
              </a:rPr>
              <a:t> </a:t>
            </a:r>
            <a:r>
              <a:rPr lang="pt-BR" dirty="0" err="1">
                <a:latin typeface="Helvetica-Normal" pitchFamily="2" charset="0"/>
              </a:rPr>
              <a:t>Components</a:t>
            </a:r>
            <a:br>
              <a:rPr lang="pt-BR" dirty="0">
                <a:latin typeface="Helvetica-Normal" pitchFamily="2" charset="0"/>
              </a:rPr>
            </a:br>
            <a:r>
              <a:rPr lang="pt-BR" sz="3200" dirty="0" err="1">
                <a:latin typeface="Helvetica-Normal" pitchFamily="2" charset="0"/>
              </a:rPr>
              <a:t>Composition</a:t>
            </a:r>
            <a:endParaRPr lang="pt-BR" dirty="0">
              <a:latin typeface="Helvetica-Normal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480" y="2366585"/>
            <a:ext cx="6661039" cy="35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9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384</Words>
  <Application>Microsoft Office PowerPoint</Application>
  <PresentationFormat>On-screen Show (4:3)</PresentationFormat>
  <Paragraphs>60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Helvetica-Normal</vt:lpstr>
      <vt:lpstr>Office Theme</vt:lpstr>
      <vt:lpstr>PowerPoint Presentation</vt:lpstr>
      <vt:lpstr>O que é?</vt:lpstr>
      <vt:lpstr>Vantagens</vt:lpstr>
      <vt:lpstr>Virtual DOM</vt:lpstr>
      <vt:lpstr>JSX syntax</vt:lpstr>
      <vt:lpstr>JSX syntax</vt:lpstr>
      <vt:lpstr>React Components Functional Components</vt:lpstr>
      <vt:lpstr>React Components Class Components</vt:lpstr>
      <vt:lpstr>React Components Composition</vt:lpstr>
      <vt:lpstr>React Components Lists</vt:lpstr>
      <vt:lpstr>React Components Form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Varisco, Fabio</dc:creator>
  <cp:lastModifiedBy>Varisco, Fabio</cp:lastModifiedBy>
  <cp:revision>35</cp:revision>
  <dcterms:created xsi:type="dcterms:W3CDTF">2018-05-20T16:24:07Z</dcterms:created>
  <dcterms:modified xsi:type="dcterms:W3CDTF">2018-05-20T18:46:54Z</dcterms:modified>
</cp:coreProperties>
</file>