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6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3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35" d="100"/>
          <a:sy n="135" d="100"/>
        </p:scale>
        <p:origin x="-1408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2C8-EE2C-C040-954C-4F8425B06926}" type="datetimeFigureOut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5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2C8-EE2C-C040-954C-4F8425B06926}" type="datetimeFigureOut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8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2C8-EE2C-C040-954C-4F8425B06926}" type="datetimeFigureOut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2C8-EE2C-C040-954C-4F8425B06926}" type="datetimeFigureOut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8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2C8-EE2C-C040-954C-4F8425B06926}" type="datetimeFigureOut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2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2C8-EE2C-C040-954C-4F8425B06926}" type="datetimeFigureOut">
              <a:rPr lang="en-US" smtClean="0"/>
              <a:t>6/19/12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7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2C8-EE2C-C040-954C-4F8425B06926}" type="datetimeFigureOut">
              <a:rPr lang="en-US" smtClean="0"/>
              <a:t>6/19/12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4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2C8-EE2C-C040-954C-4F8425B06926}" type="datetimeFigureOut">
              <a:rPr lang="en-US" smtClean="0"/>
              <a:t>6/19/12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4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2C8-EE2C-C040-954C-4F8425B06926}" type="datetimeFigureOut">
              <a:rPr lang="en-US" smtClean="0"/>
              <a:t>6/19/12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3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2C8-EE2C-C040-954C-4F8425B06926}" type="datetimeFigureOut">
              <a:rPr lang="en-US" smtClean="0"/>
              <a:t>6/19/12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2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2C8-EE2C-C040-954C-4F8425B06926}" type="datetimeFigureOut">
              <a:rPr lang="en-US" smtClean="0"/>
              <a:t>6/19/12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6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112C8-EE2C-C040-954C-4F8425B06926}" type="datetimeFigureOut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6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Homology modeling with </a:t>
            </a:r>
            <a:r>
              <a:rPr lang="en-US" dirty="0" err="1" smtClean="0"/>
              <a:t>Modeller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Bioinformatics II </a:t>
            </a:r>
            <a:r>
              <a:rPr lang="en-US" dirty="0" smtClean="0"/>
              <a:t>Presentation</a:t>
            </a:r>
          </a:p>
          <a:p>
            <a:r>
              <a:rPr lang="en-US" dirty="0" smtClean="0"/>
              <a:t>June 20, 2012</a:t>
            </a:r>
            <a:endParaRPr lang="en-US" dirty="0" smtClean="0"/>
          </a:p>
          <a:p>
            <a:r>
              <a:rPr lang="en-US" dirty="0" smtClean="0"/>
              <a:t>Taylor Kessinger</a:t>
            </a:r>
          </a:p>
          <a:p>
            <a:r>
              <a:rPr lang="en-US" dirty="0" err="1" smtClean="0"/>
              <a:t>Zarin</a:t>
            </a:r>
            <a:r>
              <a:rPr lang="en-US" dirty="0" smtClean="0"/>
              <a:t> </a:t>
            </a:r>
            <a:r>
              <a:rPr lang="en-US" dirty="0" err="1" smtClean="0"/>
              <a:t>Shakibaei</a:t>
            </a:r>
            <a:endParaRPr lang="en-US" dirty="0" smtClean="0"/>
          </a:p>
          <a:p>
            <a:r>
              <a:rPr lang="en-US" dirty="0" smtClean="0"/>
              <a:t>Fabio </a:t>
            </a:r>
            <a:r>
              <a:rPr lang="en-US" dirty="0" err="1" smtClean="0"/>
              <a:t>Zanini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8960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Prediction checks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Top: 1yje:A (red) fitted onto two templates (1ovl:A and 1pdu:A)</a:t>
            </a:r>
          </a:p>
          <a:p>
            <a:r>
              <a:rPr lang="en-US" dirty="0" smtClean="0"/>
              <a:t>Bottom: Predicted structure (red) compared to real one</a:t>
            </a:r>
          </a:p>
          <a:p>
            <a:r>
              <a:rPr lang="en-US" dirty="0" smtClean="0"/>
              <a:t>Loop fitting appears to have improved slightly</a:t>
            </a:r>
          </a:p>
          <a:p>
            <a:r>
              <a:rPr lang="en-US" dirty="0" smtClean="0"/>
              <a:t>DOPE score: -31385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429" y="1600200"/>
            <a:ext cx="2339985" cy="23399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644" y="3856444"/>
            <a:ext cx="2182770" cy="218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24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Prediction checks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Top: 1yje:A (red) fitted onto five templates</a:t>
            </a:r>
          </a:p>
          <a:p>
            <a:r>
              <a:rPr lang="en-US" dirty="0" smtClean="0"/>
              <a:t>Bottom: Predicted structure (red) compared to real one</a:t>
            </a:r>
          </a:p>
          <a:p>
            <a:r>
              <a:rPr lang="en-US" dirty="0" smtClean="0"/>
              <a:t>Loop fitting is now pretty good, overall</a:t>
            </a:r>
          </a:p>
          <a:p>
            <a:r>
              <a:rPr lang="en-US" dirty="0" smtClean="0"/>
              <a:t>DOPE score: -30780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487831"/>
            <a:ext cx="2368613" cy="23686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232" y="3856445"/>
            <a:ext cx="2163182" cy="216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7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Prediction checks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Top: 1yje:A (red) fitted onto fifteen templates</a:t>
            </a:r>
          </a:p>
          <a:p>
            <a:r>
              <a:rPr lang="en-US" dirty="0" smtClean="0"/>
              <a:t>Bottom: Predicted structure (red) compared to real one</a:t>
            </a:r>
          </a:p>
          <a:p>
            <a:r>
              <a:rPr lang="en-US" dirty="0" smtClean="0"/>
              <a:t>There appear to be diminishing returns</a:t>
            </a:r>
          </a:p>
          <a:p>
            <a:r>
              <a:rPr lang="en-US" dirty="0" smtClean="0"/>
              <a:t>DOPE score: -21209</a:t>
            </a:r>
          </a:p>
          <a:p>
            <a:r>
              <a:rPr lang="en-US" dirty="0" smtClean="0"/>
              <a:t>Notice the jump!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961" y="1600200"/>
            <a:ext cx="2825077" cy="2367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651375"/>
            <a:ext cx="2511341" cy="240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79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Modeller</a:t>
            </a:r>
            <a:r>
              <a:rPr lang="en-US" dirty="0" smtClean="0"/>
              <a:t> can accurate predict secondary structures and even loop regions</a:t>
            </a:r>
          </a:p>
          <a:p>
            <a:pPr lvl="1"/>
            <a:r>
              <a:rPr lang="en-US" dirty="0" smtClean="0"/>
              <a:t>Performs well when it doesn’t get confused</a:t>
            </a:r>
          </a:p>
          <a:p>
            <a:pPr lvl="1"/>
            <a:r>
              <a:rPr lang="en-US" dirty="0" smtClean="0"/>
              <a:t>Some level of skill is needed in selecting matches</a:t>
            </a:r>
          </a:p>
          <a:p>
            <a:r>
              <a:rPr lang="en-US" dirty="0" smtClean="0"/>
              <a:t>Current PDB may be enough to solve structure prediction problem (Zhang 2005)</a:t>
            </a:r>
          </a:p>
          <a:p>
            <a:pPr lvl="1"/>
            <a:r>
              <a:rPr lang="en-US" dirty="0"/>
              <a:t>Homology modeling may be the way of the future; alignment and selection are limiting</a:t>
            </a:r>
          </a:p>
          <a:p>
            <a:pPr lvl="1"/>
            <a:r>
              <a:rPr lang="en-US" dirty="0" smtClean="0"/>
              <a:t>Just a bit too ambitious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55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Sven </a:t>
            </a:r>
            <a:r>
              <a:rPr lang="en-US" dirty="0" err="1" smtClean="0"/>
              <a:t>Nahnsen</a:t>
            </a:r>
            <a:endParaRPr lang="en-US" dirty="0" smtClean="0"/>
          </a:p>
          <a:p>
            <a:r>
              <a:rPr lang="en-US" dirty="0" smtClean="0"/>
              <a:t>Remainder of the Bio II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87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Stephen </a:t>
            </a:r>
            <a:r>
              <a:rPr lang="en-US" dirty="0"/>
              <a:t>F. </a:t>
            </a:r>
            <a:r>
              <a:rPr lang="en-US" dirty="0" err="1"/>
              <a:t>Altschul</a:t>
            </a:r>
            <a:r>
              <a:rPr lang="en-US" dirty="0"/>
              <a:t>, Warren Gish, Webb Miller, Eugene W. Myers, and David J. </a:t>
            </a:r>
            <a:r>
              <a:rPr lang="en-US" dirty="0" err="1"/>
              <a:t>Lipman</a:t>
            </a:r>
            <a:r>
              <a:rPr lang="en-US" dirty="0"/>
              <a:t>. Basic local alignment search tool. </a:t>
            </a:r>
            <a:r>
              <a:rPr lang="en-US" i="1" dirty="0"/>
              <a:t>Journal of Molecular Biology</a:t>
            </a:r>
            <a:r>
              <a:rPr lang="en-US" dirty="0"/>
              <a:t>, 215(3):403 – 410, 1990.</a:t>
            </a:r>
          </a:p>
          <a:p>
            <a:r>
              <a:rPr lang="en-US" dirty="0" smtClean="0"/>
              <a:t>A</a:t>
            </a:r>
            <a:r>
              <a:rPr lang="en-US" dirty="0"/>
              <a:t>. </a:t>
            </a:r>
            <a:r>
              <a:rPr lang="en-US" dirty="0" err="1"/>
              <a:t>Biegert</a:t>
            </a:r>
            <a:r>
              <a:rPr lang="en-US" dirty="0"/>
              <a:t> and J. </a:t>
            </a:r>
            <a:r>
              <a:rPr lang="en-US" dirty="0" err="1" smtClean="0"/>
              <a:t>S</a:t>
            </a:r>
            <a:r>
              <a:rPr lang="en-US" dirty="0" err="1" smtClean="0"/>
              <a:t>ö</a:t>
            </a:r>
            <a:r>
              <a:rPr lang="en-US" dirty="0" err="1" smtClean="0"/>
              <a:t>ding</a:t>
            </a:r>
            <a:r>
              <a:rPr lang="en-US" dirty="0"/>
              <a:t>. Sequence context-specific profiles for homology searching. </a:t>
            </a:r>
            <a:r>
              <a:rPr lang="en-US" i="1" dirty="0"/>
              <a:t>Proceedings of the National Academy of Sciences</a:t>
            </a:r>
            <a:r>
              <a:rPr lang="en-US" dirty="0"/>
              <a:t>, 106(10):3770– 3775, 2009.</a:t>
            </a:r>
          </a:p>
          <a:p>
            <a:r>
              <a:rPr lang="en-US" dirty="0" smtClean="0"/>
              <a:t>R.C</a:t>
            </a:r>
            <a:r>
              <a:rPr lang="en-US" dirty="0"/>
              <a:t>. Edgar. Muscle: multiple sequence alignment with high accuracy and high throughput. </a:t>
            </a:r>
            <a:r>
              <a:rPr lang="en-US" i="1" dirty="0"/>
              <a:t>Nucleic acids research</a:t>
            </a:r>
            <a:r>
              <a:rPr lang="en-US" dirty="0"/>
              <a:t>, 32(5):1792–1797, 2004.</a:t>
            </a:r>
          </a:p>
          <a:p>
            <a:r>
              <a:rPr lang="en-US" dirty="0" smtClean="0"/>
              <a:t>Ralf </a:t>
            </a:r>
            <a:r>
              <a:rPr lang="en-US" dirty="0" err="1"/>
              <a:t>Flaig</a:t>
            </a:r>
            <a:r>
              <a:rPr lang="en-US" dirty="0"/>
              <a:t>, </a:t>
            </a:r>
            <a:r>
              <a:rPr lang="en-US" dirty="0" err="1"/>
              <a:t>Holger</a:t>
            </a:r>
            <a:r>
              <a:rPr lang="en-US" dirty="0"/>
              <a:t> </a:t>
            </a:r>
            <a:r>
              <a:rPr lang="en-US" dirty="0" err="1"/>
              <a:t>Greschik</a:t>
            </a:r>
            <a:r>
              <a:rPr lang="en-US" dirty="0"/>
              <a:t>, Carole </a:t>
            </a:r>
            <a:r>
              <a:rPr lang="en-US" dirty="0" err="1"/>
              <a:t>Peluso-Iltis</a:t>
            </a:r>
            <a:r>
              <a:rPr lang="en-US" dirty="0"/>
              <a:t>, and Dino </a:t>
            </a:r>
            <a:r>
              <a:rPr lang="en-US" dirty="0" err="1"/>
              <a:t>Moras</a:t>
            </a:r>
            <a:r>
              <a:rPr lang="en-US" dirty="0"/>
              <a:t>. </a:t>
            </a:r>
            <a:r>
              <a:rPr lang="en-US" dirty="0" smtClean="0"/>
              <a:t>Structural </a:t>
            </a:r>
            <a:r>
              <a:rPr lang="en-US" dirty="0"/>
              <a:t>basis for the cell-specific activities of the </a:t>
            </a:r>
            <a:r>
              <a:rPr lang="en-US" dirty="0" err="1"/>
              <a:t>ngfi</a:t>
            </a:r>
            <a:r>
              <a:rPr lang="en-US" dirty="0"/>
              <a:t>-b and the nurr1 ligand- binding domain. </a:t>
            </a:r>
            <a:r>
              <a:rPr lang="en-US" i="1" dirty="0"/>
              <a:t>Journal of Biological Chemistry</a:t>
            </a:r>
            <a:r>
              <a:rPr lang="en-US" dirty="0"/>
              <a:t>, 280(19):19250–19258, 2005.</a:t>
            </a:r>
          </a:p>
          <a:p>
            <a:r>
              <a:rPr lang="en-US" dirty="0" err="1" smtClean="0"/>
              <a:t>Andriy</a:t>
            </a:r>
            <a:r>
              <a:rPr lang="en-US" dirty="0" smtClean="0"/>
              <a:t> </a:t>
            </a:r>
            <a:r>
              <a:rPr lang="en-US" dirty="0" err="1"/>
              <a:t>Kryshtafovych</a:t>
            </a:r>
            <a:r>
              <a:rPr lang="en-US" dirty="0"/>
              <a:t> and Krzysztof Fidelis. Protein structure prediction and model quality assessment. </a:t>
            </a:r>
            <a:r>
              <a:rPr lang="en-US" i="1" dirty="0"/>
              <a:t>Drug Discovery Today</a:t>
            </a:r>
            <a:r>
              <a:rPr lang="en-US" dirty="0"/>
              <a:t>, 14(78):386 </a:t>
            </a:r>
            <a:r>
              <a:rPr lang="en-US" dirty="0" smtClean="0"/>
              <a:t>–393</a:t>
            </a:r>
            <a:r>
              <a:rPr lang="en-US" dirty="0"/>
              <a:t>, 2009.</a:t>
            </a:r>
          </a:p>
          <a:p>
            <a:r>
              <a:rPr lang="en-US" dirty="0" smtClean="0"/>
              <a:t>A</a:t>
            </a:r>
            <a:r>
              <a:rPr lang="en-US" dirty="0"/>
              <a:t>. </a:t>
            </a:r>
            <a:r>
              <a:rPr lang="en-US" dirty="0" err="1"/>
              <a:t>Sali</a:t>
            </a:r>
            <a:r>
              <a:rPr lang="en-US" dirty="0"/>
              <a:t> and TL Blundell. Comparative protein </a:t>
            </a:r>
            <a:r>
              <a:rPr lang="en-US" dirty="0" err="1"/>
              <a:t>modelling</a:t>
            </a:r>
            <a:r>
              <a:rPr lang="en-US" dirty="0"/>
              <a:t> by satisfaction of spatial restraints. </a:t>
            </a:r>
            <a:r>
              <a:rPr lang="en-US" i="1" dirty="0"/>
              <a:t>Protein Structure by Distance Analysis</a:t>
            </a:r>
            <a:r>
              <a:rPr lang="en-US" dirty="0"/>
              <a:t>, 64:C86, 1994.</a:t>
            </a:r>
          </a:p>
          <a:p>
            <a:r>
              <a:rPr lang="en-US" dirty="0" smtClean="0"/>
              <a:t>Andrej </a:t>
            </a:r>
            <a:r>
              <a:rPr lang="en-US" dirty="0" err="1"/>
              <a:t>Sali</a:t>
            </a:r>
            <a:r>
              <a:rPr lang="en-US" dirty="0"/>
              <a:t>, Liz </a:t>
            </a:r>
            <a:r>
              <a:rPr lang="en-US" dirty="0" err="1"/>
              <a:t>Potterton</a:t>
            </a:r>
            <a:r>
              <a:rPr lang="en-US" dirty="0"/>
              <a:t>, </a:t>
            </a:r>
            <a:r>
              <a:rPr lang="en-US" dirty="0" err="1"/>
              <a:t>Feng</a:t>
            </a:r>
            <a:r>
              <a:rPr lang="en-US" dirty="0"/>
              <a:t> Yuan, Herman van </a:t>
            </a:r>
            <a:r>
              <a:rPr lang="en-US" dirty="0" err="1"/>
              <a:t>Vlijmen</a:t>
            </a:r>
            <a:r>
              <a:rPr lang="en-US" dirty="0"/>
              <a:t>, and Martin </a:t>
            </a:r>
            <a:r>
              <a:rPr lang="en-US" dirty="0" err="1"/>
              <a:t>Karplus</a:t>
            </a:r>
            <a:r>
              <a:rPr lang="en-US" dirty="0"/>
              <a:t>. Evaluation of comparative protein modeling by </a:t>
            </a:r>
            <a:r>
              <a:rPr lang="en-US" dirty="0" err="1"/>
              <a:t>modeller</a:t>
            </a:r>
            <a:r>
              <a:rPr lang="en-US" dirty="0"/>
              <a:t>. </a:t>
            </a:r>
            <a:r>
              <a:rPr lang="en-US" i="1" dirty="0" smtClean="0"/>
              <a:t>Proteins</a:t>
            </a:r>
            <a:r>
              <a:rPr lang="en-US" i="1" dirty="0"/>
              <a:t>: Structure, Function, and Bioinformatics</a:t>
            </a:r>
            <a:r>
              <a:rPr lang="en-US" dirty="0"/>
              <a:t>, 23(3):318–326, 1995.</a:t>
            </a:r>
          </a:p>
          <a:p>
            <a:r>
              <a:rPr lang="en-US" dirty="0" smtClean="0"/>
              <a:t>Schr</a:t>
            </a:r>
            <a:r>
              <a:rPr lang="en-US" dirty="0" smtClean="0"/>
              <a:t>ö</a:t>
            </a:r>
            <a:r>
              <a:rPr lang="en-US" dirty="0" smtClean="0"/>
              <a:t>dinger, LLC</a:t>
            </a:r>
            <a:r>
              <a:rPr lang="en-US" dirty="0"/>
              <a:t>. </a:t>
            </a:r>
            <a:r>
              <a:rPr lang="en-US" dirty="0" smtClean="0"/>
              <a:t>The </a:t>
            </a:r>
            <a:r>
              <a:rPr lang="en-US" dirty="0" err="1" smtClean="0"/>
              <a:t>PyMOL</a:t>
            </a:r>
            <a:r>
              <a:rPr lang="en-US" dirty="0" smtClean="0"/>
              <a:t> Molecular Graphics System, Version </a:t>
            </a:r>
            <a:r>
              <a:rPr lang="en-US" dirty="0"/>
              <a:t>1.2r3pre.</a:t>
            </a:r>
          </a:p>
          <a:p>
            <a:r>
              <a:rPr lang="en-US" dirty="0" smtClean="0"/>
              <a:t>Min</a:t>
            </a:r>
            <a:r>
              <a:rPr lang="en-US" dirty="0"/>
              <a:t>-</a:t>
            </a:r>
            <a:r>
              <a:rPr lang="en-US" dirty="0" err="1"/>
              <a:t>yi</a:t>
            </a:r>
            <a:r>
              <a:rPr lang="en-US" dirty="0"/>
              <a:t> </a:t>
            </a:r>
            <a:r>
              <a:rPr lang="en-US" dirty="0" err="1"/>
              <a:t>Shen</a:t>
            </a:r>
            <a:r>
              <a:rPr lang="en-US" dirty="0"/>
              <a:t> and Andrej </a:t>
            </a:r>
            <a:r>
              <a:rPr lang="en-US" dirty="0" err="1"/>
              <a:t>Sali</a:t>
            </a:r>
            <a:r>
              <a:rPr lang="en-US" dirty="0"/>
              <a:t>. Statistical potential for assessment and </a:t>
            </a:r>
            <a:r>
              <a:rPr lang="en-US" dirty="0" smtClean="0"/>
              <a:t>prediction </a:t>
            </a:r>
            <a:r>
              <a:rPr lang="en-US" dirty="0"/>
              <a:t>of protein structures. </a:t>
            </a:r>
            <a:r>
              <a:rPr lang="en-US" i="1" dirty="0"/>
              <a:t>Protein Science</a:t>
            </a:r>
            <a:r>
              <a:rPr lang="en-US" dirty="0"/>
              <a:t>, 15(11):2507–2524, 2006.</a:t>
            </a:r>
          </a:p>
          <a:p>
            <a:r>
              <a:rPr lang="en-US" dirty="0" smtClean="0"/>
              <a:t>Y</a:t>
            </a:r>
            <a:r>
              <a:rPr lang="en-US" dirty="0"/>
              <a:t>. Zhang and J. Skolnick. The protein structure prediction problem could be solved using the current </a:t>
            </a:r>
            <a:r>
              <a:rPr lang="en-US" dirty="0" err="1"/>
              <a:t>pdb</a:t>
            </a:r>
            <a:r>
              <a:rPr lang="en-US" dirty="0"/>
              <a:t> library. </a:t>
            </a:r>
            <a:r>
              <a:rPr lang="en-US" i="1" dirty="0"/>
              <a:t>Proceedings of the National Academy of Sciences of the United States of America</a:t>
            </a:r>
            <a:r>
              <a:rPr lang="en-US" dirty="0"/>
              <a:t>, 102(4):1029, 2005.</a:t>
            </a:r>
          </a:p>
        </p:txBody>
      </p:sp>
    </p:spTree>
    <p:extLst>
      <p:ext uri="{BB962C8B-B14F-4D97-AF65-F5344CB8AC3E}">
        <p14:creationId xmlns:p14="http://schemas.microsoft.com/office/powerpoint/2010/main" val="1628988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Goal</a:t>
            </a:r>
            <a:r>
              <a:rPr lang="en-US" dirty="0" smtClean="0"/>
              <a:t>: Predict the structure of 1yje:A using homology modeling</a:t>
            </a:r>
          </a:p>
          <a:p>
            <a:r>
              <a:rPr lang="en-US" dirty="0" smtClean="0"/>
              <a:t>Introduction: </a:t>
            </a:r>
          </a:p>
          <a:p>
            <a:pPr lvl="1"/>
            <a:r>
              <a:rPr lang="en-US" dirty="0" smtClean="0"/>
              <a:t>What </a:t>
            </a:r>
            <a:r>
              <a:rPr lang="en-US" dirty="0" smtClean="0"/>
              <a:t>is homology modeling?</a:t>
            </a:r>
          </a:p>
          <a:p>
            <a:pPr lvl="1"/>
            <a:r>
              <a:rPr lang="en-US" dirty="0" smtClean="0"/>
              <a:t>What is </a:t>
            </a:r>
            <a:r>
              <a:rPr lang="en-US" dirty="0" err="1" smtClean="0"/>
              <a:t>Modeller</a:t>
            </a:r>
            <a:r>
              <a:rPr lang="en-US" dirty="0" smtClean="0"/>
              <a:t>?</a:t>
            </a:r>
          </a:p>
          <a:p>
            <a:r>
              <a:rPr lang="en-US" dirty="0" smtClean="0"/>
              <a:t>Methods:</a:t>
            </a:r>
            <a:endParaRPr lang="en-US" dirty="0" smtClean="0"/>
          </a:p>
          <a:p>
            <a:pPr lvl="1"/>
            <a:r>
              <a:rPr lang="en-US" dirty="0" smtClean="0"/>
              <a:t>Initial search</a:t>
            </a:r>
          </a:p>
          <a:p>
            <a:pPr lvl="1"/>
            <a:r>
              <a:rPr lang="en-US" dirty="0" smtClean="0"/>
              <a:t>Alignment</a:t>
            </a:r>
          </a:p>
          <a:p>
            <a:pPr lvl="1"/>
            <a:r>
              <a:rPr lang="en-US" dirty="0" smtClean="0"/>
              <a:t>Structure prediction</a:t>
            </a:r>
          </a:p>
          <a:p>
            <a:r>
              <a:rPr lang="en-US" dirty="0" smtClean="0"/>
              <a:t>Results: Predicted structures and 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388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Introduction: Homology modeling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Homologous proteins have similar structures</a:t>
            </a:r>
          </a:p>
          <a:p>
            <a:r>
              <a:rPr lang="en-US" dirty="0" smtClean="0"/>
              <a:t>Many proteins are homologous to </a:t>
            </a:r>
            <a:r>
              <a:rPr lang="en-US" i="1" dirty="0" smtClean="0"/>
              <a:t>something</a:t>
            </a:r>
            <a:r>
              <a:rPr lang="en-US" dirty="0" smtClean="0"/>
              <a:t> with a known structure</a:t>
            </a:r>
          </a:p>
          <a:p>
            <a:r>
              <a:rPr lang="en-US" dirty="0" smtClean="0"/>
              <a:t>Structure is </a:t>
            </a:r>
            <a:r>
              <a:rPr lang="en-US" i="1" dirty="0" smtClean="0"/>
              <a:t>much</a:t>
            </a:r>
            <a:r>
              <a:rPr lang="en-US" dirty="0" smtClean="0"/>
              <a:t> more conserved than sequence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600200"/>
            <a:ext cx="4191000" cy="17665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297" y="3791453"/>
            <a:ext cx="3497898" cy="2953263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5761397" y="3366729"/>
            <a:ext cx="1652783" cy="42472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32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</a:t>
            </a:r>
            <a:r>
              <a:rPr lang="en-US" dirty="0" err="1" smtClean="0"/>
              <a:t>Modeller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Free Python package due to </a:t>
            </a:r>
            <a:r>
              <a:rPr lang="en-US" dirty="0" err="1" smtClean="0"/>
              <a:t>Sali</a:t>
            </a:r>
            <a:r>
              <a:rPr lang="en-US" dirty="0" smtClean="0"/>
              <a:t> et al. (1994)</a:t>
            </a:r>
          </a:p>
          <a:p>
            <a:r>
              <a:rPr lang="en-US" dirty="0" smtClean="0"/>
              <a:t>No GUI–knowledge of Python required</a:t>
            </a:r>
          </a:p>
          <a:p>
            <a:r>
              <a:rPr lang="en-US" dirty="0" smtClean="0"/>
              <a:t>Predicts structures by “satisfaction of spatial restraints”</a:t>
            </a:r>
          </a:p>
          <a:p>
            <a:pPr lvl="1"/>
            <a:r>
              <a:rPr lang="en-US" dirty="0" smtClean="0"/>
              <a:t>Spatial features common to template structures are </a:t>
            </a:r>
            <a:r>
              <a:rPr lang="en-US" dirty="0" err="1" smtClean="0"/>
              <a:t>globbed</a:t>
            </a:r>
            <a:endParaRPr lang="en-US" dirty="0" smtClean="0"/>
          </a:p>
          <a:p>
            <a:pPr lvl="1"/>
            <a:r>
              <a:rPr lang="en-US" dirty="0" smtClean="0"/>
              <a:t>Energy or probability functions are assigned to each spatial feature, imposing restraints</a:t>
            </a:r>
          </a:p>
          <a:p>
            <a:pPr lvl="1"/>
            <a:r>
              <a:rPr lang="en-US" dirty="0" smtClean="0"/>
              <a:t>The model that best satisfies these restrains is selected</a:t>
            </a:r>
          </a:p>
          <a:p>
            <a:pPr lvl="1"/>
            <a:r>
              <a:rPr lang="en-US" dirty="0" smtClean="0"/>
              <a:t>Examples: molecular PDF, GA341, DOPE (</a:t>
            </a:r>
            <a:r>
              <a:rPr lang="en-US" dirty="0" err="1" smtClean="0"/>
              <a:t>Shen</a:t>
            </a:r>
            <a:r>
              <a:rPr lang="en-US" dirty="0" smtClean="0"/>
              <a:t> and </a:t>
            </a:r>
            <a:r>
              <a:rPr lang="en-US" dirty="0" err="1" smtClean="0"/>
              <a:t>Sali</a:t>
            </a:r>
            <a:r>
              <a:rPr lang="en-US" dirty="0" smtClean="0"/>
              <a:t> 2006)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1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Initial </a:t>
            </a:r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Target (1yje:A) was </a:t>
            </a:r>
            <a:r>
              <a:rPr lang="en-US" dirty="0" err="1" smtClean="0"/>
              <a:t>CSBlasted</a:t>
            </a:r>
            <a:r>
              <a:rPr lang="en-US" dirty="0" smtClean="0"/>
              <a:t> against the non-redundant </a:t>
            </a:r>
            <a:r>
              <a:rPr lang="en-US" dirty="0" smtClean="0"/>
              <a:t>PDB</a:t>
            </a:r>
          </a:p>
          <a:p>
            <a:pPr lvl="1"/>
            <a:r>
              <a:rPr lang="en-US" dirty="0" smtClean="0"/>
              <a:t>CSBLAST looks for matches by considering the </a:t>
            </a:r>
            <a:r>
              <a:rPr lang="en-US" i="1" dirty="0" smtClean="0"/>
              <a:t>context</a:t>
            </a:r>
            <a:r>
              <a:rPr lang="en-US" dirty="0" smtClean="0"/>
              <a:t> around amino acids (</a:t>
            </a:r>
            <a:r>
              <a:rPr lang="en-US" dirty="0" err="1" smtClean="0"/>
              <a:t>Biegert</a:t>
            </a:r>
            <a:r>
              <a:rPr lang="en-US" dirty="0" smtClean="0"/>
              <a:t> et al. 2009)</a:t>
            </a:r>
            <a:endParaRPr lang="en-US" dirty="0"/>
          </a:p>
          <a:p>
            <a:r>
              <a:rPr lang="en-US" dirty="0" smtClean="0"/>
              <a:t>Hits </a:t>
            </a:r>
            <a:r>
              <a:rPr lang="en-US" dirty="0" smtClean="0"/>
              <a:t>with </a:t>
            </a:r>
            <a:r>
              <a:rPr lang="en-US" i="1" dirty="0" smtClean="0"/>
              <a:t>e</a:t>
            </a:r>
            <a:r>
              <a:rPr lang="en-US" dirty="0" smtClean="0"/>
              <a:t> &lt; 0.01 were selected as potential templates</a:t>
            </a:r>
          </a:p>
          <a:p>
            <a:pPr lvl="1"/>
            <a:r>
              <a:rPr lang="en-US" dirty="0" smtClean="0"/>
              <a:t>The first subsequent hit was </a:t>
            </a:r>
            <a:r>
              <a:rPr lang="en-US" i="1" dirty="0" smtClean="0"/>
              <a:t>much</a:t>
            </a:r>
            <a:r>
              <a:rPr lang="en-US" dirty="0" smtClean="0"/>
              <a:t> higher than 0.01, so a clear jump was visible</a:t>
            </a:r>
          </a:p>
          <a:p>
            <a:r>
              <a:rPr lang="en-US" dirty="0" smtClean="0"/>
              <a:t>An initial MSA was generated using </a:t>
            </a:r>
            <a:r>
              <a:rPr lang="en-US" dirty="0" smtClean="0"/>
              <a:t>MUSCLE (Edgar 2004)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1637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8302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Modeller</a:t>
            </a:r>
            <a:r>
              <a:rPr lang="en-US" dirty="0" smtClean="0"/>
              <a:t> has its own alignment method</a:t>
            </a:r>
          </a:p>
          <a:p>
            <a:pPr lvl="1"/>
            <a:r>
              <a:rPr lang="en-US" dirty="0" smtClean="0"/>
              <a:t>Required inputs: sequence (in PIR format), .</a:t>
            </a:r>
            <a:r>
              <a:rPr lang="en-US" dirty="0" err="1" smtClean="0"/>
              <a:t>pdb</a:t>
            </a:r>
            <a:r>
              <a:rPr lang="en-US" dirty="0" smtClean="0"/>
              <a:t> </a:t>
            </a:r>
            <a:r>
              <a:rPr lang="en-US" dirty="0" smtClean="0"/>
              <a:t>files</a:t>
            </a:r>
            <a:endParaRPr lang="en-US" dirty="0" smtClean="0"/>
          </a:p>
          <a:p>
            <a:pPr lvl="1"/>
            <a:r>
              <a:rPr lang="en-US" dirty="0" smtClean="0"/>
              <a:t>Gap penalties are lessened outside of secondary structures</a:t>
            </a:r>
          </a:p>
          <a:p>
            <a:r>
              <a:rPr lang="en-US" dirty="0" smtClean="0"/>
              <a:t>High matches were </a:t>
            </a:r>
            <a:r>
              <a:rPr lang="en-US" dirty="0" err="1" smtClean="0"/>
              <a:t>globbed</a:t>
            </a:r>
            <a:r>
              <a:rPr lang="en-US" dirty="0" smtClean="0"/>
              <a:t> and placed in a multiple sequence alignment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502" y="2309930"/>
            <a:ext cx="4342546" cy="31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1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Methods: Structure </a:t>
            </a:r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8302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MSA was used to predict the structure of </a:t>
            </a:r>
            <a:r>
              <a:rPr lang="en-US" dirty="0" smtClean="0"/>
              <a:t>1yje:A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automodel</a:t>
            </a:r>
            <a:r>
              <a:rPr lang="en-US" dirty="0" smtClean="0"/>
              <a:t> class makes this easy</a:t>
            </a:r>
          </a:p>
          <a:p>
            <a:pPr lvl="1"/>
            <a:r>
              <a:rPr lang="en-US" dirty="0" smtClean="0"/>
              <a:t>More powerful tools </a:t>
            </a:r>
            <a:r>
              <a:rPr lang="en-US" dirty="0" smtClean="0"/>
              <a:t>available</a:t>
            </a:r>
          </a:p>
          <a:p>
            <a:pPr lvl="1"/>
            <a:r>
              <a:rPr lang="en-US" dirty="0" smtClean="0"/>
              <a:t>Select best of three models</a:t>
            </a:r>
          </a:p>
          <a:p>
            <a:pPr lvl="1"/>
            <a:r>
              <a:rPr lang="en-US" dirty="0" smtClean="0"/>
              <a:t>Output: .</a:t>
            </a:r>
            <a:r>
              <a:rPr lang="en-US" dirty="0" err="1" smtClean="0"/>
              <a:t>pdb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502" y="1790700"/>
            <a:ext cx="4230339" cy="18281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502" y="3870059"/>
            <a:ext cx="4111298" cy="144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4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prediction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…can be performed using some quantitative measures </a:t>
            </a:r>
            <a:endParaRPr lang="en-US" dirty="0" smtClean="0"/>
          </a:p>
          <a:p>
            <a:pPr lvl="1"/>
            <a:r>
              <a:rPr lang="en-US" dirty="0" smtClean="0"/>
              <a:t>Assessments like </a:t>
            </a:r>
            <a:r>
              <a:rPr lang="en-US" dirty="0" err="1" smtClean="0"/>
              <a:t>Krystafovych</a:t>
            </a:r>
            <a:r>
              <a:rPr lang="en-US" dirty="0" smtClean="0"/>
              <a:t> et al. (2009)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olpdf</a:t>
            </a:r>
            <a:r>
              <a:rPr lang="en-US" dirty="0" smtClean="0"/>
              <a:t>, GA341 and DOPE (all built-in)</a:t>
            </a:r>
            <a:endParaRPr lang="en-US" dirty="0"/>
          </a:p>
          <a:p>
            <a:r>
              <a:rPr lang="en-US" dirty="0" smtClean="0"/>
              <a:t>…</a:t>
            </a:r>
            <a:r>
              <a:rPr lang="en-US" dirty="0" smtClean="0"/>
              <a:t>can be done visually in </a:t>
            </a:r>
            <a:r>
              <a:rPr lang="en-US" dirty="0" err="1" smtClean="0"/>
              <a:t>PyMOL</a:t>
            </a:r>
            <a:endParaRPr lang="en-US" dirty="0"/>
          </a:p>
          <a:p>
            <a:pPr lvl="1"/>
            <a:r>
              <a:rPr lang="en-US" dirty="0" smtClean="0"/>
              <a:t>With </a:t>
            </a:r>
            <a:r>
              <a:rPr lang="en-US" dirty="0" smtClean="0"/>
              <a:t>true structure </a:t>
            </a:r>
            <a:r>
              <a:rPr lang="en-US" dirty="0" smtClean="0"/>
              <a:t>(</a:t>
            </a:r>
            <a:r>
              <a:rPr lang="en-US" dirty="0" err="1" smtClean="0"/>
              <a:t>Flaig</a:t>
            </a:r>
            <a:r>
              <a:rPr lang="en-US" dirty="0" smtClean="0"/>
              <a:t> et al. 2005)</a:t>
            </a:r>
            <a:endParaRPr lang="en-US" dirty="0" smtClean="0"/>
          </a:p>
          <a:p>
            <a:pPr lvl="1"/>
            <a:r>
              <a:rPr lang="en-US" dirty="0" smtClean="0"/>
              <a:t>Without</a:t>
            </a:r>
          </a:p>
        </p:txBody>
      </p:sp>
    </p:spTree>
    <p:extLst>
      <p:ext uri="{BB962C8B-B14F-4D97-AF65-F5344CB8AC3E}">
        <p14:creationId xmlns:p14="http://schemas.microsoft.com/office/powerpoint/2010/main" val="478980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Prediction checks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Top: 1yje:A (red) fitted onto one template (1ovl:A)</a:t>
            </a:r>
          </a:p>
          <a:p>
            <a:r>
              <a:rPr lang="en-US" dirty="0" smtClean="0"/>
              <a:t>Bottom: Predicted structure (red) compared to real one</a:t>
            </a:r>
          </a:p>
          <a:p>
            <a:r>
              <a:rPr lang="en-US" dirty="0" smtClean="0"/>
              <a:t>Note poor fitting of loops, but overall good prediction of secondary structures</a:t>
            </a:r>
          </a:p>
          <a:p>
            <a:r>
              <a:rPr lang="en-US" dirty="0" smtClean="0"/>
              <a:t>DOPE score: -31212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600200"/>
            <a:ext cx="2368614" cy="23686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968814"/>
            <a:ext cx="2368614" cy="236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1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942</Words>
  <Application>Microsoft Macintosh PowerPoint</Application>
  <PresentationFormat>On-screen Show (4:3)</PresentationFormat>
  <Paragraphs>94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Homology modeling with Modeller</vt:lpstr>
      <vt:lpstr>Outline</vt:lpstr>
      <vt:lpstr>Introduction: Homology modeling</vt:lpstr>
      <vt:lpstr>Introduction: Modeller</vt:lpstr>
      <vt:lpstr>Methods: Initial search</vt:lpstr>
      <vt:lpstr>Methods: Alignment</vt:lpstr>
      <vt:lpstr>Methods: Structure prediction</vt:lpstr>
      <vt:lpstr>Evaluation of prediction quality</vt:lpstr>
      <vt:lpstr>Results: Prediction checks</vt:lpstr>
      <vt:lpstr>Results: Prediction checks</vt:lpstr>
      <vt:lpstr>Results: Prediction checks</vt:lpstr>
      <vt:lpstr>Results: Prediction checks</vt:lpstr>
      <vt:lpstr>Conclusions</vt:lpstr>
      <vt:lpstr>Acknowledgments</vt:lpstr>
      <vt:lpstr>References</vt:lpstr>
    </vt:vector>
  </TitlesOfParts>
  <Company>MPI-EB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Homology modeling with Modeller</dc:title>
  <dc:creator>Taylor Kessinger</dc:creator>
  <cp:lastModifiedBy>Taylor Kessinger</cp:lastModifiedBy>
  <cp:revision>47</cp:revision>
  <dcterms:created xsi:type="dcterms:W3CDTF">2012-06-16T12:30:53Z</dcterms:created>
  <dcterms:modified xsi:type="dcterms:W3CDTF">2012-06-19T16:55:44Z</dcterms:modified>
</cp:coreProperties>
</file>