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12C8-EE2C-C040-954C-4F8425B06926}" type="datetimeFigureOut">
              <a:rPr lang="en-US" smtClean="0"/>
              <a:t>6/18/12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Homology modeling with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Bioinformatics II Presentation</a:t>
            </a:r>
          </a:p>
          <a:p>
            <a:r>
              <a:rPr lang="en-US" dirty="0" smtClean="0"/>
              <a:t>Taylor Kessinger</a:t>
            </a:r>
          </a:p>
          <a:p>
            <a:r>
              <a:rPr lang="en-US" dirty="0" err="1" smtClean="0"/>
              <a:t>Zarin</a:t>
            </a:r>
            <a:r>
              <a:rPr lang="en-US" dirty="0" smtClean="0"/>
              <a:t> </a:t>
            </a:r>
            <a:r>
              <a:rPr lang="en-US" dirty="0" err="1" smtClean="0"/>
              <a:t>Shakibaei</a:t>
            </a:r>
            <a:endParaRPr lang="en-US" dirty="0" smtClean="0"/>
          </a:p>
          <a:p>
            <a:r>
              <a:rPr lang="en-US" dirty="0" smtClean="0"/>
              <a:t>Fabio </a:t>
            </a:r>
            <a:r>
              <a:rPr lang="en-US" dirty="0" err="1" smtClean="0"/>
              <a:t>Zanini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Modeller</a:t>
            </a:r>
            <a:r>
              <a:rPr lang="en-US" dirty="0" smtClean="0"/>
              <a:t> can accurately predict structures</a:t>
            </a:r>
          </a:p>
          <a:p>
            <a:r>
              <a:rPr lang="en-US" dirty="0" smtClean="0"/>
              <a:t>Effective even when few good matches are used</a:t>
            </a:r>
          </a:p>
          <a:p>
            <a:r>
              <a:rPr lang="en-US" dirty="0" smtClean="0"/>
              <a:t>Homology </a:t>
            </a:r>
            <a:r>
              <a:rPr lang="en-US" dirty="0" err="1" smtClean="0"/>
              <a:t>modelling</a:t>
            </a:r>
            <a:r>
              <a:rPr lang="en-US" dirty="0" smtClean="0"/>
              <a:t> may be the way of the future</a:t>
            </a:r>
          </a:p>
          <a:p>
            <a:pPr lvl="1"/>
            <a:r>
              <a:rPr lang="en-US" dirty="0" smtClean="0"/>
              <a:t>“Current PDB may be enough to solve structure prediction problem” (Zhang 2005)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Dr. Oliver </a:t>
            </a:r>
            <a:r>
              <a:rPr lang="en-US" dirty="0" err="1" smtClean="0"/>
              <a:t>Kohlbacher</a:t>
            </a:r>
            <a:endParaRPr lang="en-US" dirty="0" smtClean="0"/>
          </a:p>
          <a:p>
            <a:r>
              <a:rPr lang="en-US" dirty="0" smtClean="0"/>
              <a:t>Dr. Sven </a:t>
            </a:r>
            <a:r>
              <a:rPr lang="en-US" dirty="0" err="1" smtClean="0"/>
              <a:t>Nahnsen</a:t>
            </a:r>
            <a:r>
              <a:rPr lang="en-US" dirty="0" smtClean="0"/>
              <a:t>, Johannes Junker</a:t>
            </a:r>
          </a:p>
          <a:p>
            <a:r>
              <a:rPr lang="en-US" dirty="0" smtClean="0"/>
              <a:t>Remainder of the Bio II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Goal: Predict the structure of 1yje:A using homology modeling</a:t>
            </a:r>
          </a:p>
          <a:p>
            <a:r>
              <a:rPr lang="en-US" dirty="0" smtClean="0"/>
              <a:t>What is homology modeling?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Modeller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Modeller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Initial search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Structure prediction</a:t>
            </a:r>
          </a:p>
          <a:p>
            <a:pPr lvl="1"/>
            <a:r>
              <a:rPr lang="en-US" dirty="0" smtClean="0"/>
              <a:t>Evaluation of prediction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Homology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Homologous proteins have similar structures</a:t>
            </a:r>
          </a:p>
          <a:p>
            <a:r>
              <a:rPr lang="en-US" dirty="0" smtClean="0"/>
              <a:t>Many proteins are homologous to </a:t>
            </a:r>
            <a:r>
              <a:rPr lang="en-US" i="1" dirty="0" smtClean="0"/>
              <a:t>something</a:t>
            </a:r>
            <a:r>
              <a:rPr lang="en-US" dirty="0" smtClean="0"/>
              <a:t> with a known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Structure is </a:t>
            </a:r>
            <a:r>
              <a:rPr lang="en-US" i="1" dirty="0" smtClean="0"/>
              <a:t>much</a:t>
            </a:r>
            <a:r>
              <a:rPr lang="en-US" dirty="0" smtClean="0"/>
              <a:t> more conserved than sequence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4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Free Python package</a:t>
            </a:r>
          </a:p>
          <a:p>
            <a:r>
              <a:rPr lang="en-US" dirty="0" smtClean="0"/>
              <a:t>No GUI</a:t>
            </a:r>
          </a:p>
          <a:p>
            <a:r>
              <a:rPr lang="en-US" dirty="0" err="1"/>
              <a:t>Modeller</a:t>
            </a:r>
            <a:r>
              <a:rPr lang="en-US" dirty="0"/>
              <a:t> predicts structures by “satisfaction of spatial restraints”</a:t>
            </a:r>
          </a:p>
          <a:p>
            <a:pPr lvl="1"/>
            <a:r>
              <a:rPr lang="en-US" dirty="0" smtClean="0"/>
              <a:t>This means: look at the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(1yje:A) was </a:t>
            </a:r>
            <a:r>
              <a:rPr lang="en-US" dirty="0" err="1" smtClean="0"/>
              <a:t>CSBLASTed</a:t>
            </a:r>
            <a:r>
              <a:rPr lang="en-US" dirty="0" smtClean="0"/>
              <a:t> against </a:t>
            </a:r>
            <a:r>
              <a:rPr lang="en-US" dirty="0" smtClean="0"/>
              <a:t>the non-redundant </a:t>
            </a:r>
            <a:r>
              <a:rPr lang="en-US" dirty="0" smtClean="0"/>
              <a:t>PDB</a:t>
            </a:r>
          </a:p>
          <a:p>
            <a:pPr lvl="1"/>
            <a:r>
              <a:rPr lang="en-US" dirty="0" smtClean="0"/>
              <a:t>CSBLAST looks for matches by considering the </a:t>
            </a:r>
            <a:r>
              <a:rPr lang="en-US" i="1" dirty="0" smtClean="0"/>
              <a:t>context</a:t>
            </a:r>
            <a:r>
              <a:rPr lang="en-US" dirty="0" smtClean="0"/>
              <a:t> around amino acids</a:t>
            </a:r>
            <a:endParaRPr lang="en-US" dirty="0" smtClean="0"/>
          </a:p>
          <a:p>
            <a:r>
              <a:rPr lang="en-US" dirty="0" smtClean="0"/>
              <a:t>Hits </a:t>
            </a:r>
            <a:r>
              <a:rPr lang="en-US" dirty="0" smtClean="0"/>
              <a:t>with </a:t>
            </a:r>
            <a:r>
              <a:rPr lang="en-US" i="1" dirty="0" smtClean="0"/>
              <a:t>e</a:t>
            </a:r>
            <a:r>
              <a:rPr lang="en-US" dirty="0" smtClean="0"/>
              <a:t> &lt; 0.01 were selected as potential templates</a:t>
            </a:r>
          </a:p>
          <a:p>
            <a:pPr lvl="1"/>
            <a:r>
              <a:rPr lang="en-US" dirty="0" smtClean="0"/>
              <a:t>The first subsequent hit was </a:t>
            </a:r>
            <a:r>
              <a:rPr lang="en-US" i="1" dirty="0" smtClean="0"/>
              <a:t>much</a:t>
            </a:r>
            <a:r>
              <a:rPr lang="en-US" dirty="0" smtClean="0"/>
              <a:t> higher than 0.01, so a clear jump was visible</a:t>
            </a:r>
          </a:p>
          <a:p>
            <a:r>
              <a:rPr lang="en-US" dirty="0" smtClean="0"/>
              <a:t>An initial MSA was generated using MUSCLE</a:t>
            </a:r>
          </a:p>
        </p:txBody>
      </p:sp>
    </p:spTree>
    <p:extLst>
      <p:ext uri="{BB962C8B-B14F-4D97-AF65-F5344CB8AC3E}">
        <p14:creationId xmlns:p14="http://schemas.microsoft.com/office/powerpoint/2010/main" val="109163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Modeller</a:t>
            </a:r>
            <a:r>
              <a:rPr lang="en-US" dirty="0" smtClean="0"/>
              <a:t> has its own alignment method</a:t>
            </a:r>
          </a:p>
          <a:p>
            <a:pPr lvl="1"/>
            <a:r>
              <a:rPr lang="en-US" dirty="0" smtClean="0"/>
              <a:t>Required inputs: sequence (in PIR format), .</a:t>
            </a:r>
            <a:r>
              <a:rPr lang="en-US" dirty="0" err="1" smtClean="0"/>
              <a:t>pdb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Gap penalties are lessened outside of secondary structures</a:t>
            </a:r>
          </a:p>
          <a:p>
            <a:r>
              <a:rPr lang="en-US" dirty="0" smtClean="0"/>
              <a:t>High matches were </a:t>
            </a:r>
            <a:r>
              <a:rPr lang="en-US" dirty="0" err="1" smtClean="0"/>
              <a:t>globbed</a:t>
            </a:r>
            <a:r>
              <a:rPr lang="en-US" dirty="0" smtClean="0"/>
              <a:t> and placed in a multiple sequence alignment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84" y="1600200"/>
            <a:ext cx="4237462" cy="223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MSA was used to predict the structure of 1yje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automodel</a:t>
            </a:r>
            <a:r>
              <a:rPr lang="en-US" dirty="0" smtClean="0"/>
              <a:t> class makes this easy</a:t>
            </a:r>
          </a:p>
          <a:p>
            <a:pPr lvl="1"/>
            <a:r>
              <a:rPr lang="en-US" dirty="0" smtClean="0"/>
              <a:t>More powerful tools available: can also model loops, </a:t>
            </a:r>
            <a:r>
              <a:rPr lang="en-US" dirty="0" err="1" smtClean="0"/>
              <a:t>hydrogens</a:t>
            </a:r>
            <a:r>
              <a:rPr lang="en-US" dirty="0" smtClean="0"/>
              <a:t>, water, etc.</a:t>
            </a:r>
            <a:endParaRPr lang="en-US" dirty="0" smtClean="0"/>
          </a:p>
          <a:p>
            <a:pPr lvl="1"/>
            <a:r>
              <a:rPr lang="en-US" dirty="0" smtClean="0"/>
              <a:t>Not necessary for our </a:t>
            </a:r>
            <a:r>
              <a:rPr lang="en-US" dirty="0" smtClean="0"/>
              <a:t>purposes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02" y="1417638"/>
            <a:ext cx="3967181" cy="2679473"/>
          </a:xfrm>
          <a:prstGeom prst="rect">
            <a:avLst/>
          </a:prstGeom>
        </p:spPr>
      </p:pic>
      <p:pic>
        <p:nvPicPr>
          <p:cNvPr id="5" name="Picture 4" descr="real_vs_re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7" y="4370443"/>
            <a:ext cx="3125583" cy="23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prediction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…can be performed using some quantitative </a:t>
            </a:r>
            <a:r>
              <a:rPr lang="en-US" dirty="0" smtClean="0"/>
              <a:t>measures:</a:t>
            </a:r>
          </a:p>
          <a:p>
            <a:pPr lvl="1"/>
            <a:r>
              <a:rPr lang="en-US" dirty="0" err="1" smtClean="0"/>
              <a:t>Krystafovych</a:t>
            </a:r>
            <a:r>
              <a:rPr lang="en-US" dirty="0" smtClean="0"/>
              <a:t> et al.</a:t>
            </a:r>
          </a:p>
          <a:p>
            <a:pPr lvl="1"/>
            <a:r>
              <a:rPr lang="en-US" dirty="0" smtClean="0"/>
              <a:t>GA341 and DOPE</a:t>
            </a:r>
            <a:endParaRPr lang="en-US" dirty="0"/>
          </a:p>
          <a:p>
            <a:r>
              <a:rPr lang="en-US" dirty="0" smtClean="0"/>
              <a:t>…</a:t>
            </a:r>
            <a:r>
              <a:rPr lang="en-US" dirty="0" smtClean="0"/>
              <a:t>can be done visually in </a:t>
            </a:r>
            <a:r>
              <a:rPr lang="en-US" dirty="0" err="1" smtClean="0"/>
              <a:t>PyMol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true structure (sanity check)</a:t>
            </a:r>
          </a:p>
          <a:p>
            <a:pPr lvl="1"/>
            <a:r>
              <a:rPr lang="en-US" dirty="0" smtClean="0"/>
              <a:t>Without</a:t>
            </a:r>
          </a:p>
        </p:txBody>
      </p:sp>
    </p:spTree>
    <p:extLst>
      <p:ext uri="{BB962C8B-B14F-4D97-AF65-F5344CB8AC3E}">
        <p14:creationId xmlns:p14="http://schemas.microsoft.com/office/powerpoint/2010/main" val="4789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checks</a:t>
            </a:r>
            <a:endParaRPr lang="en-US" dirty="0"/>
          </a:p>
        </p:txBody>
      </p:sp>
      <p:pic>
        <p:nvPicPr>
          <p:cNvPr id="4" name="Picture 3" descr="2_templates_tru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7146"/>
            <a:ext cx="3453597" cy="2486184"/>
          </a:xfrm>
          <a:prstGeom prst="rect">
            <a:avLst/>
          </a:prstGeom>
        </p:spPr>
      </p:pic>
      <p:pic>
        <p:nvPicPr>
          <p:cNvPr id="5" name="Picture 4" descr="2_templ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03" y="1495824"/>
            <a:ext cx="3344987" cy="2407998"/>
          </a:xfrm>
          <a:prstGeom prst="rect">
            <a:avLst/>
          </a:prstGeom>
        </p:spPr>
      </p:pic>
      <p:pic>
        <p:nvPicPr>
          <p:cNvPr id="6" name="Picture 5" descr="10_templates_tru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9" y="3903822"/>
            <a:ext cx="4268234" cy="2878649"/>
          </a:xfrm>
          <a:prstGeom prst="rect">
            <a:avLst/>
          </a:prstGeom>
        </p:spPr>
      </p:pic>
      <p:pic>
        <p:nvPicPr>
          <p:cNvPr id="7" name="Picture 6" descr="10_templat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97" y="3431297"/>
            <a:ext cx="4815903" cy="3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323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Homology modeling with Modeller</vt:lpstr>
      <vt:lpstr>Outline</vt:lpstr>
      <vt:lpstr>Homology modelling</vt:lpstr>
      <vt:lpstr>Modeller</vt:lpstr>
      <vt:lpstr>Initial search</vt:lpstr>
      <vt:lpstr>Alignment</vt:lpstr>
      <vt:lpstr>Structure prediction</vt:lpstr>
      <vt:lpstr>Evaluation of prediction quality</vt:lpstr>
      <vt:lpstr>Prediction checks</vt:lpstr>
      <vt:lpstr>Summary</vt:lpstr>
      <vt:lpstr>Acknowledgments</vt:lpstr>
    </vt:vector>
  </TitlesOfParts>
  <Company>MPI-EB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Homology modeling with Modeller</dc:title>
  <dc:creator>Taylor Kessinger</dc:creator>
  <cp:lastModifiedBy>Taylor Kessinger</cp:lastModifiedBy>
  <cp:revision>28</cp:revision>
  <dcterms:created xsi:type="dcterms:W3CDTF">2012-06-16T12:30:53Z</dcterms:created>
  <dcterms:modified xsi:type="dcterms:W3CDTF">2012-06-18T07:44:55Z</dcterms:modified>
</cp:coreProperties>
</file>