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3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2C8-EE2C-C040-954C-4F8425B06926}" type="datetimeFigureOut">
              <a:rPr lang="en-US" smtClean="0"/>
              <a:t>6/16/12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9AD-D983-8846-9468-65AA96AD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5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2C8-EE2C-C040-954C-4F8425B06926}" type="datetimeFigureOut">
              <a:rPr lang="en-US" smtClean="0"/>
              <a:t>6/16/12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9AD-D983-8846-9468-65AA96AD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1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2C8-EE2C-C040-954C-4F8425B06926}" type="datetimeFigureOut">
              <a:rPr lang="en-US" smtClean="0"/>
              <a:t>6/16/12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9AD-D983-8846-9468-65AA96AD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4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2C8-EE2C-C040-954C-4F8425B06926}" type="datetimeFigureOut">
              <a:rPr lang="en-US" smtClean="0"/>
              <a:t>6/16/12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9AD-D983-8846-9468-65AA96AD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4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2C8-EE2C-C040-954C-4F8425B06926}" type="datetimeFigureOut">
              <a:rPr lang="en-US" smtClean="0"/>
              <a:t>6/16/12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9AD-D983-8846-9468-65AA96AD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2C8-EE2C-C040-954C-4F8425B06926}" type="datetimeFigureOut">
              <a:rPr lang="en-US" smtClean="0"/>
              <a:t>6/16/12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9AD-D983-8846-9468-65AA96AD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5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2C8-EE2C-C040-954C-4F8425B06926}" type="datetimeFigureOut">
              <a:rPr lang="en-US" smtClean="0"/>
              <a:t>6/16/12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9AD-D983-8846-9468-65AA96AD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8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2C8-EE2C-C040-954C-4F8425B06926}" type="datetimeFigureOut">
              <a:rPr lang="en-US" smtClean="0"/>
              <a:t>6/16/12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9AD-D983-8846-9468-65AA96AD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5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2C8-EE2C-C040-954C-4F8425B06926}" type="datetimeFigureOut">
              <a:rPr lang="en-US" smtClean="0"/>
              <a:t>6/16/12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9AD-D983-8846-9468-65AA96AD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1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2C8-EE2C-C040-954C-4F8425B06926}" type="datetimeFigureOut">
              <a:rPr lang="en-US" smtClean="0"/>
              <a:t>6/16/12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9AD-D983-8846-9468-65AA96AD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2C8-EE2C-C040-954C-4F8425B06926}" type="datetimeFigureOut">
              <a:rPr lang="en-US" smtClean="0"/>
              <a:t>6/16/12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9AD-D983-8846-9468-65AA96AD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7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112C8-EE2C-C040-954C-4F8425B06926}" type="datetimeFigureOut">
              <a:rPr lang="en-US" smtClean="0"/>
              <a:t>6/16/12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2C9AD-D983-8846-9468-65AA96AD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7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Homology modeling with </a:t>
            </a:r>
            <a:r>
              <a:rPr lang="en-US" dirty="0" err="1" smtClean="0"/>
              <a:t>Modeller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Bioinformatics II Presentation</a:t>
            </a:r>
            <a:endParaRPr lang="en-US" dirty="0" smtClean="0"/>
          </a:p>
          <a:p>
            <a:r>
              <a:rPr lang="en-US" dirty="0" smtClean="0"/>
              <a:t>Taylor Kessinger</a:t>
            </a:r>
          </a:p>
          <a:p>
            <a:r>
              <a:rPr lang="en-US" dirty="0" err="1" smtClean="0"/>
              <a:t>Zarin</a:t>
            </a:r>
            <a:r>
              <a:rPr lang="en-US" dirty="0" smtClean="0"/>
              <a:t> </a:t>
            </a:r>
            <a:r>
              <a:rPr lang="en-US" dirty="0" err="1" smtClean="0"/>
              <a:t>Shakibaei</a:t>
            </a:r>
            <a:endParaRPr lang="en-US" dirty="0" smtClean="0"/>
          </a:p>
          <a:p>
            <a:r>
              <a:rPr lang="en-US" dirty="0" smtClean="0"/>
              <a:t>Fabio </a:t>
            </a:r>
            <a:r>
              <a:rPr lang="en-US" dirty="0" err="1" smtClean="0"/>
              <a:t>Zanini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896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Goal: Predict the structure of 1yje:A using homology modeling</a:t>
            </a:r>
          </a:p>
          <a:p>
            <a:r>
              <a:rPr lang="en-US" dirty="0" smtClean="0"/>
              <a:t>What is homology modeling?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Modeller</a:t>
            </a:r>
            <a:r>
              <a:rPr lang="en-US" dirty="0" smtClean="0"/>
              <a:t>?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Modeller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Initial search</a:t>
            </a:r>
          </a:p>
          <a:p>
            <a:pPr lvl="1"/>
            <a:r>
              <a:rPr lang="en-US" dirty="0" smtClean="0"/>
              <a:t>Alignment</a:t>
            </a:r>
          </a:p>
          <a:p>
            <a:pPr lvl="1"/>
            <a:r>
              <a:rPr lang="en-US" dirty="0" smtClean="0"/>
              <a:t>Structure prediction</a:t>
            </a:r>
          </a:p>
          <a:p>
            <a:pPr lvl="1"/>
            <a:r>
              <a:rPr lang="en-US" dirty="0" smtClean="0"/>
              <a:t>Evaluation of prediction 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38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Homology </a:t>
            </a:r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Homologous proteins have similar structures</a:t>
            </a:r>
          </a:p>
          <a:p>
            <a:r>
              <a:rPr lang="en-US" dirty="0" smtClean="0"/>
              <a:t>Many proteins are homologous to </a:t>
            </a:r>
            <a:r>
              <a:rPr lang="en-US" i="1" dirty="0" smtClean="0"/>
              <a:t>something</a:t>
            </a:r>
            <a:r>
              <a:rPr lang="en-US" dirty="0" smtClean="0"/>
              <a:t> with a known structure</a:t>
            </a:r>
          </a:p>
          <a:p>
            <a:r>
              <a:rPr lang="en-US" dirty="0" err="1" smtClean="0"/>
              <a:t>Modeller</a:t>
            </a:r>
            <a:r>
              <a:rPr lang="en-US" dirty="0" smtClean="0"/>
              <a:t> predicts structures by “satisfaction of spatial restraints”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3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1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search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 (1yje:A) was </a:t>
            </a:r>
            <a:r>
              <a:rPr lang="en-US" dirty="0" err="1" smtClean="0"/>
              <a:t>CSBlasted</a:t>
            </a:r>
            <a:r>
              <a:rPr lang="en-US" dirty="0" smtClean="0"/>
              <a:t> against the non-redundant (look at what this means; identity cutoff?) PDB (what is </a:t>
            </a:r>
            <a:r>
              <a:rPr lang="en-US" dirty="0" err="1" smtClean="0"/>
              <a:t>CSBlast</a:t>
            </a:r>
            <a:r>
              <a:rPr lang="en-US" dirty="0" smtClean="0"/>
              <a:t>?)</a:t>
            </a:r>
          </a:p>
          <a:p>
            <a:r>
              <a:rPr lang="en-US" dirty="0" smtClean="0"/>
              <a:t>Hits with </a:t>
            </a:r>
            <a:r>
              <a:rPr lang="en-US" i="1" dirty="0" smtClean="0"/>
              <a:t>e</a:t>
            </a:r>
            <a:r>
              <a:rPr lang="en-US" dirty="0" smtClean="0"/>
              <a:t> &lt; 0.01 were selected as potential templates</a:t>
            </a:r>
          </a:p>
          <a:p>
            <a:pPr lvl="1"/>
            <a:r>
              <a:rPr lang="en-US" dirty="0" smtClean="0"/>
              <a:t>The first subsequent hit was </a:t>
            </a:r>
            <a:r>
              <a:rPr lang="en-US" i="1" dirty="0" smtClean="0"/>
              <a:t>much</a:t>
            </a:r>
            <a:r>
              <a:rPr lang="en-US" dirty="0" smtClean="0"/>
              <a:t> higher than 0.01, so a clear jump was visible</a:t>
            </a:r>
          </a:p>
          <a:p>
            <a:r>
              <a:rPr lang="en-US" dirty="0" smtClean="0"/>
              <a:t>An initial MSA was generated using MUSCLE</a:t>
            </a:r>
          </a:p>
        </p:txBody>
      </p:sp>
    </p:spTree>
    <p:extLst>
      <p:ext uri="{BB962C8B-B14F-4D97-AF65-F5344CB8AC3E}">
        <p14:creationId xmlns:p14="http://schemas.microsoft.com/office/powerpoint/2010/main" val="1091637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Modeller</a:t>
            </a:r>
            <a:r>
              <a:rPr lang="en-US" dirty="0" smtClean="0"/>
              <a:t> has its own alignment method</a:t>
            </a:r>
          </a:p>
          <a:p>
            <a:pPr lvl="1"/>
            <a:r>
              <a:rPr lang="en-US" dirty="0" smtClean="0"/>
              <a:t>Required inputs: sequence (in PIR format), .</a:t>
            </a:r>
            <a:r>
              <a:rPr lang="en-US" dirty="0" err="1" smtClean="0"/>
              <a:t>pdb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Gap penalties are lessened outside of secondary structures</a:t>
            </a:r>
          </a:p>
          <a:p>
            <a:r>
              <a:rPr lang="en-US" dirty="0" smtClean="0"/>
              <a:t>High matches were </a:t>
            </a:r>
            <a:r>
              <a:rPr lang="en-US" dirty="0" err="1" smtClean="0"/>
              <a:t>globbed</a:t>
            </a:r>
            <a:r>
              <a:rPr lang="en-US" dirty="0" smtClean="0"/>
              <a:t> and placed in a multiple sequence alignment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MSA was used to predict the structure of 1yje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automodel</a:t>
            </a:r>
            <a:r>
              <a:rPr lang="en-US" dirty="0" smtClean="0"/>
              <a:t> class makes this easy</a:t>
            </a:r>
          </a:p>
          <a:p>
            <a:pPr lvl="1"/>
            <a:r>
              <a:rPr lang="en-US" dirty="0" smtClean="0"/>
              <a:t>More powerful tools available: can also model loops, </a:t>
            </a:r>
            <a:r>
              <a:rPr lang="en-US" dirty="0" err="1" smtClean="0"/>
              <a:t>hydrogens</a:t>
            </a:r>
            <a:r>
              <a:rPr lang="en-US" dirty="0" smtClean="0"/>
              <a:t>, etc., scoring functions</a:t>
            </a:r>
          </a:p>
          <a:p>
            <a:pPr lvl="1"/>
            <a:r>
              <a:rPr lang="en-US" dirty="0" smtClean="0"/>
              <a:t>Not necessary for our purposes</a:t>
            </a:r>
          </a:p>
          <a:p>
            <a:r>
              <a:rPr lang="en-US" dirty="0" smtClean="0"/>
              <a:t>(Here we should have a few pictures)</a:t>
            </a:r>
          </a:p>
          <a:p>
            <a:r>
              <a:rPr lang="en-US" dirty="0" smtClean="0"/>
              <a:t>(screenshot of source code)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1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prediction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…can be performed using some quantitative measures (look at </a:t>
            </a:r>
            <a:r>
              <a:rPr lang="en-US" dirty="0" err="1" smtClean="0"/>
              <a:t>Kryshtafovych</a:t>
            </a:r>
            <a:r>
              <a:rPr lang="en-US" dirty="0" smtClean="0"/>
              <a:t> et al.) (give numbers) (multiple models, select best one)</a:t>
            </a:r>
          </a:p>
          <a:p>
            <a:r>
              <a:rPr lang="en-US" dirty="0" smtClean="0"/>
              <a:t>…can be done visually in </a:t>
            </a:r>
            <a:r>
              <a:rPr lang="en-US" dirty="0" err="1" smtClean="0"/>
              <a:t>PyMol</a:t>
            </a:r>
            <a:r>
              <a:rPr lang="en-US" dirty="0" smtClean="0"/>
              <a:t> (show pictures)</a:t>
            </a:r>
          </a:p>
          <a:p>
            <a:pPr lvl="1"/>
            <a:r>
              <a:rPr lang="en-US" dirty="0" smtClean="0"/>
              <a:t>With true structure (sanity check)</a:t>
            </a:r>
          </a:p>
          <a:p>
            <a:pPr lvl="1"/>
            <a:r>
              <a:rPr lang="en-US" dirty="0" smtClean="0"/>
              <a:t>Without</a:t>
            </a:r>
          </a:p>
        </p:txBody>
      </p:sp>
    </p:spTree>
    <p:extLst>
      <p:ext uri="{BB962C8B-B14F-4D97-AF65-F5344CB8AC3E}">
        <p14:creationId xmlns:p14="http://schemas.microsoft.com/office/powerpoint/2010/main" val="47898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Blah blah </a:t>
            </a:r>
            <a:r>
              <a:rPr lang="en-US" dirty="0" err="1" smtClean="0"/>
              <a:t>Modeller</a:t>
            </a:r>
            <a:r>
              <a:rPr lang="en-US" dirty="0" smtClean="0"/>
              <a:t> is awesome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55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288</Words>
  <Application>Microsoft Macintosh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Homology modeling with Modeller</vt:lpstr>
      <vt:lpstr>Outline</vt:lpstr>
      <vt:lpstr>Homology modelling</vt:lpstr>
      <vt:lpstr>Modeller</vt:lpstr>
      <vt:lpstr>Initial search</vt:lpstr>
      <vt:lpstr>Alignment</vt:lpstr>
      <vt:lpstr>Structure prediction</vt:lpstr>
      <vt:lpstr>Evaluation of prediction quality</vt:lpstr>
      <vt:lpstr>Summary</vt:lpstr>
    </vt:vector>
  </TitlesOfParts>
  <Company>MPI-EB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Homology modeling with Modeller</dc:title>
  <dc:creator>Taylor Kessinger</dc:creator>
  <cp:lastModifiedBy>Taylor Kessinger</cp:lastModifiedBy>
  <cp:revision>24</cp:revision>
  <dcterms:created xsi:type="dcterms:W3CDTF">2012-06-16T12:30:53Z</dcterms:created>
  <dcterms:modified xsi:type="dcterms:W3CDTF">2012-06-16T15:08:07Z</dcterms:modified>
</cp:coreProperties>
</file>