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8"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8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96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5047A6E5-A2BF-42FE-8A2D-BACD1D502A20}" type="datetimeFigureOut">
              <a:rPr lang="pt-PT" smtClean="0"/>
              <a:t>23/12/2021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181437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1997735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17180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2104343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PT"/>
              <a:t>Clique para editar o estilo de título do Modelo Global</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9912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PT"/>
              <a:t>Clique para editar o estilo de título do Modelo Global</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PT"/>
              <a:t>Clique para editar os estilos do texto de Modelo Global</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393536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1665857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76667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314618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047A6E5-A2BF-42FE-8A2D-BACD1D502A20}" type="datetimeFigureOut">
              <a:rPr lang="pt-PT" smtClean="0"/>
              <a:t>23/12/2021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324167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047A6E5-A2BF-42FE-8A2D-BACD1D502A2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196275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047A6E5-A2BF-42FE-8A2D-BACD1D502A20}" type="datetimeFigureOut">
              <a:rPr lang="pt-PT" smtClean="0"/>
              <a:t>23/12/2021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3173089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047A6E5-A2BF-42FE-8A2D-BACD1D502A20}" type="datetimeFigureOut">
              <a:rPr lang="pt-PT" smtClean="0"/>
              <a:t>23/12/2021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111912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7A6E5-A2BF-42FE-8A2D-BACD1D502A20}" type="datetimeFigureOut">
              <a:rPr lang="pt-PT" smtClean="0"/>
              <a:t>23/12/2021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29357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047A6E5-A2BF-42FE-8A2D-BACD1D502A2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202032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PT"/>
              <a:t>Clique para editar o estilo de título do Modelo Global</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047A6E5-A2BF-42FE-8A2D-BACD1D502A20}" type="datetimeFigureOut">
              <a:rPr lang="pt-PT" smtClean="0"/>
              <a:t>23/12/2021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BECA197-A1FF-4FB9-913E-0163D6828E0F}" type="slidenum">
              <a:rPr lang="pt-PT" smtClean="0"/>
              <a:t>‹nº›</a:t>
            </a:fld>
            <a:endParaRPr lang="pt-PT"/>
          </a:p>
        </p:txBody>
      </p:sp>
    </p:spTree>
    <p:extLst>
      <p:ext uri="{BB962C8B-B14F-4D97-AF65-F5344CB8AC3E}">
        <p14:creationId xmlns:p14="http://schemas.microsoft.com/office/powerpoint/2010/main" val="240222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047A6E5-A2BF-42FE-8A2D-BACD1D502A20}" type="datetimeFigureOut">
              <a:rPr lang="pt-PT" smtClean="0"/>
              <a:t>23/12/2021</a:t>
            </a:fld>
            <a:endParaRPr lang="pt-P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P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ECA197-A1FF-4FB9-913E-0163D6828E0F}" type="slidenum">
              <a:rPr lang="pt-PT" smtClean="0"/>
              <a:t>‹nº›</a:t>
            </a:fld>
            <a:endParaRPr lang="pt-PT"/>
          </a:p>
        </p:txBody>
      </p:sp>
    </p:spTree>
    <p:extLst>
      <p:ext uri="{BB962C8B-B14F-4D97-AF65-F5344CB8AC3E}">
        <p14:creationId xmlns:p14="http://schemas.microsoft.com/office/powerpoint/2010/main" val="3613062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1764E-C064-456F-9593-CC414B8A38F1}"/>
              </a:ext>
            </a:extLst>
          </p:cNvPr>
          <p:cNvSpPr>
            <a:spLocks noGrp="1"/>
          </p:cNvSpPr>
          <p:nvPr>
            <p:ph type="ctrTitle"/>
          </p:nvPr>
        </p:nvSpPr>
        <p:spPr/>
        <p:txBody>
          <a:bodyPr>
            <a:normAutofit/>
          </a:bodyPr>
          <a:lstStyle/>
          <a:p>
            <a:r>
              <a:rPr lang="pt-PT" sz="2800" dirty="0"/>
              <a:t>Teoria da informação</a:t>
            </a:r>
            <a:br>
              <a:rPr lang="pt-PT" sz="2800" dirty="0"/>
            </a:br>
            <a:r>
              <a:rPr lang="pt-PT" sz="1600" dirty="0"/>
              <a:t>trabalho prático nº2</a:t>
            </a:r>
          </a:p>
        </p:txBody>
      </p:sp>
      <p:sp>
        <p:nvSpPr>
          <p:cNvPr id="3" name="Subtítulo 2">
            <a:extLst>
              <a:ext uri="{FF2B5EF4-FFF2-40B4-BE49-F238E27FC236}">
                <a16:creationId xmlns:a16="http://schemas.microsoft.com/office/drawing/2014/main" id="{39D46F7E-3BEF-4187-8D8E-EC1BD9E08B0C}"/>
              </a:ext>
            </a:extLst>
          </p:cNvPr>
          <p:cNvSpPr>
            <a:spLocks noGrp="1"/>
          </p:cNvSpPr>
          <p:nvPr>
            <p:ph type="subTitle" idx="1"/>
          </p:nvPr>
        </p:nvSpPr>
        <p:spPr/>
        <p:txBody>
          <a:bodyPr>
            <a:normAutofit/>
          </a:bodyPr>
          <a:lstStyle/>
          <a:p>
            <a:r>
              <a:rPr lang="pt-PT" sz="2400" dirty="0"/>
              <a:t>CODEC não destrutivo para texto</a:t>
            </a:r>
          </a:p>
          <a:p>
            <a:endParaRPr lang="pt-PT" sz="2400" dirty="0"/>
          </a:p>
          <a:p>
            <a:r>
              <a:rPr lang="pt-PT" sz="1200" dirty="0"/>
              <a:t>Eduardo Figueiredo – 2020213717</a:t>
            </a:r>
          </a:p>
          <a:p>
            <a:r>
              <a:rPr lang="pt-PT" sz="1200" dirty="0"/>
              <a:t>Fábio Santos – 2020212310</a:t>
            </a:r>
          </a:p>
          <a:p>
            <a:r>
              <a:rPr lang="pt-PT" sz="1200" dirty="0"/>
              <a:t>Filipe Soares - 2020238986</a:t>
            </a:r>
          </a:p>
          <a:p>
            <a:endParaRPr lang="pt-PT" dirty="0"/>
          </a:p>
          <a:p>
            <a:endParaRPr lang="pt-PT" dirty="0"/>
          </a:p>
        </p:txBody>
      </p:sp>
    </p:spTree>
    <p:extLst>
      <p:ext uri="{BB962C8B-B14F-4D97-AF65-F5344CB8AC3E}">
        <p14:creationId xmlns:p14="http://schemas.microsoft.com/office/powerpoint/2010/main" val="374728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E2C54-D551-43CB-9AC5-2CB3D243B98D}"/>
              </a:ext>
            </a:extLst>
          </p:cNvPr>
          <p:cNvSpPr>
            <a:spLocks noGrp="1"/>
          </p:cNvSpPr>
          <p:nvPr>
            <p:ph type="title"/>
          </p:nvPr>
        </p:nvSpPr>
        <p:spPr>
          <a:xfrm>
            <a:off x="684212" y="685800"/>
            <a:ext cx="8534400" cy="1507067"/>
          </a:xfrm>
        </p:spPr>
        <p:txBody>
          <a:bodyPr/>
          <a:lstStyle/>
          <a:p>
            <a:r>
              <a:rPr lang="pt-PT" dirty="0"/>
              <a:t>Rle (Run-Length Encoding)</a:t>
            </a:r>
          </a:p>
        </p:txBody>
      </p:sp>
      <p:sp>
        <p:nvSpPr>
          <p:cNvPr id="3" name="Marcador de Posição de Conteúdo 2">
            <a:extLst>
              <a:ext uri="{FF2B5EF4-FFF2-40B4-BE49-F238E27FC236}">
                <a16:creationId xmlns:a16="http://schemas.microsoft.com/office/drawing/2014/main" id="{D74992C5-8F99-4E51-AA0F-F4006C9E379C}"/>
              </a:ext>
            </a:extLst>
          </p:cNvPr>
          <p:cNvSpPr>
            <a:spLocks noGrp="1"/>
          </p:cNvSpPr>
          <p:nvPr>
            <p:ph idx="1"/>
          </p:nvPr>
        </p:nvSpPr>
        <p:spPr>
          <a:xfrm>
            <a:off x="684212" y="2192867"/>
            <a:ext cx="8534400" cy="3615267"/>
          </a:xfrm>
        </p:spPr>
        <p:txBody>
          <a:bodyPr>
            <a:normAutofit/>
          </a:bodyPr>
          <a:lstStyle/>
          <a:p>
            <a:r>
              <a:rPr lang="pt-PT" dirty="0"/>
              <a:t>Patenteado em 1983 pela Hitachi.</a:t>
            </a:r>
          </a:p>
          <a:p>
            <a:r>
              <a:rPr lang="pt-PT" dirty="0"/>
              <a:t>Este método reduz o tamanho do ficheiro criando pares com o símbolo e o número de repetições desse mesmo símbolo.</a:t>
            </a:r>
          </a:p>
          <a:p>
            <a:r>
              <a:rPr lang="pt-PT" dirty="0"/>
              <a:t>Assim, é um bom algoritmo para ficheiros que contenham várias repetições de símbolos.</a:t>
            </a:r>
          </a:p>
        </p:txBody>
      </p:sp>
    </p:spTree>
    <p:extLst>
      <p:ext uri="{BB962C8B-B14F-4D97-AF65-F5344CB8AC3E}">
        <p14:creationId xmlns:p14="http://schemas.microsoft.com/office/powerpoint/2010/main" val="31084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3AEE99-2AE6-48BF-A166-2B007B92808D}"/>
              </a:ext>
            </a:extLst>
          </p:cNvPr>
          <p:cNvSpPr>
            <a:spLocks noGrp="1"/>
          </p:cNvSpPr>
          <p:nvPr>
            <p:ph type="title"/>
          </p:nvPr>
        </p:nvSpPr>
        <p:spPr>
          <a:xfrm>
            <a:off x="535125" y="685800"/>
            <a:ext cx="8534400" cy="1507067"/>
          </a:xfrm>
        </p:spPr>
        <p:txBody>
          <a:bodyPr/>
          <a:lstStyle/>
          <a:p>
            <a:r>
              <a:rPr lang="pt-PT" dirty="0"/>
              <a:t>Discussão de resultados</a:t>
            </a:r>
          </a:p>
        </p:txBody>
      </p:sp>
      <p:sp>
        <p:nvSpPr>
          <p:cNvPr id="3" name="Marcador de Posição de Conteúdo 2">
            <a:extLst>
              <a:ext uri="{FF2B5EF4-FFF2-40B4-BE49-F238E27FC236}">
                <a16:creationId xmlns:a16="http://schemas.microsoft.com/office/drawing/2014/main" id="{F9E04EB1-6E19-40F3-B54E-CD6BBBF1C149}"/>
              </a:ext>
            </a:extLst>
          </p:cNvPr>
          <p:cNvSpPr>
            <a:spLocks noGrp="1"/>
          </p:cNvSpPr>
          <p:nvPr>
            <p:ph idx="1"/>
          </p:nvPr>
        </p:nvSpPr>
        <p:spPr>
          <a:xfrm>
            <a:off x="535125" y="2192867"/>
            <a:ext cx="6432205" cy="3487497"/>
          </a:xfrm>
        </p:spPr>
        <p:txBody>
          <a:bodyPr>
            <a:normAutofit/>
          </a:bodyPr>
          <a:lstStyle/>
          <a:p>
            <a:r>
              <a:rPr lang="pt-PT" dirty="0"/>
              <a:t>De todos os métodos de compressão, os que se destacam são o BZIP2 e o PPM.</a:t>
            </a:r>
          </a:p>
          <a:p>
            <a:r>
              <a:rPr lang="pt-PT" dirty="0"/>
              <a:t>Combinações de métodos geralmente resultam em melhores resultados, como o BWT seguido do PPM.</a:t>
            </a:r>
          </a:p>
          <a:p>
            <a:r>
              <a:rPr lang="pt-PT" dirty="0"/>
              <a:t>Consoante o conteúdo dos ficheiros, certos métodos de compressão podem resultar melhor ou pior quando comparando com outros ficheiros.</a:t>
            </a:r>
          </a:p>
        </p:txBody>
      </p:sp>
      <p:pic>
        <p:nvPicPr>
          <p:cNvPr id="5" name="Imagem 4">
            <a:extLst>
              <a:ext uri="{FF2B5EF4-FFF2-40B4-BE49-F238E27FC236}">
                <a16:creationId xmlns:a16="http://schemas.microsoft.com/office/drawing/2014/main" id="{0BBE5289-13D2-4D1C-AAE9-AA7803C8CA91}"/>
              </a:ext>
            </a:extLst>
          </p:cNvPr>
          <p:cNvPicPr>
            <a:picLocks noChangeAspect="1"/>
          </p:cNvPicPr>
          <p:nvPr/>
        </p:nvPicPr>
        <p:blipFill>
          <a:blip r:embed="rId2"/>
          <a:stretch>
            <a:fillRect/>
          </a:stretch>
        </p:blipFill>
        <p:spPr>
          <a:xfrm>
            <a:off x="6967329" y="3527991"/>
            <a:ext cx="5080154" cy="3067008"/>
          </a:xfrm>
          <a:prstGeom prst="rect">
            <a:avLst/>
          </a:prstGeom>
        </p:spPr>
      </p:pic>
      <p:pic>
        <p:nvPicPr>
          <p:cNvPr id="7" name="Imagem 6">
            <a:extLst>
              <a:ext uri="{FF2B5EF4-FFF2-40B4-BE49-F238E27FC236}">
                <a16:creationId xmlns:a16="http://schemas.microsoft.com/office/drawing/2014/main" id="{93E8CE80-DD5E-4DE5-9C71-5A474C931703}"/>
              </a:ext>
            </a:extLst>
          </p:cNvPr>
          <p:cNvPicPr>
            <a:picLocks noChangeAspect="1"/>
          </p:cNvPicPr>
          <p:nvPr/>
        </p:nvPicPr>
        <p:blipFill>
          <a:blip r:embed="rId3"/>
          <a:stretch>
            <a:fillRect/>
          </a:stretch>
        </p:blipFill>
        <p:spPr>
          <a:xfrm>
            <a:off x="6967330" y="263001"/>
            <a:ext cx="5080153" cy="3087273"/>
          </a:xfrm>
          <a:prstGeom prst="rect">
            <a:avLst/>
          </a:prstGeom>
        </p:spPr>
      </p:pic>
    </p:spTree>
    <p:extLst>
      <p:ext uri="{BB962C8B-B14F-4D97-AF65-F5344CB8AC3E}">
        <p14:creationId xmlns:p14="http://schemas.microsoft.com/office/powerpoint/2010/main" val="380354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56C68-A04A-42C4-B639-FAE96FAA5219}"/>
              </a:ext>
            </a:extLst>
          </p:cNvPr>
          <p:cNvSpPr>
            <a:spLocks noGrp="1"/>
          </p:cNvSpPr>
          <p:nvPr>
            <p:ph type="title"/>
          </p:nvPr>
        </p:nvSpPr>
        <p:spPr>
          <a:xfrm>
            <a:off x="684212" y="685800"/>
            <a:ext cx="8534400" cy="1507067"/>
          </a:xfrm>
        </p:spPr>
        <p:txBody>
          <a:bodyPr/>
          <a:lstStyle/>
          <a:p>
            <a:r>
              <a:rPr lang="pt-PT" dirty="0"/>
              <a:t>Conclusão</a:t>
            </a:r>
          </a:p>
        </p:txBody>
      </p:sp>
      <p:sp>
        <p:nvSpPr>
          <p:cNvPr id="3" name="Marcador de Posição de Conteúdo 2">
            <a:extLst>
              <a:ext uri="{FF2B5EF4-FFF2-40B4-BE49-F238E27FC236}">
                <a16:creationId xmlns:a16="http://schemas.microsoft.com/office/drawing/2014/main" id="{E5BA7B35-6E9E-4102-B118-98C1BF50E537}"/>
              </a:ext>
            </a:extLst>
          </p:cNvPr>
          <p:cNvSpPr>
            <a:spLocks noGrp="1"/>
          </p:cNvSpPr>
          <p:nvPr>
            <p:ph idx="1"/>
          </p:nvPr>
        </p:nvSpPr>
        <p:spPr>
          <a:xfrm>
            <a:off x="684212" y="2192867"/>
            <a:ext cx="8534400" cy="3615267"/>
          </a:xfrm>
        </p:spPr>
        <p:txBody>
          <a:bodyPr/>
          <a:lstStyle/>
          <a:p>
            <a:r>
              <a:rPr lang="pt-PT" dirty="0"/>
              <a:t>Concluindo, ao contrário da nossa previsão, por uma questão de lógica, ao em vez do método LZ77, acabamos por recorrer ao método LZW para comprimir alguns dos ficheiros disponíveis, uma vez que se trata de uma atualização do LZ77. Para o ficheiro “jquery-3.6.0.js”, ao contrário do que previmos, o PPM acabou por ser o método de compressão mais eficaz. Por fim, o ficheiro “random.txt”, foi comprimido de melhor forma com os Huffman Codes, coincidindo assim com a nossa previsão.</a:t>
            </a:r>
          </a:p>
        </p:txBody>
      </p:sp>
    </p:spTree>
    <p:extLst>
      <p:ext uri="{BB962C8B-B14F-4D97-AF65-F5344CB8AC3E}">
        <p14:creationId xmlns:p14="http://schemas.microsoft.com/office/powerpoint/2010/main" val="255483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0F83F-1286-44AC-B45A-AAD9F60B3164}"/>
              </a:ext>
            </a:extLst>
          </p:cNvPr>
          <p:cNvSpPr>
            <a:spLocks noGrp="1"/>
          </p:cNvSpPr>
          <p:nvPr>
            <p:ph type="title"/>
          </p:nvPr>
        </p:nvSpPr>
        <p:spPr>
          <a:xfrm>
            <a:off x="684213" y="685800"/>
            <a:ext cx="8534400" cy="1506537"/>
          </a:xfrm>
        </p:spPr>
        <p:txBody>
          <a:bodyPr/>
          <a:lstStyle/>
          <a:p>
            <a:r>
              <a:rPr lang="pt-PT" dirty="0"/>
              <a:t>Introdução</a:t>
            </a:r>
          </a:p>
        </p:txBody>
      </p:sp>
      <p:sp>
        <p:nvSpPr>
          <p:cNvPr id="3" name="Marcador de Posição de Conteúdo 2">
            <a:extLst>
              <a:ext uri="{FF2B5EF4-FFF2-40B4-BE49-F238E27FC236}">
                <a16:creationId xmlns:a16="http://schemas.microsoft.com/office/drawing/2014/main" id="{A3D46963-7080-4628-AA2C-DBC8130D915C}"/>
              </a:ext>
            </a:extLst>
          </p:cNvPr>
          <p:cNvSpPr>
            <a:spLocks noGrp="1"/>
          </p:cNvSpPr>
          <p:nvPr>
            <p:ph idx="1"/>
          </p:nvPr>
        </p:nvSpPr>
        <p:spPr>
          <a:xfrm>
            <a:off x="684213" y="2192337"/>
            <a:ext cx="8534400" cy="3614738"/>
          </a:xfrm>
        </p:spPr>
        <p:txBody>
          <a:bodyPr>
            <a:normAutofit/>
          </a:bodyPr>
          <a:lstStyle/>
          <a:p>
            <a:r>
              <a:rPr lang="pt-PT" dirty="0"/>
              <a:t>Com este trabalho prático é pretendido que sejam explorados conceitos que dizem respeito à teoria da compressão. Assim, ao longo desta apresentação, propomos algumas soluções para a compressão eficiente e não destrutiva de texto.</a:t>
            </a:r>
          </a:p>
        </p:txBody>
      </p:sp>
    </p:spTree>
    <p:extLst>
      <p:ext uri="{BB962C8B-B14F-4D97-AF65-F5344CB8AC3E}">
        <p14:creationId xmlns:p14="http://schemas.microsoft.com/office/powerpoint/2010/main" val="223078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F0CE2-F9E1-4905-9229-84F98FE82E0B}"/>
              </a:ext>
            </a:extLst>
          </p:cNvPr>
          <p:cNvSpPr>
            <a:spLocks noGrp="1"/>
          </p:cNvSpPr>
          <p:nvPr>
            <p:ph type="title"/>
          </p:nvPr>
        </p:nvSpPr>
        <p:spPr>
          <a:xfrm>
            <a:off x="684213" y="685800"/>
            <a:ext cx="8534400" cy="1506537"/>
          </a:xfrm>
        </p:spPr>
        <p:txBody>
          <a:bodyPr/>
          <a:lstStyle/>
          <a:p>
            <a:r>
              <a:rPr lang="pt-PT" dirty="0"/>
              <a:t>Métodos de compressão</a:t>
            </a:r>
          </a:p>
        </p:txBody>
      </p:sp>
      <p:sp>
        <p:nvSpPr>
          <p:cNvPr id="3" name="Marcador de Posição de Conteúdo 2">
            <a:extLst>
              <a:ext uri="{FF2B5EF4-FFF2-40B4-BE49-F238E27FC236}">
                <a16:creationId xmlns:a16="http://schemas.microsoft.com/office/drawing/2014/main" id="{1C9F1A8A-108B-4DCB-8E7F-CF6EDF1B849E}"/>
              </a:ext>
            </a:extLst>
          </p:cNvPr>
          <p:cNvSpPr>
            <a:spLocks noGrp="1"/>
          </p:cNvSpPr>
          <p:nvPr>
            <p:ph idx="1"/>
          </p:nvPr>
        </p:nvSpPr>
        <p:spPr>
          <a:xfrm>
            <a:off x="684213" y="2192337"/>
            <a:ext cx="8534400" cy="3614738"/>
          </a:xfrm>
        </p:spPr>
        <p:txBody>
          <a:bodyPr>
            <a:normAutofit/>
          </a:bodyPr>
          <a:lstStyle/>
          <a:p>
            <a:r>
              <a:rPr lang="pt-PT" dirty="0"/>
              <a:t>Serão abordados dois tipos de métodos de compressão de dados: os métodos estáticos e os métodos aritméticos, que são baseados no valor da entropia.</a:t>
            </a:r>
          </a:p>
        </p:txBody>
      </p:sp>
    </p:spTree>
    <p:extLst>
      <p:ext uri="{BB962C8B-B14F-4D97-AF65-F5344CB8AC3E}">
        <p14:creationId xmlns:p14="http://schemas.microsoft.com/office/powerpoint/2010/main" val="184548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D0525-D793-4F7F-A4DE-18D5B2B1AD8B}"/>
              </a:ext>
            </a:extLst>
          </p:cNvPr>
          <p:cNvSpPr>
            <a:spLocks noGrp="1"/>
          </p:cNvSpPr>
          <p:nvPr>
            <p:ph type="title"/>
          </p:nvPr>
        </p:nvSpPr>
        <p:spPr>
          <a:xfrm>
            <a:off x="684213" y="685800"/>
            <a:ext cx="8534400" cy="1506537"/>
          </a:xfrm>
        </p:spPr>
        <p:txBody>
          <a:bodyPr/>
          <a:lstStyle/>
          <a:p>
            <a:r>
              <a:rPr lang="pt-PT" dirty="0"/>
              <a:t>Códigos de huffman</a:t>
            </a:r>
          </a:p>
        </p:txBody>
      </p:sp>
      <p:sp>
        <p:nvSpPr>
          <p:cNvPr id="3" name="Marcador de Posição de Conteúdo 2">
            <a:extLst>
              <a:ext uri="{FF2B5EF4-FFF2-40B4-BE49-F238E27FC236}">
                <a16:creationId xmlns:a16="http://schemas.microsoft.com/office/drawing/2014/main" id="{93FDD7E4-46CE-4962-9BB7-ED0647FCEE7A}"/>
              </a:ext>
            </a:extLst>
          </p:cNvPr>
          <p:cNvSpPr>
            <a:spLocks noGrp="1"/>
          </p:cNvSpPr>
          <p:nvPr>
            <p:ph idx="1"/>
          </p:nvPr>
        </p:nvSpPr>
        <p:spPr>
          <a:xfrm>
            <a:off x="684213" y="2192337"/>
            <a:ext cx="8534400" cy="3614738"/>
          </a:xfrm>
        </p:spPr>
        <p:txBody>
          <a:bodyPr>
            <a:normAutofit/>
          </a:bodyPr>
          <a:lstStyle/>
          <a:p>
            <a:r>
              <a:rPr lang="pt-PT" dirty="0"/>
              <a:t>Desenvolvido por David Albert Huffman em 1952.</a:t>
            </a:r>
          </a:p>
          <a:p>
            <a:r>
              <a:rPr lang="pt-PT" dirty="0"/>
              <a:t>Não necessita de conhecer a estatística dos símbolos fonte e é uma codificação relativamente rápida e de acesso aleatório, pois a sua árvore é construída apenas durante os processos de compressão/descompressão.</a:t>
            </a:r>
          </a:p>
          <a:p>
            <a:r>
              <a:rPr lang="pt-PT" dirty="0"/>
              <a:t>A principal desvantagem deste método é que a árvore não é única.</a:t>
            </a:r>
          </a:p>
        </p:txBody>
      </p:sp>
    </p:spTree>
    <p:extLst>
      <p:ext uri="{BB962C8B-B14F-4D97-AF65-F5344CB8AC3E}">
        <p14:creationId xmlns:p14="http://schemas.microsoft.com/office/powerpoint/2010/main" val="127442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8FF50-5543-4AE0-BADC-F845D6592289}"/>
              </a:ext>
            </a:extLst>
          </p:cNvPr>
          <p:cNvSpPr>
            <a:spLocks noGrp="1"/>
          </p:cNvSpPr>
          <p:nvPr>
            <p:ph type="title"/>
          </p:nvPr>
        </p:nvSpPr>
        <p:spPr>
          <a:xfrm>
            <a:off x="684212" y="685800"/>
            <a:ext cx="8534400" cy="1507067"/>
          </a:xfrm>
        </p:spPr>
        <p:txBody>
          <a:bodyPr/>
          <a:lstStyle/>
          <a:p>
            <a:r>
              <a:rPr lang="pt-PT" dirty="0"/>
              <a:t>LZW (Lempel-ZIV-Welch)</a:t>
            </a:r>
          </a:p>
        </p:txBody>
      </p:sp>
      <p:sp>
        <p:nvSpPr>
          <p:cNvPr id="3" name="Marcador de Posição de Conteúdo 2">
            <a:extLst>
              <a:ext uri="{FF2B5EF4-FFF2-40B4-BE49-F238E27FC236}">
                <a16:creationId xmlns:a16="http://schemas.microsoft.com/office/drawing/2014/main" id="{6E993BD6-4997-4105-8B54-02B9668F4320}"/>
              </a:ext>
            </a:extLst>
          </p:cNvPr>
          <p:cNvSpPr>
            <a:spLocks noGrp="1"/>
          </p:cNvSpPr>
          <p:nvPr>
            <p:ph idx="1"/>
          </p:nvPr>
        </p:nvSpPr>
        <p:spPr>
          <a:xfrm>
            <a:off x="684212" y="2192867"/>
            <a:ext cx="8534400" cy="3615267"/>
          </a:xfrm>
        </p:spPr>
        <p:txBody>
          <a:bodyPr>
            <a:normAutofit/>
          </a:bodyPr>
          <a:lstStyle/>
          <a:p>
            <a:r>
              <a:rPr lang="pt-PT" dirty="0"/>
              <a:t>Desenvolvido e patenteado por Terry Welch em 1984.</a:t>
            </a:r>
          </a:p>
          <a:p>
            <a:r>
              <a:rPr lang="pt-PT" dirty="0"/>
              <a:t>Método de baixa complexidade e muito rápido, quer na compressão quer na descompressão.</a:t>
            </a:r>
          </a:p>
          <a:p>
            <a:r>
              <a:rPr lang="pt-PT" dirty="0"/>
              <a:t>O seu uso é bastante eficiente em ficheiros binários e de texto.</a:t>
            </a:r>
          </a:p>
        </p:txBody>
      </p:sp>
    </p:spTree>
    <p:extLst>
      <p:ext uri="{BB962C8B-B14F-4D97-AF65-F5344CB8AC3E}">
        <p14:creationId xmlns:p14="http://schemas.microsoft.com/office/powerpoint/2010/main" val="53466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80149-F209-4099-B0D6-26A15CCCAF80}"/>
              </a:ext>
            </a:extLst>
          </p:cNvPr>
          <p:cNvSpPr>
            <a:spLocks noGrp="1"/>
          </p:cNvSpPr>
          <p:nvPr>
            <p:ph type="title"/>
          </p:nvPr>
        </p:nvSpPr>
        <p:spPr>
          <a:xfrm>
            <a:off x="684212" y="685800"/>
            <a:ext cx="8534400" cy="1507067"/>
          </a:xfrm>
        </p:spPr>
        <p:txBody>
          <a:bodyPr/>
          <a:lstStyle/>
          <a:p>
            <a:r>
              <a:rPr lang="pt-PT" dirty="0"/>
              <a:t>PPM (Prediction by parcial matching)</a:t>
            </a:r>
          </a:p>
        </p:txBody>
      </p:sp>
      <p:sp>
        <p:nvSpPr>
          <p:cNvPr id="3" name="Marcador de Posição de Conteúdo 2">
            <a:extLst>
              <a:ext uri="{FF2B5EF4-FFF2-40B4-BE49-F238E27FC236}">
                <a16:creationId xmlns:a16="http://schemas.microsoft.com/office/drawing/2014/main" id="{A023A21B-8555-45AF-A54B-869E60EF8788}"/>
              </a:ext>
            </a:extLst>
          </p:cNvPr>
          <p:cNvSpPr>
            <a:spLocks noGrp="1"/>
          </p:cNvSpPr>
          <p:nvPr>
            <p:ph idx="1"/>
          </p:nvPr>
        </p:nvSpPr>
        <p:spPr>
          <a:xfrm>
            <a:off x="684212" y="2192867"/>
            <a:ext cx="8534400" cy="3615267"/>
          </a:xfrm>
        </p:spPr>
        <p:txBody>
          <a:bodyPr>
            <a:normAutofit/>
          </a:bodyPr>
          <a:lstStyle/>
          <a:p>
            <a:r>
              <a:rPr lang="pt-PT" dirty="0"/>
              <a:t>Originalmente desenvolvido por Cleary e Witten em 1984.</a:t>
            </a:r>
          </a:p>
          <a:p>
            <a:r>
              <a:rPr lang="pt-PT" dirty="0"/>
              <a:t>Este método de compressão permite atingir bons rácios de compressão devido ao seu modelo estático, bem como ao codificador aritmético de que faz uso.</a:t>
            </a:r>
          </a:p>
          <a:p>
            <a:r>
              <a:rPr lang="pt-PT" dirty="0"/>
              <a:t>Uma característica menos positiva deste método de compressão é o facto de não ser tão rápido a comprimir.</a:t>
            </a:r>
          </a:p>
          <a:p>
            <a:endParaRPr lang="pt-PT" sz="1600" dirty="0"/>
          </a:p>
        </p:txBody>
      </p:sp>
    </p:spTree>
    <p:extLst>
      <p:ext uri="{BB962C8B-B14F-4D97-AF65-F5344CB8AC3E}">
        <p14:creationId xmlns:p14="http://schemas.microsoft.com/office/powerpoint/2010/main" val="393434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86455-D28B-4859-8F78-F25E16002574}"/>
              </a:ext>
            </a:extLst>
          </p:cNvPr>
          <p:cNvSpPr>
            <a:spLocks noGrp="1"/>
          </p:cNvSpPr>
          <p:nvPr>
            <p:ph type="title"/>
          </p:nvPr>
        </p:nvSpPr>
        <p:spPr>
          <a:xfrm>
            <a:off x="684212" y="685800"/>
            <a:ext cx="8534400" cy="1507067"/>
          </a:xfrm>
        </p:spPr>
        <p:txBody>
          <a:bodyPr/>
          <a:lstStyle/>
          <a:p>
            <a:r>
              <a:rPr lang="pt-PT" dirty="0"/>
              <a:t>Bwt (Burrows-wheeler transform)</a:t>
            </a:r>
          </a:p>
        </p:txBody>
      </p:sp>
      <p:sp>
        <p:nvSpPr>
          <p:cNvPr id="3" name="Marcador de Posição de Conteúdo 2">
            <a:extLst>
              <a:ext uri="{FF2B5EF4-FFF2-40B4-BE49-F238E27FC236}">
                <a16:creationId xmlns:a16="http://schemas.microsoft.com/office/drawing/2014/main" id="{9291BB60-43D9-46CF-B65A-84307DE3CCC4}"/>
              </a:ext>
            </a:extLst>
          </p:cNvPr>
          <p:cNvSpPr>
            <a:spLocks noGrp="1"/>
          </p:cNvSpPr>
          <p:nvPr>
            <p:ph idx="1"/>
          </p:nvPr>
        </p:nvSpPr>
        <p:spPr>
          <a:xfrm>
            <a:off x="684212" y="2192867"/>
            <a:ext cx="8534400" cy="3615267"/>
          </a:xfrm>
        </p:spPr>
        <p:txBody>
          <a:bodyPr>
            <a:normAutofit/>
          </a:bodyPr>
          <a:lstStyle/>
          <a:p>
            <a:r>
              <a:rPr lang="pt-PT" dirty="0"/>
              <a:t>Inventando por Michael Burrows e David Wheeler em 1994.</a:t>
            </a:r>
          </a:p>
          <a:p>
            <a:r>
              <a:rPr lang="pt-PT" dirty="0"/>
              <a:t>Usado em técnicas de compressão como o BZIP sendo um dos melhores métodos de compressão para texto.</a:t>
            </a:r>
          </a:p>
          <a:p>
            <a:r>
              <a:rPr lang="pt-PT" dirty="0"/>
              <a:t>Funciona com blocos de dados em vez de “Streams” que leem uma pouca quantidade de dados de cada vez.</a:t>
            </a:r>
          </a:p>
        </p:txBody>
      </p:sp>
    </p:spTree>
    <p:extLst>
      <p:ext uri="{BB962C8B-B14F-4D97-AF65-F5344CB8AC3E}">
        <p14:creationId xmlns:p14="http://schemas.microsoft.com/office/powerpoint/2010/main" val="422954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060C9-ABCF-4FC6-8594-CCFA7E6441CC}"/>
              </a:ext>
            </a:extLst>
          </p:cNvPr>
          <p:cNvSpPr>
            <a:spLocks noGrp="1"/>
          </p:cNvSpPr>
          <p:nvPr>
            <p:ph type="title"/>
          </p:nvPr>
        </p:nvSpPr>
        <p:spPr>
          <a:xfrm>
            <a:off x="684212" y="685800"/>
            <a:ext cx="8534400" cy="1507067"/>
          </a:xfrm>
        </p:spPr>
        <p:txBody>
          <a:bodyPr/>
          <a:lstStyle/>
          <a:p>
            <a:r>
              <a:rPr lang="pt-PT" dirty="0"/>
              <a:t>Mtf (move-to-</a:t>
            </a:r>
            <a:r>
              <a:rPr lang="pt-PT" dirty="0" err="1"/>
              <a:t>front</a:t>
            </a:r>
            <a:r>
              <a:rPr lang="pt-PT" dirty="0"/>
              <a:t>)</a:t>
            </a:r>
          </a:p>
        </p:txBody>
      </p:sp>
      <p:sp>
        <p:nvSpPr>
          <p:cNvPr id="3" name="Marcador de Posição de Conteúdo 2">
            <a:extLst>
              <a:ext uri="{FF2B5EF4-FFF2-40B4-BE49-F238E27FC236}">
                <a16:creationId xmlns:a16="http://schemas.microsoft.com/office/drawing/2014/main" id="{E1F78AD6-7F5C-4AB9-9D15-F361710F705B}"/>
              </a:ext>
            </a:extLst>
          </p:cNvPr>
          <p:cNvSpPr>
            <a:spLocks noGrp="1"/>
          </p:cNvSpPr>
          <p:nvPr>
            <p:ph idx="1"/>
          </p:nvPr>
        </p:nvSpPr>
        <p:spPr>
          <a:xfrm>
            <a:off x="684212" y="2192867"/>
            <a:ext cx="8534400" cy="3615267"/>
          </a:xfrm>
        </p:spPr>
        <p:txBody>
          <a:bodyPr>
            <a:normAutofit/>
          </a:bodyPr>
          <a:lstStyle/>
          <a:p>
            <a:r>
              <a:rPr lang="pt-PT" dirty="0"/>
              <a:t>Desenvolvido por Bentley, Sleator, Tarjan e Wei em 1986.</a:t>
            </a:r>
          </a:p>
          <a:p>
            <a:r>
              <a:rPr lang="pt-PT" dirty="0"/>
              <a:t>Reorganiza a informação de forma a que seja mais compressível, sendo posteriormente usada como um passo intermédio em alguns algoritmos de compressão.</a:t>
            </a:r>
          </a:p>
        </p:txBody>
      </p:sp>
    </p:spTree>
    <p:extLst>
      <p:ext uri="{BB962C8B-B14F-4D97-AF65-F5344CB8AC3E}">
        <p14:creationId xmlns:p14="http://schemas.microsoft.com/office/powerpoint/2010/main" val="116200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2715F-E0A0-4F55-8373-E3FB76CF7214}"/>
              </a:ext>
            </a:extLst>
          </p:cNvPr>
          <p:cNvSpPr>
            <a:spLocks noGrp="1"/>
          </p:cNvSpPr>
          <p:nvPr>
            <p:ph type="title"/>
          </p:nvPr>
        </p:nvSpPr>
        <p:spPr>
          <a:xfrm>
            <a:off x="684212" y="685800"/>
            <a:ext cx="8534400" cy="1507067"/>
          </a:xfrm>
        </p:spPr>
        <p:txBody>
          <a:bodyPr/>
          <a:lstStyle/>
          <a:p>
            <a:r>
              <a:rPr lang="pt-PT" dirty="0"/>
              <a:t>BZIP2</a:t>
            </a:r>
          </a:p>
        </p:txBody>
      </p:sp>
      <p:sp>
        <p:nvSpPr>
          <p:cNvPr id="3" name="Marcador de Posição de Conteúdo 2">
            <a:extLst>
              <a:ext uri="{FF2B5EF4-FFF2-40B4-BE49-F238E27FC236}">
                <a16:creationId xmlns:a16="http://schemas.microsoft.com/office/drawing/2014/main" id="{DD1E62F0-A8DE-4608-B1F4-114DAF6C9F18}"/>
              </a:ext>
            </a:extLst>
          </p:cNvPr>
          <p:cNvSpPr>
            <a:spLocks noGrp="1"/>
          </p:cNvSpPr>
          <p:nvPr>
            <p:ph idx="1"/>
          </p:nvPr>
        </p:nvSpPr>
        <p:spPr>
          <a:xfrm>
            <a:off x="684212" y="2192867"/>
            <a:ext cx="8534400" cy="3615267"/>
          </a:xfrm>
        </p:spPr>
        <p:txBody>
          <a:bodyPr/>
          <a:lstStyle/>
          <a:p>
            <a:r>
              <a:rPr lang="pt-PT" dirty="0"/>
              <a:t>Desenvolvido por Julian Seward em 1996.</a:t>
            </a:r>
          </a:p>
          <a:p>
            <a:r>
              <a:rPr lang="pt-PT" dirty="0"/>
              <a:t>Subdivide a informação em blocos entre 100KB e 900KB e de seguida comprime estes através da técnica de Burrow Wheeler.</a:t>
            </a:r>
          </a:p>
          <a:p>
            <a:r>
              <a:rPr lang="pt-PT" dirty="0"/>
              <a:t>Método muito eficaz relativamente a espaço e a tempo de compressão.</a:t>
            </a:r>
          </a:p>
        </p:txBody>
      </p:sp>
    </p:spTree>
    <p:extLst>
      <p:ext uri="{BB962C8B-B14F-4D97-AF65-F5344CB8AC3E}">
        <p14:creationId xmlns:p14="http://schemas.microsoft.com/office/powerpoint/2010/main" val="1861092572"/>
      </p:ext>
    </p:extLst>
  </p:cSld>
  <p:clrMapOvr>
    <a:masterClrMapping/>
  </p:clrMapOvr>
</p:sld>
</file>

<file path=ppt/theme/theme1.xml><?xml version="1.0" encoding="utf-8"?>
<a:theme xmlns:a="http://schemas.openxmlformats.org/drawingml/2006/main" name="Setor">
  <a:themeElements>
    <a:clrScheme name="Se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938</TotalTime>
  <Words>594</Words>
  <Application>Microsoft Office PowerPoint</Application>
  <PresentationFormat>Ecrã Panorâmico</PresentationFormat>
  <Paragraphs>43</Paragraphs>
  <Slides>12</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12</vt:i4>
      </vt:variant>
    </vt:vector>
  </HeadingPairs>
  <TitlesOfParts>
    <vt:vector size="15" baseType="lpstr">
      <vt:lpstr>Century Gothic</vt:lpstr>
      <vt:lpstr>Wingdings 3</vt:lpstr>
      <vt:lpstr>Setor</vt:lpstr>
      <vt:lpstr>Teoria da informação trabalho prático nº2</vt:lpstr>
      <vt:lpstr>Introdução</vt:lpstr>
      <vt:lpstr>Métodos de compressão</vt:lpstr>
      <vt:lpstr>Códigos de huffman</vt:lpstr>
      <vt:lpstr>LZW (Lempel-ZIV-Welch)</vt:lpstr>
      <vt:lpstr>PPM (Prediction by parcial matching)</vt:lpstr>
      <vt:lpstr>Bwt (Burrows-wheeler transform)</vt:lpstr>
      <vt:lpstr>Mtf (move-to-front)</vt:lpstr>
      <vt:lpstr>BZIP2</vt:lpstr>
      <vt:lpstr>Rle (Run-Length Encoding)</vt:lpstr>
      <vt:lpstr>Discussão de resultados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da informação trabalho prático nº2</dc:title>
  <dc:creator>2014196927</dc:creator>
  <cp:lastModifiedBy>2014196927</cp:lastModifiedBy>
  <cp:revision>39</cp:revision>
  <dcterms:created xsi:type="dcterms:W3CDTF">2021-12-20T16:07:02Z</dcterms:created>
  <dcterms:modified xsi:type="dcterms:W3CDTF">2021-12-23T16:57:52Z</dcterms:modified>
</cp:coreProperties>
</file>