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1" autoAdjust="0"/>
    <p:restoredTop sz="94660"/>
  </p:normalViewPr>
  <p:slideViewPr>
    <p:cSldViewPr snapToGrid="0">
      <p:cViewPr varScale="1">
        <p:scale>
          <a:sx n="79" d="100"/>
          <a:sy n="79" d="100"/>
        </p:scale>
        <p:origin x="60"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Haga clic para modificar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7/7/2017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7/7/2017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Karen Fabiola Robles González</a:t>
            </a:r>
            <a:endParaRPr lang="es-GT" dirty="0"/>
          </a:p>
        </p:txBody>
      </p:sp>
      <p:sp>
        <p:nvSpPr>
          <p:cNvPr id="3" name="Subtítulo 2"/>
          <p:cNvSpPr>
            <a:spLocks noGrp="1"/>
          </p:cNvSpPr>
          <p:nvPr>
            <p:ph type="subTitle" idx="1"/>
          </p:nvPr>
        </p:nvSpPr>
        <p:spPr/>
        <p:txBody>
          <a:bodyPr/>
          <a:lstStyle/>
          <a:p>
            <a:r>
              <a:rPr lang="es-GT" dirty="0" smtClean="0"/>
              <a:t>5to Bach. “B” Clave: 25</a:t>
            </a:r>
            <a:endParaRPr lang="es-GT" dirty="0"/>
          </a:p>
        </p:txBody>
      </p:sp>
    </p:spTree>
    <p:extLst>
      <p:ext uri="{BB962C8B-B14F-4D97-AF65-F5344CB8AC3E}">
        <p14:creationId xmlns:p14="http://schemas.microsoft.com/office/powerpoint/2010/main" val="4087374804"/>
      </p:ext>
    </p:extLst>
  </p:cSld>
  <p:clrMapOvr>
    <a:masterClrMapping/>
  </p:clrMapOvr>
  <mc:AlternateContent xmlns:mc="http://schemas.openxmlformats.org/markup-compatibility/2006">
    <mc:Choice xmlns:p14="http://schemas.microsoft.com/office/powerpoint/2010/main" Requires="p14">
      <p:transition spd="slow" p14:dur="4400" advTm="5000">
        <p14:honeycomb/>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2"/>
          </p:nvPr>
        </p:nvSpPr>
        <p:spPr/>
        <p:txBody>
          <a:bodyPr/>
          <a:lstStyle/>
          <a:p>
            <a:r>
              <a:rPr lang="es-GT" dirty="0" smtClean="0"/>
              <a:t>A LA HORA DE REALIAZAR EL MANTENIMIENTO A NUESTRO COMPUTADOR PODEMOS TENER UNA MAQUINA EFICAZ SIN NINGUN TIPO DE VIRUS QUE DAÑE A NUESTROS ARCHIVOS.</a:t>
            </a:r>
          </a:p>
          <a:p>
            <a:endParaRPr lang="es-GT" dirty="0"/>
          </a:p>
          <a:p>
            <a:endParaRPr lang="es-GT" dirty="0" smtClean="0"/>
          </a:p>
          <a:p>
            <a:r>
              <a:rPr lang="es-GT" dirty="0" smtClean="0"/>
              <a:t>DEBEMOS CONOCER NUESTRA MAQUINA PARA REALIZAR UN BUEN MANTENIMIENTO.</a:t>
            </a:r>
          </a:p>
          <a:p>
            <a:r>
              <a:rPr lang="es-GT" dirty="0"/>
              <a:t>De esta manera conseguiremos una PC más rápida, eficiente, optima, segura y menos propensa a perder información</a:t>
            </a:r>
            <a:r>
              <a:rPr lang="es-GT" dirty="0" smtClean="0"/>
              <a:t>.</a:t>
            </a:r>
            <a:endParaRPr lang="es-GT" dirty="0"/>
          </a:p>
        </p:txBody>
      </p:sp>
      <p:pic>
        <p:nvPicPr>
          <p:cNvPr id="6" name="Marcador de posición de imagen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071" b="2071"/>
          <a:stretch>
            <a:fillRect/>
          </a:stretch>
        </p:blipFill>
        <p:spPr>
          <a:xfrm>
            <a:off x="6273078" y="408545"/>
            <a:ext cx="5229990" cy="5885783"/>
          </a:xfrm>
        </p:spPr>
      </p:pic>
      <p:sp>
        <p:nvSpPr>
          <p:cNvPr id="5" name="Rectángulo 4"/>
          <p:cNvSpPr/>
          <p:nvPr/>
        </p:nvSpPr>
        <p:spPr>
          <a:xfrm>
            <a:off x="618732" y="972217"/>
            <a:ext cx="5479385" cy="923330"/>
          </a:xfrm>
          <a:prstGeom prst="rect">
            <a:avLst/>
          </a:prstGeom>
          <a:noFill/>
        </p:spPr>
        <p:txBody>
          <a:bodyPr wrap="none" lIns="91440" tIns="45720" rIns="91440" bIns="45720">
            <a:spAutoFit/>
          </a:bodyPr>
          <a:lstStyle/>
          <a:p>
            <a:pPr algn="ctr"/>
            <a:r>
              <a:rPr lang="es-E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CONCLUSIONES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190532303"/>
      </p:ext>
    </p:extLst>
  </p:cSld>
  <p:clrMapOvr>
    <a:masterClrMapping/>
  </p:clrMapOvr>
  <p:transition spd="slow" advTm="5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223"/>
            <a:ext cx="12075090" cy="5516906"/>
          </a:xfrm>
          <a:prstGeom prst="rect">
            <a:avLst/>
          </a:prstGeom>
        </p:spPr>
      </p:pic>
      <p:sp>
        <p:nvSpPr>
          <p:cNvPr id="4" name="Título 3"/>
          <p:cNvSpPr>
            <a:spLocks noGrp="1"/>
          </p:cNvSpPr>
          <p:nvPr>
            <p:ph type="title"/>
          </p:nvPr>
        </p:nvSpPr>
        <p:spPr>
          <a:xfrm>
            <a:off x="446745" y="5102729"/>
            <a:ext cx="10561418" cy="1468800"/>
          </a:xfrm>
        </p:spPr>
        <p:txBody>
          <a:bodyPr/>
          <a:lstStyle/>
          <a:p>
            <a:r>
              <a:rPr lang="es-GT" dirty="0" smtClean="0"/>
              <a:t>TIPOS DE MANTENIMIENTO </a:t>
            </a:r>
            <a:endParaRPr lang="es-GT" dirty="0"/>
          </a:p>
        </p:txBody>
      </p:sp>
    </p:spTree>
    <p:extLst>
      <p:ext uri="{BB962C8B-B14F-4D97-AF65-F5344CB8AC3E}">
        <p14:creationId xmlns:p14="http://schemas.microsoft.com/office/powerpoint/2010/main" val="4064539793"/>
      </p:ext>
    </p:extLst>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846582" y="1414108"/>
            <a:ext cx="4047903" cy="923330"/>
          </a:xfrm>
          <a:prstGeom prst="rect">
            <a:avLst/>
          </a:prstGeom>
          <a:noFill/>
        </p:spPr>
        <p:txBody>
          <a:bodyPr wrap="none" lIns="91440" tIns="45720" rIns="91440" bIns="45720">
            <a:spAutoFit/>
          </a:bodyPr>
          <a:lstStyle/>
          <a:p>
            <a:pPr algn="ctr"/>
            <a:r>
              <a:rPr lang="es-E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DEDUCTIVO</a:t>
            </a:r>
          </a:p>
        </p:txBody>
      </p:sp>
      <p:sp>
        <p:nvSpPr>
          <p:cNvPr id="8" name="Rectángulo 7"/>
          <p:cNvSpPr/>
          <p:nvPr/>
        </p:nvSpPr>
        <p:spPr>
          <a:xfrm>
            <a:off x="3974268" y="2967335"/>
            <a:ext cx="4243469"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PREVENTIVO</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Rectángulo 8"/>
          <p:cNvSpPr/>
          <p:nvPr/>
        </p:nvSpPr>
        <p:spPr>
          <a:xfrm>
            <a:off x="3846582" y="4382777"/>
            <a:ext cx="4562467" cy="923330"/>
          </a:xfrm>
          <a:prstGeom prst="rect">
            <a:avLst/>
          </a:prstGeom>
          <a:noFill/>
        </p:spPr>
        <p:txBody>
          <a:bodyPr wrap="none" lIns="91440" tIns="45720" rIns="91440" bIns="45720">
            <a:spAutoFit/>
          </a:bodyPr>
          <a:lstStyle/>
          <a:p>
            <a:pPr algn="ctr"/>
            <a:r>
              <a:rPr lang="es-E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CORRECTIVO</a:t>
            </a:r>
            <a:endParaRPr lang="es-GT"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031691330"/>
      </p:ext>
    </p:extLst>
  </p:cSld>
  <p:clrMapOvr>
    <a:masterClrMapping/>
  </p:clrMapOvr>
  <mc:AlternateContent xmlns:mc="http://schemas.openxmlformats.org/markup-compatibility/2006">
    <mc:Choice xmlns:p14="http://schemas.microsoft.com/office/powerpoint/2010/main" Requires="p14">
      <p:transition spd="slow" p14:dur="1400" advTm="5000">
        <p14:doors dir="vert"/>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mph" presetSubtype="0" nodeType="clickEffect">
                                  <p:stCondLst>
                                    <p:cond delay="0"/>
                                  </p:stCondLst>
                                  <p:childTnLst>
                                    <p:set>
                                      <p:cBhvr rctx="PPT">
                                        <p:cTn id="13" dur="indefinite"/>
                                        <p:tgtEl>
                                          <p:spTgt spid="8"/>
                                        </p:tgtEl>
                                        <p:attrNameLst>
                                          <p:attrName>style.opacity</p:attrName>
                                        </p:attrNameLst>
                                      </p:cBhvr>
                                      <p:to>
                                        <p:strVal val="0.5"/>
                                      </p:to>
                                    </p:set>
                                    <p:animEffect filter="image" prLst="opacity: 0.5">
                                      <p:cBhvr rctx="IE">
                                        <p:cTn id="14" dur="indefinite"/>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2" y="447188"/>
            <a:ext cx="10554574" cy="6000650"/>
          </a:xfrm>
          <a:prstGeom prst="rect">
            <a:avLst/>
          </a:prstGeom>
        </p:spPr>
      </p:pic>
      <p:sp>
        <p:nvSpPr>
          <p:cNvPr id="2" name="Título 1"/>
          <p:cNvSpPr>
            <a:spLocks noGrp="1"/>
          </p:cNvSpPr>
          <p:nvPr>
            <p:ph type="title"/>
          </p:nvPr>
        </p:nvSpPr>
        <p:spPr/>
        <p:txBody>
          <a:bodyPr/>
          <a:lstStyle/>
          <a:p>
            <a:r>
              <a:rPr lang="es-GT" dirty="0" smtClean="0"/>
              <a:t>Mantenimiento Deductivo </a:t>
            </a:r>
            <a:endParaRPr lang="es-GT" dirty="0"/>
          </a:p>
        </p:txBody>
      </p:sp>
      <p:sp>
        <p:nvSpPr>
          <p:cNvPr id="3" name="Marcador de contenido 2"/>
          <p:cNvSpPr>
            <a:spLocks noGrp="1"/>
          </p:cNvSpPr>
          <p:nvPr>
            <p:ph idx="1"/>
          </p:nvPr>
        </p:nvSpPr>
        <p:spPr/>
        <p:txBody>
          <a:bodyPr/>
          <a:lstStyle/>
          <a:p>
            <a:r>
              <a:rPr lang="es-GT" dirty="0"/>
              <a:t>Es </a:t>
            </a:r>
            <a:r>
              <a:rPr lang="es-GT" dirty="0" smtClean="0"/>
              <a:t>inherente </a:t>
            </a:r>
            <a:r>
              <a:rPr lang="es-GT" dirty="0"/>
              <a:t>a la experiencia de la persona. Dadas ciertas condiciones, directas o indirectas, se puede relacionar la posibilidad de que se presente una falla independientemente de que "las cosas vayan bien". Es "hacer un mantenimiento preventivo" antes de que este sea "establecidamente" necesario.</a:t>
            </a:r>
            <a:endParaRPr lang="es-GT" dirty="0"/>
          </a:p>
        </p:txBody>
      </p:sp>
    </p:spTree>
    <p:extLst>
      <p:ext uri="{BB962C8B-B14F-4D97-AF65-F5344CB8AC3E}">
        <p14:creationId xmlns:p14="http://schemas.microsoft.com/office/powerpoint/2010/main" val="1760088181"/>
      </p:ext>
    </p:extLst>
  </p:cSld>
  <p:clrMapOvr>
    <a:masterClrMapping/>
  </p:clrMapOvr>
  <mc:AlternateContent xmlns:mc="http://schemas.openxmlformats.org/markup-compatibility/2006">
    <mc:Choice xmlns:p14="http://schemas.microsoft.com/office/powerpoint/2010/main" Requires="p14">
      <p:transition spd="slow" p14:dur="1250" advTm="5000">
        <p14:flip dir="r"/>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53436" y="2466145"/>
            <a:ext cx="4182699" cy="313298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747" y="3306063"/>
            <a:ext cx="3525542" cy="26305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ángulo 5"/>
          <p:cNvSpPr/>
          <p:nvPr/>
        </p:nvSpPr>
        <p:spPr>
          <a:xfrm>
            <a:off x="979728" y="988222"/>
            <a:ext cx="9906879" cy="923330"/>
          </a:xfrm>
          <a:prstGeom prst="rect">
            <a:avLst/>
          </a:prstGeom>
          <a:noFill/>
        </p:spPr>
        <p:txBody>
          <a:bodyPr wrap="none" lIns="91440" tIns="45720" rIns="91440" bIns="45720">
            <a:spAutoFit/>
          </a:bodyPr>
          <a:lstStyle/>
          <a:p>
            <a:pPr algn="ct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DEDUCTIVO</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20714010"/>
      </p:ext>
    </p:extLst>
  </p:cSld>
  <p:clrMapOvr>
    <a:masterClrMapping/>
  </p:clrMapOvr>
  <mc:AlternateContent xmlns:mc="http://schemas.openxmlformats.org/markup-compatibility/2006">
    <mc:Choice xmlns:p14="http://schemas.microsoft.com/office/powerpoint/2010/main" Requires="p14">
      <p:transition spd="slow" p14:dur="1400" advTm="5000">
        <p14:rippl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4"/>
                                        </p:tgtEl>
                                      </p:cBhvr>
                                    </p:animEffect>
                                    <p:anim calcmode="lin" valueType="num">
                                      <p:cBhvr>
                                        <p:cTn id="7" dur="2000"/>
                                        <p:tgtEl>
                                          <p:spTgt spid="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
                                        </p:tgtEl>
                                        <p:attrNameLst>
                                          <p:attrName>ppt_h</p:attrName>
                                        </p:attrNameLst>
                                      </p:cBhvr>
                                      <p:tavLst>
                                        <p:tav tm="0">
                                          <p:val>
                                            <p:strVal val="ppt_h"/>
                                          </p:val>
                                        </p:tav>
                                        <p:tav tm="100000">
                                          <p:val>
                                            <p:strVal val="ppt_h"/>
                                          </p:val>
                                        </p:tav>
                                      </p:tavLst>
                                    </p:anim>
                                    <p:set>
                                      <p:cBhvr>
                                        <p:cTn id="9" dur="1" fill="hold">
                                          <p:stCondLst>
                                            <p:cond delay="1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xit" presetSubtype="21" fill="hold" nodeType="clickEffect">
                                  <p:stCondLst>
                                    <p:cond delay="0"/>
                                  </p:stCondLst>
                                  <p:childTnLst>
                                    <p:animEffect transition="out" filter="barn(inVertical)">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27" y="447188"/>
            <a:ext cx="9883492" cy="5367667"/>
          </a:xfrm>
          <a:prstGeom prst="rect">
            <a:avLst/>
          </a:prstGeom>
        </p:spPr>
      </p:pic>
      <p:sp>
        <p:nvSpPr>
          <p:cNvPr id="2" name="Título 1"/>
          <p:cNvSpPr>
            <a:spLocks noGrp="1"/>
          </p:cNvSpPr>
          <p:nvPr>
            <p:ph type="title"/>
          </p:nvPr>
        </p:nvSpPr>
        <p:spPr/>
        <p:txBody>
          <a:bodyPr/>
          <a:lstStyle/>
          <a:p>
            <a:r>
              <a:rPr lang="es-GT" dirty="0" smtClean="0">
                <a:solidFill>
                  <a:srgbClr val="FF0000"/>
                </a:solidFill>
              </a:rPr>
              <a:t>MANTENIMIENTO PREVENTIVO</a:t>
            </a:r>
            <a:endParaRPr lang="es-GT" dirty="0">
              <a:solidFill>
                <a:srgbClr val="FF0000"/>
              </a:solidFill>
            </a:endParaRPr>
          </a:p>
        </p:txBody>
      </p:sp>
      <p:sp>
        <p:nvSpPr>
          <p:cNvPr id="4" name="Marcador de texto 3"/>
          <p:cNvSpPr>
            <a:spLocks noGrp="1"/>
          </p:cNvSpPr>
          <p:nvPr>
            <p:ph type="body" idx="1"/>
          </p:nvPr>
        </p:nvSpPr>
        <p:spPr>
          <a:xfrm>
            <a:off x="810000" y="4683570"/>
            <a:ext cx="10561418" cy="433955"/>
          </a:xfrm>
        </p:spPr>
        <p:txBody>
          <a:bodyPr/>
          <a:lstStyle/>
          <a:p>
            <a:r>
              <a:rPr lang="es-GT" dirty="0">
                <a:solidFill>
                  <a:schemeClr val="accent5">
                    <a:lumMod val="75000"/>
                  </a:schemeClr>
                </a:solidFill>
              </a:rPr>
              <a:t>Es el que se realiza </a:t>
            </a:r>
            <a:r>
              <a:rPr lang="es-GT" dirty="0" err="1">
                <a:solidFill>
                  <a:schemeClr val="accent5">
                    <a:lumMod val="75000"/>
                  </a:schemeClr>
                </a:solidFill>
              </a:rPr>
              <a:t>planificadamente</a:t>
            </a:r>
            <a:r>
              <a:rPr lang="es-GT" dirty="0">
                <a:solidFill>
                  <a:schemeClr val="accent5">
                    <a:lumMod val="75000"/>
                  </a:schemeClr>
                </a:solidFill>
              </a:rPr>
              <a:t> y de tiempo en tiempo conforme al uso, tiempo de </a:t>
            </a:r>
            <a:r>
              <a:rPr lang="es-GT" dirty="0" err="1">
                <a:solidFill>
                  <a:schemeClr val="accent5">
                    <a:lumMod val="75000"/>
                  </a:schemeClr>
                </a:solidFill>
              </a:rPr>
              <a:t>operacion</a:t>
            </a:r>
            <a:r>
              <a:rPr lang="es-GT" dirty="0">
                <a:solidFill>
                  <a:schemeClr val="accent5">
                    <a:lumMod val="75000"/>
                  </a:schemeClr>
                </a:solidFill>
              </a:rPr>
              <a:t> y condiciones presentes. El objetivo es mantener la </a:t>
            </a:r>
            <a:r>
              <a:rPr lang="es-GT" dirty="0" err="1">
                <a:solidFill>
                  <a:schemeClr val="accent5">
                    <a:lumMod val="75000"/>
                  </a:schemeClr>
                </a:solidFill>
              </a:rPr>
              <a:t>operabilidad</a:t>
            </a:r>
            <a:r>
              <a:rPr lang="es-GT" dirty="0">
                <a:solidFill>
                  <a:schemeClr val="accent5">
                    <a:lumMod val="75000"/>
                  </a:schemeClr>
                </a:solidFill>
              </a:rPr>
              <a:t> revisando </a:t>
            </a:r>
            <a:r>
              <a:rPr lang="es-GT" dirty="0" err="1">
                <a:solidFill>
                  <a:schemeClr val="accent5">
                    <a:lumMod val="75000"/>
                  </a:schemeClr>
                </a:solidFill>
              </a:rPr>
              <a:t>periodicamente</a:t>
            </a:r>
            <a:r>
              <a:rPr lang="es-GT" dirty="0">
                <a:solidFill>
                  <a:schemeClr val="accent5">
                    <a:lumMod val="75000"/>
                  </a:schemeClr>
                </a:solidFill>
              </a:rPr>
              <a:t> los elementos que, dado su funcionamiento, incrementan su </a:t>
            </a:r>
            <a:r>
              <a:rPr lang="es-GT" dirty="0" err="1">
                <a:solidFill>
                  <a:schemeClr val="accent5">
                    <a:lumMod val="75000"/>
                  </a:schemeClr>
                </a:solidFill>
              </a:rPr>
              <a:t>posiblidad</a:t>
            </a:r>
            <a:r>
              <a:rPr lang="es-GT" dirty="0">
                <a:solidFill>
                  <a:schemeClr val="accent5">
                    <a:lumMod val="75000"/>
                  </a:schemeClr>
                </a:solidFill>
              </a:rPr>
              <a:t> a presentar una falla tanto para ellos mismos como para aquellos con los que tienen relación. En si el mantenimiento preventivo es checar que las cosas vayan bien, de tiempo en tiempo y tomando las medidas necesarias para que sigan </a:t>
            </a:r>
            <a:r>
              <a:rPr lang="es-GT" dirty="0" err="1">
                <a:solidFill>
                  <a:schemeClr val="accent5">
                    <a:lumMod val="75000"/>
                  </a:schemeClr>
                </a:solidFill>
              </a:rPr>
              <a:t>asi</a:t>
            </a:r>
            <a:r>
              <a:rPr lang="es-GT" dirty="0">
                <a:solidFill>
                  <a:schemeClr val="accent5">
                    <a:lumMod val="75000"/>
                  </a:schemeClr>
                </a:solidFill>
              </a:rPr>
              <a:t>, en base a un organización ya planteaba o por experiencia propia</a:t>
            </a:r>
            <a:r>
              <a:rPr lang="es-GT" dirty="0"/>
              <a:t>.</a:t>
            </a:r>
          </a:p>
          <a:p>
            <a:endParaRPr lang="es-GT" dirty="0"/>
          </a:p>
        </p:txBody>
      </p:sp>
    </p:spTree>
    <p:extLst>
      <p:ext uri="{BB962C8B-B14F-4D97-AF65-F5344CB8AC3E}">
        <p14:creationId xmlns:p14="http://schemas.microsoft.com/office/powerpoint/2010/main" val="3954875589"/>
      </p:ext>
    </p:extLst>
  </p:cSld>
  <p:clrMapOvr>
    <a:masterClrMapping/>
  </p:clrMapOvr>
  <p:transition spd="slow" advTm="5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424" y="2298331"/>
            <a:ext cx="4711194" cy="2423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637" y="1948254"/>
            <a:ext cx="4123897" cy="3576326"/>
          </a:xfrm>
          <a:prstGeom prst="rect">
            <a:avLst/>
          </a:prstGeom>
        </p:spPr>
      </p:pic>
      <p:sp>
        <p:nvSpPr>
          <p:cNvPr id="6" name="Rectángulo 5"/>
          <p:cNvSpPr/>
          <p:nvPr/>
        </p:nvSpPr>
        <p:spPr>
          <a:xfrm>
            <a:off x="1077666" y="637494"/>
            <a:ext cx="10007868" cy="1754326"/>
          </a:xfrm>
          <a:prstGeom prst="rect">
            <a:avLst/>
          </a:prstGeom>
          <a:noFill/>
        </p:spPr>
        <p:txBody>
          <a:bodyPr wrap="none" lIns="91440" tIns="45720" rIns="91440" bIns="45720">
            <a:spAutoFit/>
          </a:bodyPr>
          <a:lstStyle/>
          <a:p>
            <a:pPr algn="ctr"/>
            <a:r>
              <a:rPr lang="es-E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MANTENIMIENTO PREVENTIVO</a:t>
            </a:r>
          </a:p>
          <a:p>
            <a:pPr algn="ct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995540199"/>
      </p:ext>
    </p:extLst>
  </p:cSld>
  <p:clrMapOvr>
    <a:masterClrMapping/>
  </p:clrMapOvr>
  <mc:AlternateContent xmlns:mc="http://schemas.openxmlformats.org/markup-compatibility/2006">
    <mc:Choice xmlns:p14="http://schemas.microsoft.com/office/powerpoint/2010/main" Requires="p14">
      <p:transition spd="slow" p14:dur="800" advTm="5000">
        <p:circle/>
      </p:transition>
    </mc:Choice>
    <mc:Fallback>
      <p:transition spd="slow" advTm="50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4"/>
                                        </p:tgtEl>
                                      </p:cBhvr>
                                    </p:animEffect>
                                    <p:animScale>
                                      <p:cBhvr>
                                        <p:cTn id="11" dur="250" autoRev="1" fill="hold"/>
                                        <p:tgtEl>
                                          <p:spTgt spid="4"/>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613644"/>
            <a:ext cx="11064674" cy="5595068"/>
          </a:xfrm>
          <a:prstGeom prst="rect">
            <a:avLst/>
          </a:prstGeom>
        </p:spPr>
      </p:pic>
      <p:sp>
        <p:nvSpPr>
          <p:cNvPr id="2" name="Título 1"/>
          <p:cNvSpPr>
            <a:spLocks noGrp="1"/>
          </p:cNvSpPr>
          <p:nvPr>
            <p:ph type="title"/>
          </p:nvPr>
        </p:nvSpPr>
        <p:spPr/>
        <p:txBody>
          <a:bodyPr/>
          <a:lstStyle/>
          <a:p>
            <a:r>
              <a:rPr lang="es-GT" dirty="0" smtClean="0"/>
              <a:t>MANTENIMIENTO CORRECTIVO</a:t>
            </a:r>
            <a:endParaRPr lang="es-GT" dirty="0"/>
          </a:p>
        </p:txBody>
      </p:sp>
      <p:sp>
        <p:nvSpPr>
          <p:cNvPr id="3" name="Marcador de contenido 2"/>
          <p:cNvSpPr>
            <a:spLocks noGrp="1"/>
          </p:cNvSpPr>
          <p:nvPr>
            <p:ph idx="1"/>
          </p:nvPr>
        </p:nvSpPr>
        <p:spPr/>
        <p:txBody>
          <a:bodyPr/>
          <a:lstStyle/>
          <a:p>
            <a:r>
              <a:rPr lang="es-GT" dirty="0" smtClean="0">
                <a:solidFill>
                  <a:schemeClr val="accent5">
                    <a:lumMod val="75000"/>
                  </a:schemeClr>
                </a:solidFill>
              </a:rPr>
              <a:t>Es el </a:t>
            </a:r>
            <a:r>
              <a:rPr lang="es-GT" dirty="0">
                <a:solidFill>
                  <a:schemeClr val="accent5">
                    <a:lumMod val="75000"/>
                  </a:schemeClr>
                </a:solidFill>
              </a:rPr>
              <a:t>que se realiza cuando la falla, daño u anomalía se ha hecho presente por no haber </a:t>
            </a:r>
            <a:r>
              <a:rPr lang="es-GT" dirty="0" smtClean="0">
                <a:solidFill>
                  <a:schemeClr val="accent5">
                    <a:lumMod val="75000"/>
                  </a:schemeClr>
                </a:solidFill>
              </a:rPr>
              <a:t>realizado </a:t>
            </a:r>
            <a:r>
              <a:rPr lang="es-GT" dirty="0">
                <a:solidFill>
                  <a:schemeClr val="accent5">
                    <a:lumMod val="75000"/>
                  </a:schemeClr>
                </a:solidFill>
              </a:rPr>
              <a:t>un mantenimiento posterior para prevenir su presencia e incluso cuando este se ha hecho. En este caso el desperfecto representa la </a:t>
            </a:r>
            <a:r>
              <a:rPr lang="es-GT" dirty="0" err="1">
                <a:solidFill>
                  <a:schemeClr val="accent5">
                    <a:lumMod val="75000"/>
                  </a:schemeClr>
                </a:solidFill>
              </a:rPr>
              <a:t>inoperabilidad</a:t>
            </a:r>
            <a:r>
              <a:rPr lang="es-GT" dirty="0">
                <a:solidFill>
                  <a:schemeClr val="accent5">
                    <a:lumMod val="75000"/>
                  </a:schemeClr>
                </a:solidFill>
              </a:rPr>
              <a:t> parcial la que puede ser solucionada reparando los elementos </a:t>
            </a:r>
            <a:r>
              <a:rPr lang="es-GT" dirty="0" err="1">
                <a:solidFill>
                  <a:schemeClr val="accent5">
                    <a:lumMod val="75000"/>
                  </a:schemeClr>
                </a:solidFill>
              </a:rPr>
              <a:t>defectusos</a:t>
            </a:r>
            <a:r>
              <a:rPr lang="es-GT" dirty="0">
                <a:solidFill>
                  <a:schemeClr val="accent5">
                    <a:lumMod val="75000"/>
                  </a:schemeClr>
                </a:solidFill>
              </a:rPr>
              <a:t> o en su caso, la mayor de las veces, </a:t>
            </a:r>
            <a:r>
              <a:rPr lang="es-GT" dirty="0" err="1">
                <a:solidFill>
                  <a:schemeClr val="accent5">
                    <a:lumMod val="75000"/>
                  </a:schemeClr>
                </a:solidFill>
              </a:rPr>
              <a:t>reemplazandolos</a:t>
            </a:r>
            <a:r>
              <a:rPr lang="es-GT" dirty="0">
                <a:solidFill>
                  <a:schemeClr val="accent5">
                    <a:lumMod val="75000"/>
                  </a:schemeClr>
                </a:solidFill>
              </a:rPr>
              <a:t>. La naturaleza de la falla puede ser la fatiga misma, las condiciones del ambiente, el uso al que se esta sometido, etc., a veces cuya prevención no va ligada al mantenimiento preventivo sino a la naturaleza misma de las cosas.</a:t>
            </a:r>
          </a:p>
          <a:p>
            <a:endParaRPr lang="es-GT" dirty="0">
              <a:solidFill>
                <a:schemeClr val="accent5">
                  <a:lumMod val="75000"/>
                </a:schemeClr>
              </a:solidFill>
            </a:endParaRPr>
          </a:p>
        </p:txBody>
      </p:sp>
    </p:spTree>
    <p:extLst>
      <p:ext uri="{BB962C8B-B14F-4D97-AF65-F5344CB8AC3E}">
        <p14:creationId xmlns:p14="http://schemas.microsoft.com/office/powerpoint/2010/main" val="3678926483"/>
      </p:ext>
    </p:extLst>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xit" presetSubtype="32" fill="hold" grpId="0" nodeType="clickEffect">
                                  <p:stCondLst>
                                    <p:cond delay="0"/>
                                  </p:stCondLst>
                                  <p:childTnLst>
                                    <p:animEffect transition="out" filter="circle(out)">
                                      <p:cBhvr>
                                        <p:cTn id="12" dur="2000"/>
                                        <p:tgtEl>
                                          <p:spTgt spid="3">
                                            <p:txEl>
                                              <p:pRg st="0" end="0"/>
                                            </p:txEl>
                                          </p:spTgt>
                                        </p:tgtEl>
                                      </p:cBhvr>
                                    </p:animEffect>
                                    <p:set>
                                      <p:cBhvr>
                                        <p:cTn id="13"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599" y="2465316"/>
            <a:ext cx="3398337" cy="31224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624" y="1526686"/>
            <a:ext cx="3289844" cy="3217380"/>
          </a:xfrm>
          <a:prstGeom prst="rect">
            <a:avLst/>
          </a:prstGeom>
          <a:ln>
            <a:noFill/>
          </a:ln>
          <a:effectLst>
            <a:softEdge rad="112500"/>
          </a:effectLst>
        </p:spPr>
      </p:pic>
      <p:sp>
        <p:nvSpPr>
          <p:cNvPr id="6" name="Rectángulo 5"/>
          <p:cNvSpPr/>
          <p:nvPr/>
        </p:nvSpPr>
        <p:spPr>
          <a:xfrm>
            <a:off x="843104" y="215049"/>
            <a:ext cx="10480754" cy="923330"/>
          </a:xfrm>
          <a:prstGeom prst="rect">
            <a:avLst/>
          </a:prstGeom>
          <a:noFill/>
        </p:spPr>
        <p:txBody>
          <a:bodyPr wrap="none" lIns="91440" tIns="45720" rIns="91440" bIns="45720">
            <a:spAutoFit/>
          </a:bodyPr>
          <a:lstStyle/>
          <a:p>
            <a:pPr algn="ctr"/>
            <a:r>
              <a:rPr lang="es-E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MANTENIMIENTO CORRECTIVO</a:t>
            </a:r>
            <a:endPar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763205595"/>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35</TotalTime>
  <Words>351</Words>
  <Application>Microsoft Office PowerPoint</Application>
  <PresentationFormat>Panorámica</PresentationFormat>
  <Paragraphs>21</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Century Gothic</vt:lpstr>
      <vt:lpstr>Wingdings 2</vt:lpstr>
      <vt:lpstr>Citable</vt:lpstr>
      <vt:lpstr>Karen Fabiola Robles González</vt:lpstr>
      <vt:lpstr>TIPOS DE MANTENIMIENTO </vt:lpstr>
      <vt:lpstr>Presentación de PowerPoint</vt:lpstr>
      <vt:lpstr>Mantenimiento Deductivo </vt:lpstr>
      <vt:lpstr>Presentación de PowerPoint</vt:lpstr>
      <vt:lpstr>MANTENIMIENTO PREVENTIVO</vt:lpstr>
      <vt:lpstr>Presentación de PowerPoint</vt:lpstr>
      <vt:lpstr>MANTENIMIENTO CORRECTIVO</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Karen Fabiola Robles González</dc:title>
  <dc:creator>estudiante de Liceo Compu-market</dc:creator>
  <cp:lastModifiedBy>estudiante de Liceo Compu-market</cp:lastModifiedBy>
  <cp:revision>4</cp:revision>
  <dcterms:created xsi:type="dcterms:W3CDTF">2017-07-07T20:51:19Z</dcterms:created>
  <dcterms:modified xsi:type="dcterms:W3CDTF">2017-07-07T21:26:35Z</dcterms:modified>
</cp:coreProperties>
</file>