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84"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8/15/2017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8/15/2017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8/15/2017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8/15/2017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8/15/2017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Karen Fabiola Robles González</a:t>
            </a:r>
            <a:endParaRPr lang="es-GT" dirty="0"/>
          </a:p>
        </p:txBody>
      </p:sp>
      <p:sp>
        <p:nvSpPr>
          <p:cNvPr id="3" name="Subtítulo 2"/>
          <p:cNvSpPr>
            <a:spLocks noGrp="1"/>
          </p:cNvSpPr>
          <p:nvPr>
            <p:ph type="subTitle" idx="1"/>
          </p:nvPr>
        </p:nvSpPr>
        <p:spPr/>
        <p:txBody>
          <a:bodyPr/>
          <a:lstStyle/>
          <a:p>
            <a:r>
              <a:rPr lang="es-GT" dirty="0" smtClean="0"/>
              <a:t>5to Bachillerato B</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579" y="1494552"/>
            <a:ext cx="2653046" cy="3953211"/>
          </a:xfrm>
          <a:prstGeom prst="rect">
            <a:avLst/>
          </a:prstGeom>
        </p:spPr>
      </p:pic>
    </p:spTree>
    <p:extLst>
      <p:ext uri="{BB962C8B-B14F-4D97-AF65-F5344CB8AC3E}">
        <p14:creationId xmlns:p14="http://schemas.microsoft.com/office/powerpoint/2010/main" val="21016520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039673" y="2408765"/>
            <a:ext cx="6096000" cy="2031325"/>
          </a:xfrm>
          <a:prstGeom prst="rect">
            <a:avLst/>
          </a:prstGeom>
        </p:spPr>
        <p:txBody>
          <a:bodyPr>
            <a:spAutoFit/>
          </a:bodyPr>
          <a:lstStyle/>
          <a:p>
            <a:r>
              <a:rPr lang="es-GT" dirty="0"/>
              <a:t>Laboratorios Pharmalat aprovecha para agradecer a todos los investigadores científicos que han investigado y siguen investigando la perfección de lo que ya tenemos. Gracias a su esfuerzo estamos muy cerca de obtener una nueva fórmula que ofrecerá entre un 85 y un 90% de efectividad en el tratamiento contra el cáncer a cambio de un 68% que se tiene en la actualidad.</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54" y="1829403"/>
            <a:ext cx="3644118" cy="3644118"/>
          </a:xfrm>
          <a:prstGeom prst="rect">
            <a:avLst/>
          </a:prstGeom>
        </p:spPr>
      </p:pic>
    </p:spTree>
    <p:extLst>
      <p:ext uri="{BB962C8B-B14F-4D97-AF65-F5344CB8AC3E}">
        <p14:creationId xmlns:p14="http://schemas.microsoft.com/office/powerpoint/2010/main" val="408122453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21995" y="180304"/>
            <a:ext cx="7462474" cy="5804444"/>
          </a:xfrm>
        </p:spPr>
        <p:txBody>
          <a:bodyPr>
            <a:normAutofit fontScale="25000" lnSpcReduction="20000"/>
          </a:bodyPr>
          <a:lstStyle/>
          <a:p>
            <a:pPr marL="0" indent="0">
              <a:buNone/>
            </a:pPr>
            <a:endParaRPr lang="es-GT" dirty="0"/>
          </a:p>
          <a:p>
            <a:r>
              <a:rPr lang="es-GT" sz="3200" dirty="0"/>
              <a:t>En Pharmalat nos mantenemos constantemente incorporando nuevos productos de calidad a nuestras líneas de distribución.</a:t>
            </a:r>
          </a:p>
          <a:p>
            <a:r>
              <a:rPr lang="es-GT" sz="3200" dirty="0"/>
              <a:t>Analgésicos +</a:t>
            </a:r>
          </a:p>
          <a:p>
            <a:r>
              <a:rPr lang="es-GT" sz="3200" dirty="0"/>
              <a:t>Antianémicos+</a:t>
            </a:r>
          </a:p>
          <a:p>
            <a:r>
              <a:rPr lang="es-GT" sz="3200" dirty="0"/>
              <a:t>Antiartrósico+</a:t>
            </a:r>
          </a:p>
          <a:p>
            <a:r>
              <a:rPr lang="es-GT" sz="3200" dirty="0"/>
              <a:t>Antibióticos +</a:t>
            </a:r>
          </a:p>
          <a:p>
            <a:r>
              <a:rPr lang="es-GT" sz="3200" dirty="0"/>
              <a:t>Antidiarreico +</a:t>
            </a:r>
          </a:p>
          <a:p>
            <a:r>
              <a:rPr lang="es-GT" sz="3200" dirty="0"/>
              <a:t>Antiespasmódicos +</a:t>
            </a:r>
          </a:p>
          <a:p>
            <a:r>
              <a:rPr lang="es-GT" sz="3200" dirty="0"/>
              <a:t>Antigripal +</a:t>
            </a:r>
          </a:p>
          <a:p>
            <a:r>
              <a:rPr lang="es-GT" sz="3200" dirty="0"/>
              <a:t>Antihiperuricémico+</a:t>
            </a:r>
          </a:p>
          <a:p>
            <a:r>
              <a:rPr lang="es-GT" sz="3200" dirty="0"/>
              <a:t>Antimicóticos +</a:t>
            </a:r>
          </a:p>
          <a:p>
            <a:r>
              <a:rPr lang="es-GT" sz="3200" dirty="0"/>
              <a:t>Antiparasitarios +</a:t>
            </a:r>
          </a:p>
          <a:p>
            <a:r>
              <a:rPr lang="es-GT" sz="3200" dirty="0"/>
              <a:t>Antitusivo +</a:t>
            </a:r>
          </a:p>
          <a:p>
            <a:r>
              <a:rPr lang="es-GT" sz="3200" dirty="0"/>
              <a:t>Disfunción Eréctil +</a:t>
            </a:r>
          </a:p>
          <a:p>
            <a:r>
              <a:rPr lang="es-GT" sz="3200" dirty="0"/>
              <a:t>Enzima Digestiva +</a:t>
            </a:r>
          </a:p>
          <a:p>
            <a:r>
              <a:rPr lang="es-GT" sz="3200" dirty="0"/>
              <a:t>Geriátricos +</a:t>
            </a:r>
          </a:p>
          <a:p>
            <a:r>
              <a:rPr lang="es-GT" sz="3200" dirty="0"/>
              <a:t>Inductor del sueño +</a:t>
            </a:r>
          </a:p>
          <a:p>
            <a:r>
              <a:rPr lang="es-GT" sz="3200" dirty="0"/>
              <a:t>Mio Relajantes+</a:t>
            </a:r>
          </a:p>
          <a:p>
            <a:r>
              <a:rPr lang="es-GT" sz="3200" dirty="0"/>
              <a:t>Mucolíticos+</a:t>
            </a:r>
          </a:p>
          <a:p>
            <a:r>
              <a:rPr lang="es-GT" sz="3200" dirty="0"/>
              <a:t>Prebióticos+</a:t>
            </a:r>
          </a:p>
          <a:p>
            <a:r>
              <a:rPr lang="es-GT" sz="3200" dirty="0"/>
              <a:t>Protectores Hepáticos+</a:t>
            </a:r>
          </a:p>
          <a:p>
            <a:r>
              <a:rPr lang="es-GT" sz="3200" dirty="0"/>
              <a:t>Protectores gástricos+</a:t>
            </a:r>
          </a:p>
          <a:p>
            <a:r>
              <a:rPr lang="es-GT" sz="3200" dirty="0"/>
              <a:t>Vaso Protector+</a:t>
            </a:r>
          </a:p>
          <a:p>
            <a:r>
              <a:rPr lang="es-GT" sz="3200" dirty="0"/>
              <a:t>Multivitamínicos</a:t>
            </a:r>
          </a:p>
        </p:txBody>
      </p:sp>
      <p:sp>
        <p:nvSpPr>
          <p:cNvPr id="4" name="Rectángulo 3"/>
          <p:cNvSpPr/>
          <p:nvPr/>
        </p:nvSpPr>
        <p:spPr>
          <a:xfrm rot="16200000">
            <a:off x="-1151727" y="2962763"/>
            <a:ext cx="5171159" cy="923330"/>
          </a:xfrm>
          <a:prstGeom prst="rect">
            <a:avLst/>
          </a:prstGeom>
          <a:noFill/>
        </p:spPr>
        <p:txBody>
          <a:bodyPr wrap="none" lIns="91440" tIns="45720" rIns="91440" bIns="45720">
            <a:spAutoFit/>
          </a:bodyPr>
          <a:lstStyle/>
          <a:p>
            <a:pPr algn="ctr"/>
            <a:r>
              <a:rPr lang="es-E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nard MT Condensed" panose="02050806060905020404" pitchFamily="18" charset="0"/>
              </a:rPr>
              <a:t>Nuestros Productos</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nard MT Condensed" panose="02050806060905020404" pitchFamily="18" charset="0"/>
            </a:endParaRPr>
          </a:p>
        </p:txBody>
      </p:sp>
    </p:spTree>
    <p:extLst>
      <p:ext uri="{BB962C8B-B14F-4D97-AF65-F5344CB8AC3E}">
        <p14:creationId xmlns:p14="http://schemas.microsoft.com/office/powerpoint/2010/main" val="34036379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6032" y="1313645"/>
            <a:ext cx="2834640" cy="2206795"/>
          </a:xfrm>
        </p:spPr>
        <p:txBody>
          <a:bodyPr>
            <a:normAutofit fontScale="90000"/>
          </a:bodyPr>
          <a:lstStyle/>
          <a:p>
            <a:r>
              <a:rPr lang="es-GT" sz="1600" dirty="0"/>
              <a:t>Nuestra Visión</a:t>
            </a:r>
            <a:br>
              <a:rPr lang="es-GT" sz="1600" dirty="0"/>
            </a:br>
            <a:r>
              <a:rPr lang="es-GT" sz="1600" dirty="0"/>
              <a:t>Ser un modelo de empresa </a:t>
            </a:r>
            <a:r>
              <a:rPr lang="es-GT" sz="1600" dirty="0" err="1"/>
              <a:t>farmaceútica</a:t>
            </a:r>
            <a:r>
              <a:rPr lang="es-GT" sz="1600" dirty="0"/>
              <a:t>, expandirnos a nuevos países y mercados implementando sistemas de calidad apoyados en el talento de nuestros colaboradores para contribuir a mejorar la calidad de vida de la población.</a:t>
            </a:r>
            <a:r>
              <a:rPr lang="es-GT" dirty="0"/>
              <a:t/>
            </a:r>
            <a:br>
              <a:rPr lang="es-GT" dirty="0"/>
            </a:br>
            <a:endParaRPr lang="es-GT" dirty="0"/>
          </a:p>
        </p:txBody>
      </p:sp>
      <p:pic>
        <p:nvPicPr>
          <p:cNvPr id="6" name="Marcador de posición de imagen 5"/>
          <p:cNvPicPr>
            <a:picLocks noGrp="1" noChangeAspect="1"/>
          </p:cNvPicPr>
          <p:nvPr>
            <p:ph type="pic" idx="1"/>
          </p:nvPr>
        </p:nvPicPr>
        <p:blipFill>
          <a:blip r:embed="rId2">
            <a:extLst>
              <a:ext uri="{28A0092B-C50C-407E-A947-70E740481C1C}">
                <a14:useLocalDpi xmlns:a14="http://schemas.microsoft.com/office/drawing/2010/main" val="0"/>
              </a:ext>
            </a:extLst>
          </a:blip>
          <a:srcRect l="9338" r="9338"/>
          <a:stretch>
            <a:fillRect/>
          </a:stretch>
        </p:blipFill>
        <p:spPr>
          <a:xfrm>
            <a:off x="4001126" y="767419"/>
            <a:ext cx="7100463" cy="4664345"/>
          </a:xfrm>
        </p:spPr>
      </p:pic>
      <p:sp>
        <p:nvSpPr>
          <p:cNvPr id="4" name="Marcador de texto 3"/>
          <p:cNvSpPr>
            <a:spLocks noGrp="1"/>
          </p:cNvSpPr>
          <p:nvPr>
            <p:ph type="body" sz="half" idx="2"/>
          </p:nvPr>
        </p:nvSpPr>
        <p:spPr/>
        <p:txBody>
          <a:bodyPr/>
          <a:lstStyle/>
          <a:p>
            <a:r>
              <a:rPr lang="es-GT" dirty="0"/>
              <a:t>Nuestra </a:t>
            </a:r>
            <a:r>
              <a:rPr lang="es-GT" dirty="0" smtClean="0"/>
              <a:t>Misión</a:t>
            </a:r>
          </a:p>
          <a:p>
            <a:r>
              <a:rPr lang="es-GT" dirty="0" smtClean="0"/>
              <a:t>Desarrollar </a:t>
            </a:r>
            <a:r>
              <a:rPr lang="es-GT" dirty="0"/>
              <a:t>y comercializar productos farmacéuticos y alimenticios de vanguardia para satisfacer las necesidades de salud de nuestra población.</a:t>
            </a:r>
          </a:p>
        </p:txBody>
      </p:sp>
      <p:sp>
        <p:nvSpPr>
          <p:cNvPr id="5" name="Rectángulo 4"/>
          <p:cNvSpPr/>
          <p:nvPr/>
        </p:nvSpPr>
        <p:spPr>
          <a:xfrm>
            <a:off x="2855976" y="-155911"/>
            <a:ext cx="5423985" cy="923330"/>
          </a:xfrm>
          <a:prstGeom prst="rect">
            <a:avLst/>
          </a:prstGeom>
          <a:noFill/>
        </p:spPr>
        <p:txBody>
          <a:bodyPr wrap="none" lIns="91440" tIns="45720" rIns="91440" bIns="45720">
            <a:spAutoFit/>
          </a:bodyPr>
          <a:lstStyle/>
          <a:p>
            <a:pPr algn="ctr"/>
            <a:r>
              <a:rPr lang="es-ES" sz="5400" dirty="0" smtClean="0">
                <a:ln w="0"/>
                <a:solidFill>
                  <a:schemeClr val="accent1"/>
                </a:solidFill>
                <a:effectLst>
                  <a:outerShdw blurRad="38100" dist="25400" dir="5400000" algn="ctr" rotWithShape="0">
                    <a:srgbClr val="6E747A">
                      <a:alpha val="43000"/>
                    </a:srgbClr>
                  </a:outerShdw>
                </a:effectLst>
              </a:rPr>
              <a:t>QUIENES SOMOS</a:t>
            </a:r>
            <a:endParaRPr lang="es-E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1067282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138368" y="2766640"/>
            <a:ext cx="7315200" cy="3255264"/>
          </a:xfrm>
        </p:spPr>
        <p:txBody>
          <a:bodyPr/>
          <a:lstStyle/>
          <a:p>
            <a:r>
              <a:rPr lang="es-GT" dirty="0" smtClean="0"/>
              <a:t>CORPORACION FARMACEUTICA REGIONAL</a:t>
            </a:r>
            <a:endParaRPr lang="es-GT" dirty="0"/>
          </a:p>
        </p:txBody>
      </p:sp>
      <p:sp>
        <p:nvSpPr>
          <p:cNvPr id="7" name="Rectángulo 6"/>
          <p:cNvSpPr/>
          <p:nvPr/>
        </p:nvSpPr>
        <p:spPr>
          <a:xfrm rot="16200000">
            <a:off x="-1155174" y="1081078"/>
            <a:ext cx="6096000" cy="3785652"/>
          </a:xfrm>
          <a:prstGeom prst="rect">
            <a:avLst/>
          </a:prstGeom>
        </p:spPr>
        <p:txBody>
          <a:bodyPr>
            <a:spAutoFit/>
          </a:bodyPr>
          <a:lstStyle/>
          <a:p>
            <a:r>
              <a:rPr lang="es-GT" sz="2400" dirty="0"/>
              <a:t>S</a:t>
            </a:r>
            <a:r>
              <a:rPr lang="es-GT" sz="2400" dirty="0" smtClean="0"/>
              <a:t>omos </a:t>
            </a:r>
            <a:r>
              <a:rPr lang="es-GT" sz="2400" dirty="0"/>
              <a:t>una </a:t>
            </a:r>
            <a:r>
              <a:rPr lang="es-GT" sz="2400" dirty="0" smtClean="0"/>
              <a:t>Corporación </a:t>
            </a:r>
            <a:r>
              <a:rPr lang="es-GT" sz="2400" dirty="0"/>
              <a:t>Farmacéutica Regional que agrupa </a:t>
            </a:r>
            <a:r>
              <a:rPr lang="es-GT" sz="2400" dirty="0" smtClean="0"/>
              <a:t>a varias filiales: Pharmalat, S.A., Winzzer Corporation, IBM Pharma (Innovation Biomolecular Pharmaceutical), con división Comercial, Hospitalaria y/o Institucional. Actualmente cubrimos los mercados de Guatemala, El Salvador, Nicaragua y Belize. Así mismo estamos en trámite de registros en el resto de países de la región centroamericana </a:t>
            </a:r>
            <a:r>
              <a:rPr lang="es-GT" sz="2400" dirty="0"/>
              <a:t>y el caribe.</a:t>
            </a:r>
          </a:p>
        </p:txBody>
      </p:sp>
    </p:spTree>
    <p:extLst>
      <p:ext uri="{BB962C8B-B14F-4D97-AF65-F5344CB8AC3E}">
        <p14:creationId xmlns:p14="http://schemas.microsoft.com/office/powerpoint/2010/main" val="142348041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631842" y="2024539"/>
            <a:ext cx="6967471" cy="1477328"/>
          </a:xfrm>
          <a:prstGeom prst="rect">
            <a:avLst/>
          </a:prstGeom>
        </p:spPr>
        <p:txBody>
          <a:bodyPr wrap="square">
            <a:spAutoFit/>
          </a:bodyPr>
          <a:lstStyle/>
          <a:p>
            <a:r>
              <a:rPr lang="es-GT" dirty="0">
                <a:latin typeface="Aharoni" panose="02010803020104030203" pitchFamily="2" charset="-79"/>
                <a:cs typeface="Aharoni" panose="02010803020104030203" pitchFamily="2" charset="-79"/>
              </a:rPr>
              <a:t>Somos una Corporación Farmacéutica Internacional, dedicada a</a:t>
            </a:r>
          </a:p>
          <a:p>
            <a:r>
              <a:rPr lang="es-GT" dirty="0">
                <a:latin typeface="Aharoni" panose="02010803020104030203" pitchFamily="2" charset="-79"/>
                <a:cs typeface="Aharoni" panose="02010803020104030203" pitchFamily="2" charset="-79"/>
              </a:rPr>
              <a:t>mejorar la salud de nuestros consumidores, a través de la producción de medicamentos con los más altos </a:t>
            </a:r>
          </a:p>
          <a:p>
            <a:r>
              <a:rPr lang="es-GT" dirty="0">
                <a:latin typeface="Aharoni" panose="02010803020104030203" pitchFamily="2" charset="-79"/>
                <a:cs typeface="Aharoni" panose="02010803020104030203" pitchFamily="2" charset="-79"/>
              </a:rPr>
              <a:t>estándares de calidad.</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717" y="1691640"/>
            <a:ext cx="2143125" cy="2143125"/>
          </a:xfrm>
          <a:prstGeom prst="rect">
            <a:avLst/>
          </a:prstGeom>
        </p:spPr>
      </p:pic>
      <p:sp>
        <p:nvSpPr>
          <p:cNvPr id="6" name="Rectángulo 5"/>
          <p:cNvSpPr/>
          <p:nvPr/>
        </p:nvSpPr>
        <p:spPr>
          <a:xfrm rot="16200000">
            <a:off x="8123354" y="3261574"/>
            <a:ext cx="6858000" cy="334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7" name="Imagen 6"/>
          <p:cNvPicPr>
            <a:picLocks noChangeAspect="1"/>
          </p:cNvPicPr>
          <p:nvPr/>
        </p:nvPicPr>
        <p:blipFill>
          <a:blip r:embed="rId3"/>
          <a:stretch>
            <a:fillRect/>
          </a:stretch>
        </p:blipFill>
        <p:spPr>
          <a:xfrm>
            <a:off x="1141215" y="0"/>
            <a:ext cx="347502" cy="6870787"/>
          </a:xfrm>
          <a:prstGeom prst="rect">
            <a:avLst/>
          </a:prstGeom>
        </p:spPr>
      </p:pic>
      <p:pic>
        <p:nvPicPr>
          <p:cNvPr id="8" name="Imagen 7"/>
          <p:cNvPicPr>
            <a:picLocks noChangeAspect="1"/>
          </p:cNvPicPr>
          <p:nvPr/>
        </p:nvPicPr>
        <p:blipFill>
          <a:blip r:embed="rId3"/>
          <a:stretch>
            <a:fillRect/>
          </a:stretch>
        </p:blipFill>
        <p:spPr>
          <a:xfrm rot="5400000">
            <a:off x="5922248" y="179232"/>
            <a:ext cx="347502" cy="12192002"/>
          </a:xfrm>
          <a:prstGeom prst="rect">
            <a:avLst/>
          </a:prstGeom>
        </p:spPr>
      </p:pic>
    </p:spTree>
    <p:extLst>
      <p:ext uri="{BB962C8B-B14F-4D97-AF65-F5344CB8AC3E}">
        <p14:creationId xmlns:p14="http://schemas.microsoft.com/office/powerpoint/2010/main" val="14470467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348766" y="2609895"/>
            <a:ext cx="6096000" cy="1200329"/>
          </a:xfrm>
          <a:prstGeom prst="rect">
            <a:avLst/>
          </a:prstGeom>
        </p:spPr>
        <p:txBody>
          <a:bodyPr>
            <a:spAutoFit/>
          </a:bodyPr>
          <a:lstStyle/>
          <a:p>
            <a:r>
              <a:rPr lang="es-GT" dirty="0"/>
              <a:t>Contamos con una amplia gama de productos </a:t>
            </a:r>
            <a:r>
              <a:rPr lang="es-GT" dirty="0" smtClean="0"/>
              <a:t>farmacéuticos </a:t>
            </a:r>
            <a:r>
              <a:rPr lang="es-GT" dirty="0"/>
              <a:t>entre los que se destacan </a:t>
            </a:r>
            <a:r>
              <a:rPr lang="es-GT" dirty="0" smtClean="0"/>
              <a:t>analgésicos, </a:t>
            </a:r>
            <a:r>
              <a:rPr lang="es-GT" dirty="0"/>
              <a:t>antigripales, </a:t>
            </a:r>
            <a:r>
              <a:rPr lang="es-GT" dirty="0" smtClean="0"/>
              <a:t>multivitamínicos, antibióticos, </a:t>
            </a:r>
            <a:r>
              <a:rPr lang="es-GT" dirty="0"/>
              <a:t>desparasitantes, nutraceuticos, etc.</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1" y="1587320"/>
            <a:ext cx="3022242" cy="4014989"/>
          </a:xfrm>
          <a:prstGeom prst="rect">
            <a:avLst/>
          </a:prstGeom>
        </p:spPr>
      </p:pic>
      <p:sp>
        <p:nvSpPr>
          <p:cNvPr id="5" name="Rectángulo 4"/>
          <p:cNvSpPr/>
          <p:nvPr/>
        </p:nvSpPr>
        <p:spPr>
          <a:xfrm>
            <a:off x="4640669" y="1125655"/>
            <a:ext cx="4507645" cy="923330"/>
          </a:xfrm>
          <a:prstGeom prst="rect">
            <a:avLst/>
          </a:prstGeom>
          <a:noFill/>
        </p:spPr>
        <p:txBody>
          <a:bodyPr wrap="none" lIns="91440" tIns="45720" rIns="91440" bIns="45720">
            <a:spAutoFit/>
          </a:bodyPr>
          <a:lstStyle/>
          <a:p>
            <a:pPr algn="ctr"/>
            <a:r>
              <a:rPr lang="es-E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PHARMALATH</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574407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734873" y="1854558"/>
            <a:ext cx="7615664" cy="3896890"/>
          </a:xfrm>
        </p:spPr>
        <p:txBody>
          <a:bodyPr>
            <a:normAutofit fontScale="90000"/>
          </a:bodyPr>
          <a:lstStyle/>
          <a:p>
            <a:r>
              <a:rPr lang="es-GT" dirty="0"/>
              <a:t/>
            </a:r>
            <a:br>
              <a:rPr lang="es-GT" dirty="0"/>
            </a:br>
            <a:r>
              <a:rPr lang="es-GT" dirty="0">
                <a:latin typeface="Adobe Garamond Pro Bold" panose="02020702060506020403" pitchFamily="18" charset="0"/>
              </a:rPr>
              <a:t>PHARMALAT LANZA AL MERCADO PRODUCTOS CONTRA ENFERMEDADES CRÓNICAS</a:t>
            </a:r>
          </a:p>
        </p:txBody>
      </p:sp>
      <p:sp>
        <p:nvSpPr>
          <p:cNvPr id="5" name="Rectángulo 4"/>
          <p:cNvSpPr/>
          <p:nvPr/>
        </p:nvSpPr>
        <p:spPr>
          <a:xfrm rot="16200000">
            <a:off x="-1017431" y="2318841"/>
            <a:ext cx="5245995" cy="2308324"/>
          </a:xfrm>
          <a:prstGeom prst="rect">
            <a:avLst/>
          </a:prstGeom>
        </p:spPr>
        <p:txBody>
          <a:bodyPr wrap="square">
            <a:spAutoFit/>
          </a:bodyPr>
          <a:lstStyle/>
          <a:p>
            <a:r>
              <a:rPr lang="es-GT" dirty="0"/>
              <a:t>El Departamento de Investigación de Pharmalat, S.A., (IBM-Pharma) con el fin de mejorar la calidad de vida de las personas que padecen enfermedades crónicas lanza al mercado </a:t>
            </a:r>
            <a:r>
              <a:rPr lang="es-GT" dirty="0" err="1"/>
              <a:t>Limtox</a:t>
            </a:r>
            <a:r>
              <a:rPr lang="es-GT" dirty="0"/>
              <a:t> y </a:t>
            </a:r>
            <a:r>
              <a:rPr lang="es-GT" dirty="0" err="1"/>
              <a:t>Oconex</a:t>
            </a:r>
            <a:r>
              <a:rPr lang="es-GT" dirty="0"/>
              <a:t>, productos fundamentados en medicina biomolecular que coadyuvan en el tratamiento de enfermedades como cáncer, diabetes tipo II, grasas dañinas, VIH, entre otras. </a:t>
            </a:r>
          </a:p>
        </p:txBody>
      </p:sp>
    </p:spTree>
    <p:extLst>
      <p:ext uri="{BB962C8B-B14F-4D97-AF65-F5344CB8AC3E}">
        <p14:creationId xmlns:p14="http://schemas.microsoft.com/office/powerpoint/2010/main" val="18250430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A continuación se mencionan algunas de sus características:</a:t>
            </a:r>
          </a:p>
        </p:txBody>
      </p:sp>
      <p:sp>
        <p:nvSpPr>
          <p:cNvPr id="3" name="Rectángulo 2"/>
          <p:cNvSpPr/>
          <p:nvPr/>
        </p:nvSpPr>
        <p:spPr>
          <a:xfrm>
            <a:off x="3533105" y="518530"/>
            <a:ext cx="7697274" cy="5355312"/>
          </a:xfrm>
          <a:prstGeom prst="rect">
            <a:avLst/>
          </a:prstGeom>
        </p:spPr>
        <p:txBody>
          <a:bodyPr wrap="square">
            <a:spAutoFit/>
          </a:bodyPr>
          <a:lstStyle/>
          <a:p>
            <a:r>
              <a:rPr lang="es-GT" dirty="0"/>
              <a:t>Caracterización completa de la enfermedad o problemática biológica a profundidad.</a:t>
            </a:r>
          </a:p>
          <a:p>
            <a:r>
              <a:rPr lang="es-GT" dirty="0"/>
              <a:t>Caracterización completa de la metodología o proceso a seguir en diversas enfermedades.</a:t>
            </a:r>
          </a:p>
          <a:p>
            <a:r>
              <a:rPr lang="es-GT" dirty="0"/>
              <a:t>Establece las vías o puntos de control biológicos de acuerdo a la metodología cuántica planteada.</a:t>
            </a:r>
          </a:p>
          <a:p>
            <a:r>
              <a:rPr lang="es-GT" dirty="0"/>
              <a:t>Búsqueda constante hasta encontrar moléculas específicas que respondan a los puntos de control biológico que encajen a cabalidad.</a:t>
            </a:r>
          </a:p>
          <a:p>
            <a:r>
              <a:rPr lang="es-GT" dirty="0"/>
              <a:t>Se filtran estas moléculas específicas en el sistema inteligente computarizado cuántico.</a:t>
            </a:r>
          </a:p>
          <a:p>
            <a:r>
              <a:rPr lang="es-GT" dirty="0"/>
              <a:t>Una vez filtradas y aceptadas las moléculas propuestas se calcula el porcentaje cuántico molecular y escalón evolutivo.</a:t>
            </a:r>
          </a:p>
          <a:p>
            <a:r>
              <a:rPr lang="es-GT" dirty="0"/>
              <a:t>Al llegar a esta fase, se creará la fórmula que responda a la selección de aquellas moléculas que reúnan las propiedades de su ingrediente activo.</a:t>
            </a:r>
          </a:p>
          <a:p>
            <a:r>
              <a:rPr lang="es-GT" dirty="0"/>
              <a:t>Una vez creada la formulación se calculará: porcentaje de efectividad, seguridad y de bienestar biológico.</a:t>
            </a:r>
          </a:p>
          <a:p>
            <a:r>
              <a:rPr lang="es-GT" dirty="0"/>
              <a:t>La importancia de estos porcentajes permitirán establecer con exactitud el nivel de posibilidades en el logro de una respuesta definitiva y su impacto en la calidad de vida del paciente.</a:t>
            </a:r>
          </a:p>
        </p:txBody>
      </p:sp>
    </p:spTree>
    <p:extLst>
      <p:ext uri="{BB962C8B-B14F-4D97-AF65-F5344CB8AC3E}">
        <p14:creationId xmlns:p14="http://schemas.microsoft.com/office/powerpoint/2010/main" val="414309054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159098" y="1324144"/>
            <a:ext cx="10071279" cy="4524315"/>
          </a:xfrm>
          <a:prstGeom prst="rect">
            <a:avLst/>
          </a:prstGeom>
        </p:spPr>
        <p:txBody>
          <a:bodyPr wrap="square">
            <a:spAutoFit/>
          </a:bodyPr>
          <a:lstStyle/>
          <a:p>
            <a:r>
              <a:rPr lang="es-GT" dirty="0"/>
              <a:t>Por lo que el Sistema Inteligente Computarizado Cuántico, garantiza la reducción dramática en el tiempo de la investigación, el cuál variará dependiendo de la enfermedad de que se trate.</a:t>
            </a:r>
          </a:p>
          <a:p>
            <a:endParaRPr lang="es-GT" dirty="0"/>
          </a:p>
          <a:p>
            <a:r>
              <a:rPr lang="es-GT" dirty="0"/>
              <a:t>Este sistema junto a la Vibración Genética, inició la búsqueda de la novedad científica en 1983; pero fue en 1998 cuando se descubre y desarrolla, por el Científico Molecular Cuántico, Lic. Juan Carlos Pérez Velázquez, Coordinador del equipo multidisciplinario de investigación y desarrollo de Innovación </a:t>
            </a:r>
            <a:r>
              <a:rPr lang="es-GT" dirty="0" err="1"/>
              <a:t>BioMolecular</a:t>
            </a:r>
            <a:r>
              <a:rPr lang="es-GT" dirty="0"/>
              <a:t> Pharma, implementándose en Guatemala desde hace casi 7 años.</a:t>
            </a:r>
          </a:p>
          <a:p>
            <a:endParaRPr lang="es-GT" dirty="0"/>
          </a:p>
          <a:p>
            <a:r>
              <a:rPr lang="es-GT" dirty="0"/>
              <a:t>En Pharmalat creemos firmemente que en Guatemala hay talento, así como médicos inconformes e innovadores que no estaban satisfechos con el estancamiento forzado al que ha sido sometida la medicina. De ahí que cada vez solicitan más información, comentó Lic. Guillermo Castro, Gerente de marca de productos Pharmalat. </a:t>
            </a:r>
          </a:p>
          <a:p>
            <a:endParaRPr lang="es-GT" dirty="0"/>
          </a:p>
          <a:p>
            <a:r>
              <a:rPr lang="es-GT" dirty="0"/>
              <a:t>Lo anterior representa una novedad o un beneficio tangible, para el desarrollo de la ciencia, lo cual es digno de encomio y debe hacernos sentir orgullosos de que se esté realizando en Centroamérica y específicamente con base central en Guatemala, concluyó Guillermo Castro</a:t>
            </a:r>
          </a:p>
        </p:txBody>
      </p:sp>
      <p:pic>
        <p:nvPicPr>
          <p:cNvPr id="4" name="Imagen 3"/>
          <p:cNvPicPr>
            <a:picLocks noChangeAspect="1"/>
          </p:cNvPicPr>
          <p:nvPr/>
        </p:nvPicPr>
        <p:blipFill>
          <a:blip r:embed="rId2"/>
          <a:stretch>
            <a:fillRect/>
          </a:stretch>
        </p:blipFill>
        <p:spPr>
          <a:xfrm>
            <a:off x="526001" y="-12787"/>
            <a:ext cx="347502" cy="6870787"/>
          </a:xfrm>
          <a:prstGeom prst="rect">
            <a:avLst/>
          </a:prstGeom>
        </p:spPr>
      </p:pic>
      <p:pic>
        <p:nvPicPr>
          <p:cNvPr id="5" name="Imagen 4"/>
          <p:cNvPicPr>
            <a:picLocks noChangeAspect="1"/>
          </p:cNvPicPr>
          <p:nvPr/>
        </p:nvPicPr>
        <p:blipFill>
          <a:blip r:embed="rId2"/>
          <a:stretch>
            <a:fillRect/>
          </a:stretch>
        </p:blipFill>
        <p:spPr>
          <a:xfrm>
            <a:off x="11342221" y="0"/>
            <a:ext cx="347502" cy="6870787"/>
          </a:xfrm>
          <a:prstGeom prst="rect">
            <a:avLst/>
          </a:prstGeom>
        </p:spPr>
      </p:pic>
    </p:spTree>
    <p:extLst>
      <p:ext uri="{BB962C8B-B14F-4D97-AF65-F5344CB8AC3E}">
        <p14:creationId xmlns:p14="http://schemas.microsoft.com/office/powerpoint/2010/main" val="415671852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24</TotalTime>
  <Words>726</Words>
  <Application>Microsoft Office PowerPoint</Application>
  <PresentationFormat>Panorámica</PresentationFormat>
  <Paragraphs>58</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Adobe Garamond Pro Bold</vt:lpstr>
      <vt:lpstr>Aharoni</vt:lpstr>
      <vt:lpstr>Bernard MT Condensed</vt:lpstr>
      <vt:lpstr>Corbel</vt:lpstr>
      <vt:lpstr>Wingdings 2</vt:lpstr>
      <vt:lpstr>Marco</vt:lpstr>
      <vt:lpstr>Karen Fabiola Robles González</vt:lpstr>
      <vt:lpstr>Presentación de PowerPoint</vt:lpstr>
      <vt:lpstr>Nuestra Visión Ser un modelo de empresa farmaceútica, expandirnos a nuevos países y mercados implementando sistemas de calidad apoyados en el talento de nuestros colaboradores para contribuir a mejorar la calidad de vida de la población. </vt:lpstr>
      <vt:lpstr>CORPORACION FARMACEUTICA REGIONAL</vt:lpstr>
      <vt:lpstr>Presentación de PowerPoint</vt:lpstr>
      <vt:lpstr>Presentación de PowerPoint</vt:lpstr>
      <vt:lpstr> PHARMALAT LANZA AL MERCADO PRODUCTOS CONTRA ENFERMEDADES CRÓNICAS</vt:lpstr>
      <vt:lpstr>A continuación se mencionan algunas de sus características: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Karen Fabiola Robles González</dc:title>
  <dc:creator>estudiante de Liceo Compu-market</dc:creator>
  <cp:lastModifiedBy>estudiante de Liceo Compu-market</cp:lastModifiedBy>
  <cp:revision>3</cp:revision>
  <dcterms:created xsi:type="dcterms:W3CDTF">2017-08-15T19:52:21Z</dcterms:created>
  <dcterms:modified xsi:type="dcterms:W3CDTF">2017-08-15T20:16:52Z</dcterms:modified>
</cp:coreProperties>
</file>