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6" autoAdjust="0"/>
    <p:restoredTop sz="94660"/>
  </p:normalViewPr>
  <p:slideViewPr>
    <p:cSldViewPr snapToGrid="0">
      <p:cViewPr varScale="1">
        <p:scale>
          <a:sx n="32" d="100"/>
          <a:sy n="32" d="100"/>
        </p:scale>
        <p:origin x="3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hyperlink" Target="https://es.wikipedia.org/wiki/GNU/Linux" TargetMode="External"/><Relationship Id="rId2" Type="http://schemas.openxmlformats.org/officeDocument/2006/relationships/hyperlink" Target="https://es.wikipedia.org/wiki/Software" TargetMode="External"/><Relationship Id="rId1" Type="http://schemas.openxmlformats.org/officeDocument/2006/relationships/hyperlink" Target="https://es.wikipedia.org/wiki/Hardware" TargetMode="External"/><Relationship Id="rId6" Type="http://schemas.openxmlformats.org/officeDocument/2006/relationships/hyperlink" Target="https://es.wikipedia.org/wiki/Programador" TargetMode="External"/><Relationship Id="rId5" Type="http://schemas.openxmlformats.org/officeDocument/2006/relationships/hyperlink" Target="https://es.wikipedia.org/w/index.php?title=Programaci%C3%B3n&amp;action=edit&amp;section=8" TargetMode="External"/><Relationship Id="rId4" Type="http://schemas.openxmlformats.org/officeDocument/2006/relationships/hyperlink" Target="https://es.wikipedia.org/wiki/Windows"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es.wikipedia.org/wiki/Software" TargetMode="External"/><Relationship Id="rId2" Type="http://schemas.openxmlformats.org/officeDocument/2006/relationships/hyperlink" Target="https://es.wikipedia.org/wiki/Hardware" TargetMode="External"/><Relationship Id="rId1" Type="http://schemas.openxmlformats.org/officeDocument/2006/relationships/hyperlink" Target="https://es.wikipedia.org/wiki/Programador" TargetMode="External"/><Relationship Id="rId6" Type="http://schemas.openxmlformats.org/officeDocument/2006/relationships/hyperlink" Target="https://es.wikipedia.org/w/index.php?title=Programaci%C3%B3n&amp;action=edit&amp;section=8" TargetMode="External"/><Relationship Id="rId5" Type="http://schemas.openxmlformats.org/officeDocument/2006/relationships/hyperlink" Target="https://es.wikipedia.org/wiki/Windows" TargetMode="External"/><Relationship Id="rId4" Type="http://schemas.openxmlformats.org/officeDocument/2006/relationships/hyperlink" Target="https://es.wikipedia.org/wiki/GNU/Linux"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8CC9BD-5C54-4936-9CA3-9FF98ABE4C2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GT"/>
        </a:p>
      </dgm:t>
    </dgm:pt>
    <dgm:pt modelId="{EED6378B-8E85-4168-9402-52F461BC0B1C}">
      <dgm:prSet phldrT="[Texto]" custT="1"/>
      <dgm:spPr/>
      <dgm:t>
        <a:bodyPr/>
        <a:lstStyle/>
        <a:p>
          <a:r>
            <a:rPr lang="es-GT" sz="2000" b="1" i="0" dirty="0" smtClean="0">
              <a:solidFill>
                <a:schemeClr val="accent5"/>
              </a:solidFill>
            </a:rPr>
            <a:t>Correctitud</a:t>
          </a:r>
          <a:r>
            <a:rPr lang="es-GT" sz="2000" b="0" i="0" dirty="0" smtClean="0"/>
            <a:t> Un programa es correcto si hace lo que debe hacer tal y como se estableció en las fases previas a su desarrollo. Para determinar si un programa hace lo que debe, es muy importante especificar claramente qué debe hacer el programa antes de su desarrollo y, una vez acabado, compararlo con lo que realmente hace.</a:t>
          </a:r>
          <a:endParaRPr lang="es-GT" sz="2000" dirty="0"/>
        </a:p>
      </dgm:t>
    </dgm:pt>
    <dgm:pt modelId="{84F87D87-41E3-4808-9274-47376FCDD570}" type="parTrans" cxnId="{1C13011E-98E3-4252-8628-204E255B989B}">
      <dgm:prSet/>
      <dgm:spPr/>
      <dgm:t>
        <a:bodyPr/>
        <a:lstStyle/>
        <a:p>
          <a:endParaRPr lang="es-GT"/>
        </a:p>
      </dgm:t>
    </dgm:pt>
    <dgm:pt modelId="{FD474A12-E18E-435B-82D3-72B4527B235C}" type="sibTrans" cxnId="{1C13011E-98E3-4252-8628-204E255B989B}">
      <dgm:prSet/>
      <dgm:spPr/>
      <dgm:t>
        <a:bodyPr/>
        <a:lstStyle/>
        <a:p>
          <a:endParaRPr lang="es-GT"/>
        </a:p>
      </dgm:t>
    </dgm:pt>
    <dgm:pt modelId="{CC596B52-F66A-4726-9FCA-3C048BAC722A}">
      <dgm:prSet phldrT="[Texto]" custT="1"/>
      <dgm:spPr/>
      <dgm:t>
        <a:bodyPr/>
        <a:lstStyle/>
        <a:p>
          <a:r>
            <a:rPr lang="es-GT" sz="1400" b="0" i="1" dirty="0" smtClean="0">
              <a:solidFill>
                <a:schemeClr val="accent5"/>
              </a:solidFill>
            </a:rPr>
            <a:t>Portabilidad</a:t>
          </a:r>
          <a:r>
            <a:rPr lang="es-GT" sz="1400" b="0" i="0" dirty="0" smtClean="0"/>
            <a:t>. Un programa es portable cuando tiene la capacidad de poder ejecutarse en una plataforma, ya sea </a:t>
          </a:r>
          <a:r>
            <a:rPr lang="es-GT" sz="1400" b="0" i="0" dirty="0" smtClean="0">
              <a:hlinkClick xmlns:r="http://schemas.openxmlformats.org/officeDocument/2006/relationships" r:id="rId1" tooltip="Hardware"/>
            </a:rPr>
            <a:t>hardware</a:t>
          </a:r>
          <a:r>
            <a:rPr lang="es-GT" sz="1400" b="0" i="0" dirty="0" smtClean="0"/>
            <a:t> o </a:t>
          </a:r>
          <a:r>
            <a:rPr lang="es-GT" sz="1400" b="0" i="0" dirty="0" smtClean="0">
              <a:solidFill>
                <a:schemeClr val="accent5"/>
              </a:solidFill>
              <a:hlinkClick xmlns:r="http://schemas.openxmlformats.org/officeDocument/2006/relationships" r:id="rId2" tooltip="Software"/>
            </a:rPr>
            <a:t>software</a:t>
          </a:r>
          <a:r>
            <a:rPr lang="es-GT" sz="1400" b="0" i="0" dirty="0" smtClean="0"/>
            <a:t>, diferente a aquella en la que se desarrolló. La portabilidad es una característica muy deseable para un programa, ya que permite, por ejemplo, a un programa que se ha elaborado para el sistema </a:t>
          </a:r>
          <a:r>
            <a:rPr lang="es-GT" sz="1400" b="0" i="0" dirty="0" smtClean="0">
              <a:hlinkClick xmlns:r="http://schemas.openxmlformats.org/officeDocument/2006/relationships" r:id="rId3" tooltip="GNU/Linux"/>
            </a:rPr>
            <a:t>GNU/Linux</a:t>
          </a:r>
          <a:r>
            <a:rPr lang="es-GT" sz="1400" b="0" i="0" dirty="0" smtClean="0"/>
            <a:t> ejecutarse también en la familia de sistemas operativos </a:t>
          </a:r>
          <a:r>
            <a:rPr lang="es-GT" sz="1400" b="0" i="0" dirty="0" smtClean="0">
              <a:hlinkClick xmlns:r="http://schemas.openxmlformats.org/officeDocument/2006/relationships" r:id="rId4" tooltip="Windows"/>
            </a:rPr>
            <a:t>Windows</a:t>
          </a:r>
          <a:r>
            <a:rPr lang="es-GT" sz="1400" b="0" i="0" dirty="0" smtClean="0"/>
            <a:t>. Esto permite que el programa pueda llegar a más usuarios más fácilmente.</a:t>
          </a:r>
        </a:p>
        <a:p>
          <a:r>
            <a:rPr lang="es-GT" sz="1400" b="0" i="0" dirty="0" smtClean="0"/>
            <a:t>Ciclo de vida del software[</a:t>
          </a:r>
          <a:r>
            <a:rPr lang="es-GT" sz="1400" b="0" i="0" dirty="0" smtClean="0">
              <a:hlinkClick xmlns:r="http://schemas.openxmlformats.org/officeDocument/2006/relationships" r:id="rId5" tooltip="Editar sección: Ciclo de vida del software"/>
            </a:rPr>
            <a:t>editar</a:t>
          </a:r>
          <a:r>
            <a:rPr lang="es-GT" sz="1400" b="0" i="0" dirty="0" smtClean="0"/>
            <a:t>]</a:t>
          </a:r>
        </a:p>
        <a:p>
          <a:r>
            <a:rPr lang="es-GT" sz="1400" b="0" i="0" dirty="0" smtClean="0"/>
            <a:t>fase final, incluyendo su estado funcional.</a:t>
          </a:r>
          <a:endParaRPr lang="es-GT" sz="1400" dirty="0"/>
        </a:p>
      </dgm:t>
    </dgm:pt>
    <dgm:pt modelId="{11168BCC-0C19-4CD7-85D0-8866D7F8A659}" type="parTrans" cxnId="{4080A5E3-4379-4FEF-96B5-548ADAB42655}">
      <dgm:prSet/>
      <dgm:spPr/>
      <dgm:t>
        <a:bodyPr/>
        <a:lstStyle/>
        <a:p>
          <a:endParaRPr lang="es-GT"/>
        </a:p>
      </dgm:t>
    </dgm:pt>
    <dgm:pt modelId="{30579435-C7D8-47BD-A1EA-1D1A19B058A0}" type="sibTrans" cxnId="{4080A5E3-4379-4FEF-96B5-548ADAB42655}">
      <dgm:prSet/>
      <dgm:spPr/>
      <dgm:t>
        <a:bodyPr/>
        <a:lstStyle/>
        <a:p>
          <a:endParaRPr lang="es-GT"/>
        </a:p>
      </dgm:t>
    </dgm:pt>
    <dgm:pt modelId="{40D2FFDD-7970-41CA-AA4B-3B41AB5CC055}">
      <dgm:prSet custT="1"/>
      <dgm:spPr/>
      <dgm:t>
        <a:bodyPr/>
        <a:lstStyle/>
        <a:p>
          <a:r>
            <a:rPr lang="es-GT" sz="1800" b="0" i="1" dirty="0" smtClean="0">
              <a:solidFill>
                <a:schemeClr val="accent5"/>
              </a:solidFill>
            </a:rPr>
            <a:t>Claridad</a:t>
          </a:r>
          <a:r>
            <a:rPr lang="es-GT" sz="1600" b="0" i="0" dirty="0" smtClean="0"/>
            <a:t>. Es muy importante que el programa sea lo más claro y legible posible, para facilitar tanto su desarrollo como su posterior mantenimiento. Al elaborar un programa se debe intentar que su estructura sea sencilla y coherente, así como cuidar el estilo de programación. De esta forma se ve facilitado el trabajo del </a:t>
          </a:r>
          <a:r>
            <a:rPr lang="es-GT" sz="1600" b="0" i="0" dirty="0" smtClean="0">
              <a:hlinkClick xmlns:r="http://schemas.openxmlformats.org/officeDocument/2006/relationships" r:id="rId6" tooltip="Programador"/>
            </a:rPr>
            <a:t>programador</a:t>
          </a:r>
          <a:r>
            <a:rPr lang="es-GT" sz="1600" b="0" i="0" dirty="0" smtClean="0"/>
            <a:t>, tanto en la fase de creación como en las fases posteriores de corrección de errores, ampliaciones, modificaciones, etc.</a:t>
          </a:r>
          <a:endParaRPr lang="es-GT" sz="1600" dirty="0"/>
        </a:p>
      </dgm:t>
    </dgm:pt>
    <dgm:pt modelId="{0EFD8416-997D-4CE0-B415-4CAB017B36D9}" type="parTrans" cxnId="{1699B799-4B20-4230-AEF0-68050B65E144}">
      <dgm:prSet/>
      <dgm:spPr/>
      <dgm:t>
        <a:bodyPr/>
        <a:lstStyle/>
        <a:p>
          <a:endParaRPr lang="es-GT"/>
        </a:p>
      </dgm:t>
    </dgm:pt>
    <dgm:pt modelId="{59E3326B-869C-4B99-A72C-51AE55481AE2}" type="sibTrans" cxnId="{1699B799-4B20-4230-AEF0-68050B65E144}">
      <dgm:prSet/>
      <dgm:spPr/>
      <dgm:t>
        <a:bodyPr/>
        <a:lstStyle/>
        <a:p>
          <a:endParaRPr lang="es-GT"/>
        </a:p>
      </dgm:t>
    </dgm:pt>
    <dgm:pt modelId="{6833A4F7-F2B4-41EA-9FD0-3F6AE2800E73}">
      <dgm:prSet custT="1"/>
      <dgm:spPr/>
      <dgm:t>
        <a:bodyPr/>
        <a:lstStyle/>
        <a:p>
          <a:r>
            <a:rPr lang="es-GT" sz="1800" b="0" i="1" dirty="0" smtClean="0">
              <a:solidFill>
                <a:schemeClr val="accent5"/>
              </a:solidFill>
            </a:rPr>
            <a:t>Eficiencia</a:t>
          </a:r>
          <a:r>
            <a:rPr lang="es-GT" sz="1800" b="0" i="0" dirty="0" smtClean="0">
              <a:solidFill>
                <a:schemeClr val="accent5"/>
              </a:solidFill>
            </a:rPr>
            <a:t>.</a:t>
          </a:r>
          <a:r>
            <a:rPr lang="es-GT" sz="1800" b="0" i="0" dirty="0" smtClean="0"/>
            <a:t> Se trata de que el programa, además de realizar aquello para lo que fue creado (es decir, que sea correcto), lo haga gestionando de la mejor forma posible los recursos que utiliza</a:t>
          </a:r>
          <a:r>
            <a:rPr lang="es-GT" sz="500" b="0" i="0" dirty="0" smtClean="0"/>
            <a:t>.</a:t>
          </a:r>
          <a:endParaRPr lang="es-GT" sz="500" dirty="0"/>
        </a:p>
      </dgm:t>
    </dgm:pt>
    <dgm:pt modelId="{E2636B22-C051-4D16-80AD-B0B20DB11F32}" type="parTrans" cxnId="{CB218A64-8826-4AE9-BDE2-56D74C4C3DCC}">
      <dgm:prSet/>
      <dgm:spPr/>
      <dgm:t>
        <a:bodyPr/>
        <a:lstStyle/>
        <a:p>
          <a:endParaRPr lang="es-GT"/>
        </a:p>
      </dgm:t>
    </dgm:pt>
    <dgm:pt modelId="{5FF11CF6-0785-408C-ABD6-7B59266F0403}" type="sibTrans" cxnId="{CB218A64-8826-4AE9-BDE2-56D74C4C3DCC}">
      <dgm:prSet/>
      <dgm:spPr/>
      <dgm:t>
        <a:bodyPr/>
        <a:lstStyle/>
        <a:p>
          <a:endParaRPr lang="es-GT"/>
        </a:p>
      </dgm:t>
    </dgm:pt>
    <dgm:pt modelId="{6EEB09F9-8154-4EE6-9A01-6ADE913E0A97}" type="pres">
      <dgm:prSet presAssocID="{8E8CC9BD-5C54-4936-9CA3-9FF98ABE4C24}" presName="linear" presStyleCnt="0">
        <dgm:presLayoutVars>
          <dgm:animLvl val="lvl"/>
          <dgm:resizeHandles val="exact"/>
        </dgm:presLayoutVars>
      </dgm:prSet>
      <dgm:spPr/>
    </dgm:pt>
    <dgm:pt modelId="{C6F21BFD-996D-4C7A-A720-5BF8FE7191AC}" type="pres">
      <dgm:prSet presAssocID="{EED6378B-8E85-4168-9402-52F461BC0B1C}" presName="parentText" presStyleLbl="node1" presStyleIdx="0" presStyleCnt="4" custScaleY="113252" custLinFactY="-205512" custLinFactNeighborX="840" custLinFactNeighborY="-300000">
        <dgm:presLayoutVars>
          <dgm:chMax val="0"/>
          <dgm:bulletEnabled val="1"/>
        </dgm:presLayoutVars>
      </dgm:prSet>
      <dgm:spPr/>
      <dgm:t>
        <a:bodyPr/>
        <a:lstStyle/>
        <a:p>
          <a:endParaRPr lang="es-GT"/>
        </a:p>
      </dgm:t>
    </dgm:pt>
    <dgm:pt modelId="{E7BC6404-6676-4530-9F37-48349EA76565}" type="pres">
      <dgm:prSet presAssocID="{FD474A12-E18E-435B-82D3-72B4527B235C}" presName="spacer" presStyleCnt="0"/>
      <dgm:spPr/>
    </dgm:pt>
    <dgm:pt modelId="{1F1D3DC4-00DB-490E-87D3-15A84E3AB63F}" type="pres">
      <dgm:prSet presAssocID="{40D2FFDD-7970-41CA-AA4B-3B41AB5CC055}" presName="parentText" presStyleLbl="node1" presStyleIdx="1" presStyleCnt="4" custScaleY="93947">
        <dgm:presLayoutVars>
          <dgm:chMax val="0"/>
          <dgm:bulletEnabled val="1"/>
        </dgm:presLayoutVars>
      </dgm:prSet>
      <dgm:spPr/>
    </dgm:pt>
    <dgm:pt modelId="{1EE3F235-1CC1-4BE8-B809-00CC6A90F4BE}" type="pres">
      <dgm:prSet presAssocID="{59E3326B-869C-4B99-A72C-51AE55481AE2}" presName="spacer" presStyleCnt="0"/>
      <dgm:spPr/>
    </dgm:pt>
    <dgm:pt modelId="{C9330A0C-DD3B-4C0A-90ED-D43E082F6321}" type="pres">
      <dgm:prSet presAssocID="{6833A4F7-F2B4-41EA-9FD0-3F6AE2800E73}" presName="parentText" presStyleLbl="node1" presStyleIdx="2" presStyleCnt="4" custScaleY="43349" custLinFactY="2349" custLinFactNeighborX="-1400" custLinFactNeighborY="100000">
        <dgm:presLayoutVars>
          <dgm:chMax val="0"/>
          <dgm:bulletEnabled val="1"/>
        </dgm:presLayoutVars>
      </dgm:prSet>
      <dgm:spPr/>
    </dgm:pt>
    <dgm:pt modelId="{F7ADA465-99BB-4548-84A0-843A63D74A35}" type="pres">
      <dgm:prSet presAssocID="{5FF11CF6-0785-408C-ABD6-7B59266F0403}" presName="spacer" presStyleCnt="0"/>
      <dgm:spPr/>
    </dgm:pt>
    <dgm:pt modelId="{10388765-7E73-4E75-8B70-907557019F55}" type="pres">
      <dgm:prSet presAssocID="{CC596B52-F66A-4726-9FCA-3C048BAC722A}" presName="parentText" presStyleLbl="node1" presStyleIdx="3" presStyleCnt="4" custLinFactNeighborX="280" custLinFactNeighborY="-61000">
        <dgm:presLayoutVars>
          <dgm:chMax val="0"/>
          <dgm:bulletEnabled val="1"/>
        </dgm:presLayoutVars>
      </dgm:prSet>
      <dgm:spPr/>
      <dgm:t>
        <a:bodyPr/>
        <a:lstStyle/>
        <a:p>
          <a:endParaRPr lang="es-GT"/>
        </a:p>
      </dgm:t>
    </dgm:pt>
  </dgm:ptLst>
  <dgm:cxnLst>
    <dgm:cxn modelId="{AE1891DA-4E2A-4608-A2BA-B100CB52E388}" type="presOf" srcId="{CC596B52-F66A-4726-9FCA-3C048BAC722A}" destId="{10388765-7E73-4E75-8B70-907557019F55}" srcOrd="0" destOrd="0" presId="urn:microsoft.com/office/officeart/2005/8/layout/vList2"/>
    <dgm:cxn modelId="{1699B799-4B20-4230-AEF0-68050B65E144}" srcId="{8E8CC9BD-5C54-4936-9CA3-9FF98ABE4C24}" destId="{40D2FFDD-7970-41CA-AA4B-3B41AB5CC055}" srcOrd="1" destOrd="0" parTransId="{0EFD8416-997D-4CE0-B415-4CAB017B36D9}" sibTransId="{59E3326B-869C-4B99-A72C-51AE55481AE2}"/>
    <dgm:cxn modelId="{E3A4AC4E-D91F-454F-AE34-8549388CE513}" type="presOf" srcId="{6833A4F7-F2B4-41EA-9FD0-3F6AE2800E73}" destId="{C9330A0C-DD3B-4C0A-90ED-D43E082F6321}" srcOrd="0" destOrd="0" presId="urn:microsoft.com/office/officeart/2005/8/layout/vList2"/>
    <dgm:cxn modelId="{94F57D53-45BA-4258-A988-6D8568B845CB}" type="presOf" srcId="{40D2FFDD-7970-41CA-AA4B-3B41AB5CC055}" destId="{1F1D3DC4-00DB-490E-87D3-15A84E3AB63F}" srcOrd="0" destOrd="0" presId="urn:microsoft.com/office/officeart/2005/8/layout/vList2"/>
    <dgm:cxn modelId="{CB218A64-8826-4AE9-BDE2-56D74C4C3DCC}" srcId="{8E8CC9BD-5C54-4936-9CA3-9FF98ABE4C24}" destId="{6833A4F7-F2B4-41EA-9FD0-3F6AE2800E73}" srcOrd="2" destOrd="0" parTransId="{E2636B22-C051-4D16-80AD-B0B20DB11F32}" sibTransId="{5FF11CF6-0785-408C-ABD6-7B59266F0403}"/>
    <dgm:cxn modelId="{4080A5E3-4379-4FEF-96B5-548ADAB42655}" srcId="{8E8CC9BD-5C54-4936-9CA3-9FF98ABE4C24}" destId="{CC596B52-F66A-4726-9FCA-3C048BAC722A}" srcOrd="3" destOrd="0" parTransId="{11168BCC-0C19-4CD7-85D0-8866D7F8A659}" sibTransId="{30579435-C7D8-47BD-A1EA-1D1A19B058A0}"/>
    <dgm:cxn modelId="{2B224B03-B1C7-4338-9956-C502F0AFBC1D}" type="presOf" srcId="{EED6378B-8E85-4168-9402-52F461BC0B1C}" destId="{C6F21BFD-996D-4C7A-A720-5BF8FE7191AC}" srcOrd="0" destOrd="0" presId="urn:microsoft.com/office/officeart/2005/8/layout/vList2"/>
    <dgm:cxn modelId="{1C13011E-98E3-4252-8628-204E255B989B}" srcId="{8E8CC9BD-5C54-4936-9CA3-9FF98ABE4C24}" destId="{EED6378B-8E85-4168-9402-52F461BC0B1C}" srcOrd="0" destOrd="0" parTransId="{84F87D87-41E3-4808-9274-47376FCDD570}" sibTransId="{FD474A12-E18E-435B-82D3-72B4527B235C}"/>
    <dgm:cxn modelId="{1092C408-C1BE-45ED-A94D-9C5B6911679A}" type="presOf" srcId="{8E8CC9BD-5C54-4936-9CA3-9FF98ABE4C24}" destId="{6EEB09F9-8154-4EE6-9A01-6ADE913E0A97}" srcOrd="0" destOrd="0" presId="urn:microsoft.com/office/officeart/2005/8/layout/vList2"/>
    <dgm:cxn modelId="{99C006CC-B2DC-457C-A877-BE9C72DB3419}" type="presParOf" srcId="{6EEB09F9-8154-4EE6-9A01-6ADE913E0A97}" destId="{C6F21BFD-996D-4C7A-A720-5BF8FE7191AC}" srcOrd="0" destOrd="0" presId="urn:microsoft.com/office/officeart/2005/8/layout/vList2"/>
    <dgm:cxn modelId="{96348BEA-C61C-4B9D-B596-508721665F1F}" type="presParOf" srcId="{6EEB09F9-8154-4EE6-9A01-6ADE913E0A97}" destId="{E7BC6404-6676-4530-9F37-48349EA76565}" srcOrd="1" destOrd="0" presId="urn:microsoft.com/office/officeart/2005/8/layout/vList2"/>
    <dgm:cxn modelId="{417E54CD-15FA-4D30-AD22-6074C5DA1FCC}" type="presParOf" srcId="{6EEB09F9-8154-4EE6-9A01-6ADE913E0A97}" destId="{1F1D3DC4-00DB-490E-87D3-15A84E3AB63F}" srcOrd="2" destOrd="0" presId="urn:microsoft.com/office/officeart/2005/8/layout/vList2"/>
    <dgm:cxn modelId="{39BB60C3-43C3-440A-B509-19ADFEA41AA5}" type="presParOf" srcId="{6EEB09F9-8154-4EE6-9A01-6ADE913E0A97}" destId="{1EE3F235-1CC1-4BE8-B809-00CC6A90F4BE}" srcOrd="3" destOrd="0" presId="urn:microsoft.com/office/officeart/2005/8/layout/vList2"/>
    <dgm:cxn modelId="{1648BB41-1767-4672-9678-DAE5E8262D45}" type="presParOf" srcId="{6EEB09F9-8154-4EE6-9A01-6ADE913E0A97}" destId="{C9330A0C-DD3B-4C0A-90ED-D43E082F6321}" srcOrd="4" destOrd="0" presId="urn:microsoft.com/office/officeart/2005/8/layout/vList2"/>
    <dgm:cxn modelId="{A6C734F1-5B35-4679-A040-D04E634892C2}" type="presParOf" srcId="{6EEB09F9-8154-4EE6-9A01-6ADE913E0A97}" destId="{F7ADA465-99BB-4548-84A0-843A63D74A35}" srcOrd="5" destOrd="0" presId="urn:microsoft.com/office/officeart/2005/8/layout/vList2"/>
    <dgm:cxn modelId="{80AF7335-9DCC-4FB5-83EE-C0245C9148CA}" type="presParOf" srcId="{6EEB09F9-8154-4EE6-9A01-6ADE913E0A97}" destId="{10388765-7E73-4E75-8B70-907557019F5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21BFD-996D-4C7A-A720-5BF8FE7191AC}">
      <dsp:nvSpPr>
        <dsp:cNvPr id="0" name=""/>
        <dsp:cNvSpPr/>
      </dsp:nvSpPr>
      <dsp:spPr>
        <a:xfrm>
          <a:off x="0" y="0"/>
          <a:ext cx="8596312" cy="201579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GT" sz="2000" b="1" i="0" kern="1200" dirty="0" smtClean="0">
              <a:solidFill>
                <a:schemeClr val="accent5"/>
              </a:solidFill>
            </a:rPr>
            <a:t>Correctitud</a:t>
          </a:r>
          <a:r>
            <a:rPr lang="es-GT" sz="2000" b="0" i="0" kern="1200" dirty="0" smtClean="0"/>
            <a:t> Un programa es correcto si hace lo que debe hacer tal y como se estableció en las fases previas a su desarrollo. Para determinar si un programa hace lo que debe, es muy importante especificar claramente qué debe hacer el programa antes de su desarrollo y, una vez acabado, compararlo con lo que realmente hace.</a:t>
          </a:r>
          <a:endParaRPr lang="es-GT" sz="2000" kern="1200" dirty="0"/>
        </a:p>
      </dsp:txBody>
      <dsp:txXfrm>
        <a:off x="98403" y="98403"/>
        <a:ext cx="8399506" cy="1818989"/>
      </dsp:txXfrm>
    </dsp:sp>
    <dsp:sp modelId="{1F1D3DC4-00DB-490E-87D3-15A84E3AB63F}">
      <dsp:nvSpPr>
        <dsp:cNvPr id="0" name=""/>
        <dsp:cNvSpPr/>
      </dsp:nvSpPr>
      <dsp:spPr>
        <a:xfrm>
          <a:off x="0" y="2021733"/>
          <a:ext cx="8596312" cy="1672182"/>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GT" sz="1800" b="0" i="1" kern="1200" dirty="0" smtClean="0">
              <a:solidFill>
                <a:schemeClr val="accent5"/>
              </a:solidFill>
            </a:rPr>
            <a:t>Claridad</a:t>
          </a:r>
          <a:r>
            <a:rPr lang="es-GT" sz="1600" b="0" i="0" kern="1200" dirty="0" smtClean="0"/>
            <a:t>. Es muy importante que el programa sea lo más claro y legible posible, para facilitar tanto su desarrollo como su posterior mantenimiento. Al elaborar un programa se debe intentar que su estructura sea sencilla y coherente, así como cuidar el estilo de programación. De esta forma se ve facilitado el trabajo del </a:t>
          </a:r>
          <a:r>
            <a:rPr lang="es-GT" sz="1600" b="0" i="0" kern="1200" dirty="0" smtClean="0">
              <a:hlinkClick xmlns:r="http://schemas.openxmlformats.org/officeDocument/2006/relationships" r:id="rId1" tooltip="Programador"/>
            </a:rPr>
            <a:t>programador</a:t>
          </a:r>
          <a:r>
            <a:rPr lang="es-GT" sz="1600" b="0" i="0" kern="1200" dirty="0" smtClean="0"/>
            <a:t>, tanto en la fase de creación como en las fases posteriores de corrección de errores, ampliaciones, modificaciones, etc.</a:t>
          </a:r>
          <a:endParaRPr lang="es-GT" sz="1600" kern="1200" dirty="0"/>
        </a:p>
      </dsp:txBody>
      <dsp:txXfrm>
        <a:off x="81629" y="2103362"/>
        <a:ext cx="8433054" cy="1508924"/>
      </dsp:txXfrm>
    </dsp:sp>
    <dsp:sp modelId="{C9330A0C-DD3B-4C0A-90ED-D43E082F6321}">
      <dsp:nvSpPr>
        <dsp:cNvPr id="0" name=""/>
        <dsp:cNvSpPr/>
      </dsp:nvSpPr>
      <dsp:spPr>
        <a:xfrm>
          <a:off x="0" y="3745863"/>
          <a:ext cx="8596312" cy="771577"/>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GT" sz="1800" b="0" i="1" kern="1200" dirty="0" smtClean="0">
              <a:solidFill>
                <a:schemeClr val="accent5"/>
              </a:solidFill>
            </a:rPr>
            <a:t>Eficiencia</a:t>
          </a:r>
          <a:r>
            <a:rPr lang="es-GT" sz="1800" b="0" i="0" kern="1200" dirty="0" smtClean="0">
              <a:solidFill>
                <a:schemeClr val="accent5"/>
              </a:solidFill>
            </a:rPr>
            <a:t>.</a:t>
          </a:r>
          <a:r>
            <a:rPr lang="es-GT" sz="1800" b="0" i="0" kern="1200" dirty="0" smtClean="0"/>
            <a:t> Se trata de que el programa, además de realizar aquello para lo que fue creado (es decir, que sea correcto), lo haga gestionando de la mejor forma posible los recursos que utiliza</a:t>
          </a:r>
          <a:r>
            <a:rPr lang="es-GT" sz="500" b="0" i="0" kern="1200" dirty="0" smtClean="0"/>
            <a:t>.</a:t>
          </a:r>
          <a:endParaRPr lang="es-GT" sz="500" kern="1200" dirty="0"/>
        </a:p>
      </dsp:txBody>
      <dsp:txXfrm>
        <a:off x="37665" y="3783528"/>
        <a:ext cx="8520982" cy="696247"/>
      </dsp:txXfrm>
    </dsp:sp>
    <dsp:sp modelId="{10388765-7E73-4E75-8B70-907557019F55}">
      <dsp:nvSpPr>
        <dsp:cNvPr id="0" name=""/>
        <dsp:cNvSpPr/>
      </dsp:nvSpPr>
      <dsp:spPr>
        <a:xfrm>
          <a:off x="0" y="4472538"/>
          <a:ext cx="8596312" cy="17799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GT" sz="1400" b="0" i="1" kern="1200" dirty="0" smtClean="0">
              <a:solidFill>
                <a:schemeClr val="accent5"/>
              </a:solidFill>
            </a:rPr>
            <a:t>Portabilidad</a:t>
          </a:r>
          <a:r>
            <a:rPr lang="es-GT" sz="1400" b="0" i="0" kern="1200" dirty="0" smtClean="0"/>
            <a:t>. Un programa es portable cuando tiene la capacidad de poder ejecutarse en una plataforma, ya sea </a:t>
          </a:r>
          <a:r>
            <a:rPr lang="es-GT" sz="1400" b="0" i="0" kern="1200" dirty="0" smtClean="0">
              <a:hlinkClick xmlns:r="http://schemas.openxmlformats.org/officeDocument/2006/relationships" r:id="rId2" tooltip="Hardware"/>
            </a:rPr>
            <a:t>hardware</a:t>
          </a:r>
          <a:r>
            <a:rPr lang="es-GT" sz="1400" b="0" i="0" kern="1200" dirty="0" smtClean="0"/>
            <a:t> o </a:t>
          </a:r>
          <a:r>
            <a:rPr lang="es-GT" sz="1400" b="0" i="0" kern="1200" dirty="0" smtClean="0">
              <a:solidFill>
                <a:schemeClr val="accent5"/>
              </a:solidFill>
              <a:hlinkClick xmlns:r="http://schemas.openxmlformats.org/officeDocument/2006/relationships" r:id="rId3" tooltip="Software"/>
            </a:rPr>
            <a:t>software</a:t>
          </a:r>
          <a:r>
            <a:rPr lang="es-GT" sz="1400" b="0" i="0" kern="1200" dirty="0" smtClean="0"/>
            <a:t>, diferente a aquella en la que se desarrolló. La portabilidad es una característica muy deseable para un programa, ya que permite, por ejemplo, a un programa que se ha elaborado para el sistema </a:t>
          </a:r>
          <a:r>
            <a:rPr lang="es-GT" sz="1400" b="0" i="0" kern="1200" dirty="0" smtClean="0">
              <a:hlinkClick xmlns:r="http://schemas.openxmlformats.org/officeDocument/2006/relationships" r:id="rId4" tooltip="GNU/Linux"/>
            </a:rPr>
            <a:t>GNU/Linux</a:t>
          </a:r>
          <a:r>
            <a:rPr lang="es-GT" sz="1400" b="0" i="0" kern="1200" dirty="0" smtClean="0"/>
            <a:t> ejecutarse también en la familia de sistemas operativos </a:t>
          </a:r>
          <a:r>
            <a:rPr lang="es-GT" sz="1400" b="0" i="0" kern="1200" dirty="0" smtClean="0">
              <a:hlinkClick xmlns:r="http://schemas.openxmlformats.org/officeDocument/2006/relationships" r:id="rId5" tooltip="Windows"/>
            </a:rPr>
            <a:t>Windows</a:t>
          </a:r>
          <a:r>
            <a:rPr lang="es-GT" sz="1400" b="0" i="0" kern="1200" dirty="0" smtClean="0"/>
            <a:t>. Esto permite que el programa pueda llegar a más usuarios más fácilmente.</a:t>
          </a:r>
        </a:p>
        <a:p>
          <a:pPr lvl="0" algn="l" defTabSz="622300">
            <a:lnSpc>
              <a:spcPct val="90000"/>
            </a:lnSpc>
            <a:spcBef>
              <a:spcPct val="0"/>
            </a:spcBef>
            <a:spcAft>
              <a:spcPct val="35000"/>
            </a:spcAft>
          </a:pPr>
          <a:r>
            <a:rPr lang="es-GT" sz="1400" b="0" i="0" kern="1200" dirty="0" smtClean="0"/>
            <a:t>Ciclo de vida del software[</a:t>
          </a:r>
          <a:r>
            <a:rPr lang="es-GT" sz="1400" b="0" i="0" kern="1200" dirty="0" smtClean="0">
              <a:hlinkClick xmlns:r="http://schemas.openxmlformats.org/officeDocument/2006/relationships" r:id="rId6" tooltip="Editar sección: Ciclo de vida del software"/>
            </a:rPr>
            <a:t>editar</a:t>
          </a:r>
          <a:r>
            <a:rPr lang="es-GT" sz="1400" b="0" i="0" kern="1200" dirty="0" smtClean="0"/>
            <a:t>]</a:t>
          </a:r>
        </a:p>
        <a:p>
          <a:pPr lvl="0" algn="l" defTabSz="622300">
            <a:lnSpc>
              <a:spcPct val="90000"/>
            </a:lnSpc>
            <a:spcBef>
              <a:spcPct val="0"/>
            </a:spcBef>
            <a:spcAft>
              <a:spcPct val="35000"/>
            </a:spcAft>
          </a:pPr>
          <a:r>
            <a:rPr lang="es-GT" sz="1400" b="0" i="0" kern="1200" dirty="0" smtClean="0"/>
            <a:t>fase final, incluyendo su estado funcional.</a:t>
          </a:r>
          <a:endParaRPr lang="es-GT" sz="1400" kern="1200" dirty="0"/>
        </a:p>
      </dsp:txBody>
      <dsp:txXfrm>
        <a:off x="86889" y="4559427"/>
        <a:ext cx="8422534" cy="16061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68165BF-1E07-48D2-A839-CC5ECD103BA7}" type="datetimeFigureOut">
              <a:rPr lang="es-GT" smtClean="0"/>
              <a:t>20/04/2017</a:t>
            </a:fld>
            <a:endParaRPr lang="es-G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G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345894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68165BF-1E07-48D2-A839-CC5ECD103BA7}"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401969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8165BF-1E07-48D2-A839-CC5ECD103BA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4072011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8165BF-1E07-48D2-A839-CC5ECD103BA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1274396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8165BF-1E07-48D2-A839-CC5ECD103BA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81478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8165BF-1E07-48D2-A839-CC5ECD103BA7}"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3349606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8165BF-1E07-48D2-A839-CC5ECD103BA7}" type="datetimeFigureOut">
              <a:rPr lang="es-GT" smtClean="0"/>
              <a:t>20/04/2017</a:t>
            </a:fld>
            <a:endParaRPr lang="es-GT"/>
          </a:p>
        </p:txBody>
      </p:sp>
      <p:sp>
        <p:nvSpPr>
          <p:cNvPr id="8" name="Footer Placeholder 7"/>
          <p:cNvSpPr>
            <a:spLocks noGrp="1"/>
          </p:cNvSpPr>
          <p:nvPr>
            <p:ph type="ftr" sz="quarter" idx="11"/>
          </p:nvPr>
        </p:nvSpPr>
        <p:spPr>
          <a:xfrm>
            <a:off x="561111" y="6391838"/>
            <a:ext cx="3644282" cy="304801"/>
          </a:xfrm>
        </p:spPr>
        <p:txBody>
          <a:bodyPr/>
          <a:lstStyle/>
          <a:p>
            <a:endParaRPr lang="es-GT"/>
          </a:p>
        </p:txBody>
      </p:sp>
      <p:sp>
        <p:nvSpPr>
          <p:cNvPr id="9" name="Slide Number Placeholder 8"/>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1249557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68165BF-1E07-48D2-A839-CC5ECD103BA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3158998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68165BF-1E07-48D2-A839-CC5ECD103BA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157142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68165BF-1E07-48D2-A839-CC5ECD103BA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265950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8165BF-1E07-48D2-A839-CC5ECD103BA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402739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68165BF-1E07-48D2-A839-CC5ECD103BA7}"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201636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68165BF-1E07-48D2-A839-CC5ECD103BA7}"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2482753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68165BF-1E07-48D2-A839-CC5ECD103BA7}" type="datetimeFigureOut">
              <a:rPr lang="es-GT" smtClean="0"/>
              <a:t>20/04/2017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365936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165BF-1E07-48D2-A839-CC5ECD103BA7}" type="datetimeFigureOut">
              <a:rPr lang="es-GT" smtClean="0"/>
              <a:t>20/04/2017</a:t>
            </a:fld>
            <a:endParaRPr lang="es-GT"/>
          </a:p>
        </p:txBody>
      </p:sp>
      <p:sp>
        <p:nvSpPr>
          <p:cNvPr id="3" name="Footer Placeholder 2"/>
          <p:cNvSpPr>
            <a:spLocks noGrp="1"/>
          </p:cNvSpPr>
          <p:nvPr>
            <p:ph type="ftr" sz="quarter" idx="11"/>
          </p:nvPr>
        </p:nvSpPr>
        <p:spPr/>
        <p:txBody>
          <a:bodyPr/>
          <a:lstStyle/>
          <a:p>
            <a:endParaRPr lang="es-G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395017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68165BF-1E07-48D2-A839-CC5ECD103BA7}"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203516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68165BF-1E07-48D2-A839-CC5ECD103BA7}"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F1EEB6-AD49-40AF-807F-A046003882AB}" type="slidenum">
              <a:rPr lang="es-GT" smtClean="0"/>
              <a:t>‹Nº›</a:t>
            </a:fld>
            <a:endParaRPr lang="es-GT"/>
          </a:p>
        </p:txBody>
      </p:sp>
    </p:spTree>
    <p:extLst>
      <p:ext uri="{BB962C8B-B14F-4D97-AF65-F5344CB8AC3E}">
        <p14:creationId xmlns:p14="http://schemas.microsoft.com/office/powerpoint/2010/main" val="406906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8165BF-1E07-48D2-A839-CC5ECD103BA7}" type="datetimeFigureOut">
              <a:rPr lang="es-GT" smtClean="0"/>
              <a:t>20/04/2017</a:t>
            </a:fld>
            <a:endParaRPr lang="es-G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G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FF1EEB6-AD49-40AF-807F-A046003882AB}" type="slidenum">
              <a:rPr lang="es-GT" smtClean="0"/>
              <a:t>‹Nº›</a:t>
            </a:fld>
            <a:endParaRPr lang="es-GT"/>
          </a:p>
        </p:txBody>
      </p:sp>
    </p:spTree>
    <p:extLst>
      <p:ext uri="{BB962C8B-B14F-4D97-AF65-F5344CB8AC3E}">
        <p14:creationId xmlns:p14="http://schemas.microsoft.com/office/powerpoint/2010/main" val="403577059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wikipedia.org/wiki/Diagrama_de_flujo" TargetMode="External"/><Relationship Id="rId2" Type="http://schemas.openxmlformats.org/officeDocument/2006/relationships/hyperlink" Target="https://es.wikipedia.org/wiki/Algoritmo" TargetMode="External"/><Relationship Id="rId1" Type="http://schemas.openxmlformats.org/officeDocument/2006/relationships/slideLayout" Target="../slideLayouts/slideLayout2.xml"/><Relationship Id="rId6" Type="http://schemas.openxmlformats.org/officeDocument/2006/relationships/hyperlink" Target="https://es.wikipedia.org/wiki/Estructura_de_datos" TargetMode="External"/><Relationship Id="rId5" Type="http://schemas.openxmlformats.org/officeDocument/2006/relationships/hyperlink" Target="https://es.wikipedia.org/wiki/Niklaus_Wirth" TargetMode="External"/><Relationship Id="rId4" Type="http://schemas.openxmlformats.org/officeDocument/2006/relationships/hyperlink" Target="https://es.wikipedia.org/wiki/Pseudoc%C3%B3digo"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Lord_Byron" TargetMode="External"/><Relationship Id="rId2" Type="http://schemas.openxmlformats.org/officeDocument/2006/relationships/hyperlink" Target="https://es.wikipedia.org/wiki/Ada_Lovelace" TargetMode="External"/><Relationship Id="rId1" Type="http://schemas.openxmlformats.org/officeDocument/2006/relationships/slideLayout" Target="../slideLayouts/slideLayout2.xml"/><Relationship Id="rId5" Type="http://schemas.openxmlformats.org/officeDocument/2006/relationships/hyperlink" Target="https://es.wikipedia.org/wiki/Lenguaje_de_programaci%C3%B3n_Ada" TargetMode="External"/><Relationship Id="rId4" Type="http://schemas.openxmlformats.org/officeDocument/2006/relationships/hyperlink" Target="https://es.wikipedia.org/wiki/Charles_Babbage" TargetMode="Externa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hyperlink" Target="http://www.monografias.com/trabajos4/costos/costos.shtml" TargetMode="External"/><Relationship Id="rId2" Type="http://schemas.openxmlformats.org/officeDocument/2006/relationships/hyperlink" Target="http://www.monografias.com/trabajos11/mpt/mpt.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monografias.com/trabajos15/computadoras/computadoras.shtml" TargetMode="External"/><Relationship Id="rId7" Type="http://schemas.openxmlformats.org/officeDocument/2006/relationships/hyperlink" Target="http://www.monografias.com/trabajos7/sisinf/sisinf.shtml" TargetMode="External"/><Relationship Id="rId2" Type="http://schemas.openxmlformats.org/officeDocument/2006/relationships/hyperlink" Target="http://www.monografias.com/trabajos11/memoram/memoram.shtml" TargetMode="External"/><Relationship Id="rId1" Type="http://schemas.openxmlformats.org/officeDocument/2006/relationships/slideLayout" Target="../slideLayouts/slideLayout7.xml"/><Relationship Id="rId6" Type="http://schemas.openxmlformats.org/officeDocument/2006/relationships/hyperlink" Target="http://www.monografias.com/Computacion/Programacion/" TargetMode="External"/><Relationship Id="rId5" Type="http://schemas.openxmlformats.org/officeDocument/2006/relationships/hyperlink" Target="http://www.monografias.com/Computacion/Internet/" TargetMode="External"/><Relationship Id="rId4" Type="http://schemas.openxmlformats.org/officeDocument/2006/relationships/hyperlink" Target="http://www.monografias.com/trabajos7/regi/regi.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monografias.com/trabajos15/estadistica/estadistica.shtml" TargetMode="External"/><Relationship Id="rId3" Type="http://schemas.openxmlformats.org/officeDocument/2006/relationships/hyperlink" Target="http://www.monografias.com/trabajos5/estat/estat.shtml" TargetMode="External"/><Relationship Id="rId7" Type="http://schemas.openxmlformats.org/officeDocument/2006/relationships/hyperlink" Target="http://www.monografias.com/trabajos7/sisinf/sisinf.shtml" TargetMode="External"/><Relationship Id="rId2" Type="http://schemas.openxmlformats.org/officeDocument/2006/relationships/hyperlink" Target="http://www.monografias.com/trabajos35/newton-fuerza-aceleracion/newton-fuerza-aceleracion.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11/basda/basda.shtml" TargetMode="External"/><Relationship Id="rId11" Type="http://schemas.openxmlformats.org/officeDocument/2006/relationships/hyperlink" Target="http://www.monografias.com/trabajos11/teosis/teosis.shtml" TargetMode="External"/><Relationship Id="rId5" Type="http://schemas.openxmlformats.org/officeDocument/2006/relationships/hyperlink" Target="http://www.monografias.com/trabajos10/tarin/tarin.shtml" TargetMode="External"/><Relationship Id="rId10" Type="http://schemas.openxmlformats.org/officeDocument/2006/relationships/hyperlink" Target="http://www.monografias.com/trabajos7/esun/esun.shtml" TargetMode="External"/><Relationship Id="rId4" Type="http://schemas.openxmlformats.org/officeDocument/2006/relationships/hyperlink" Target="http://www.monografias.com/trabajos15/transformacion-madera/transformacion-madera.shtml" TargetMode="External"/><Relationship Id="rId9" Type="http://schemas.openxmlformats.org/officeDocument/2006/relationships/hyperlink" Target="http://www.monografias.com/trabajos/explodemo/explodemo.shtm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monografias.com/trabajos16/manual-ingles/manual-ingles.shtml" TargetMode="External"/><Relationship Id="rId13" Type="http://schemas.openxmlformats.org/officeDocument/2006/relationships/hyperlink" Target="http://www.monografias.com/trabajos5/resudeimp/resudeimp.shtml" TargetMode="External"/><Relationship Id="rId3" Type="http://schemas.openxmlformats.org/officeDocument/2006/relationships/hyperlink" Target="http://www.monografias.com/trabajos15/computadoras/computadoras.shtml" TargetMode="External"/><Relationship Id="rId7" Type="http://schemas.openxmlformats.org/officeDocument/2006/relationships/hyperlink" Target="http://www.monografias.com/Matematicas/index.shtml" TargetMode="External"/><Relationship Id="rId12" Type="http://schemas.openxmlformats.org/officeDocument/2006/relationships/hyperlink" Target="http://www.monografias.com/trabajos6/diop/diop.shtml" TargetMode="External"/><Relationship Id="rId2" Type="http://schemas.openxmlformats.org/officeDocument/2006/relationships/hyperlink" Target="http://www.monografias.com/trabajos6/etic/etic.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55/historias-de-matematicos/historias-de-matematicos.shtml" TargetMode="External"/><Relationship Id="rId11" Type="http://schemas.openxmlformats.org/officeDocument/2006/relationships/hyperlink" Target="http://www.monografias.com/trabajos5/sisope/sisope.shtml" TargetMode="External"/><Relationship Id="rId5" Type="http://schemas.openxmlformats.org/officeDocument/2006/relationships/hyperlink" Target="http://www.monografias.com/trabajos15/calidad-serv/calidad-serv.shtml#PLANT" TargetMode="External"/><Relationship Id="rId10" Type="http://schemas.openxmlformats.org/officeDocument/2006/relationships/hyperlink" Target="http://www.monografias.com/trabajos13/memor/memor.shtml" TargetMode="External"/><Relationship Id="rId4" Type="http://schemas.openxmlformats.org/officeDocument/2006/relationships/hyperlink" Target="http://www.monografias.com/trabajos6/auti/auti.shtml" TargetMode="External"/><Relationship Id="rId9" Type="http://schemas.openxmlformats.org/officeDocument/2006/relationships/hyperlink" Target="http://www.monografias.com/Tecnologia/index.shtml" TargetMode="External"/><Relationship Id="rId14" Type="http://schemas.openxmlformats.org/officeDocument/2006/relationships/hyperlink" Target="http://www.monografias.com/trabajos7/regi/regi.s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monografias.com/trabajos14/bombas/bombas.shtml" TargetMode="External"/><Relationship Id="rId3" Type="http://schemas.openxmlformats.org/officeDocument/2006/relationships/hyperlink" Target="http://www.monografias.com/trabajos13/sumato/sumato.shtml#SOLUCION" TargetMode="External"/><Relationship Id="rId7" Type="http://schemas.openxmlformats.org/officeDocument/2006/relationships/hyperlink" Target="http://www.monografias.com/trabajos11/teosis/teosis.shtml" TargetMode="External"/><Relationship Id="rId2" Type="http://schemas.openxmlformats.org/officeDocument/2006/relationships/hyperlink" Target="http://www.monografias.com/trabajos/adolmodin/adolmodin.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5/epikan/epikan.shtml#guerra" TargetMode="External"/><Relationship Id="rId5" Type="http://schemas.openxmlformats.org/officeDocument/2006/relationships/hyperlink" Target="http://www.monografias.com/trabajos11/metods/metods.shtml" TargetMode="External"/><Relationship Id="rId4" Type="http://schemas.openxmlformats.org/officeDocument/2006/relationships/hyperlink" Target="http://www.monografias.com/trabajos35/el-poder/el-poder.shtml"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monografias.com/trabajos11/norma/norma.shtml" TargetMode="External"/><Relationship Id="rId3" Type="http://schemas.openxmlformats.org/officeDocument/2006/relationships/hyperlink" Target="http://www.monografias.com/trabajos11/valvus/valvus.shtml" TargetMode="External"/><Relationship Id="rId7" Type="http://schemas.openxmlformats.org/officeDocument/2006/relationships/hyperlink" Target="http://www.monografias.com/trabajos5/electro/electro.shtml" TargetMode="External"/><Relationship Id="rId2" Type="http://schemas.openxmlformats.org/officeDocument/2006/relationships/hyperlink" Target="http://www.monografias.com/trabajos7/mundi/mundi.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12/pmbok/pmbok.shtml" TargetMode="External"/><Relationship Id="rId5" Type="http://schemas.openxmlformats.org/officeDocument/2006/relationships/hyperlink" Target="http://www.monografias.com/trabajos/indephispa/indephispa.shtml" TargetMode="External"/><Relationship Id="rId4" Type="http://schemas.openxmlformats.org/officeDocument/2006/relationships/hyperlink" Target="http://www.monografias.com/trabajos13/radio/radio.shtml" TargetMode="External"/><Relationship Id="rId9" Type="http://schemas.openxmlformats.org/officeDocument/2006/relationships/hyperlink" Target="http://www.monografias.com/trabajos12/desorgan/desorgan.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Depuraci%C3%B3n_de_programas"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es.wikipedia.org/wiki/Lenguaje_de_programaci%C3%B3n" TargetMode="External"/><Relationship Id="rId5" Type="http://schemas.openxmlformats.org/officeDocument/2006/relationships/hyperlink" Target="https://es.wikipedia.org/wiki/Programas_inform%C3%A1ticos" TargetMode="External"/><Relationship Id="rId4" Type="http://schemas.openxmlformats.org/officeDocument/2006/relationships/hyperlink" Target="https://es.wikipedia.org/wiki/C%C3%B3digo_fuente"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s.wikipedia.org/wiki/Lenguaje_de_alto_nivel" TargetMode="External"/><Relationship Id="rId13" Type="http://schemas.openxmlformats.org/officeDocument/2006/relationships/hyperlink" Target="https://es.wikipedia.org/wiki/Int%C3%A9rprete_(inform%C3%A1tica)" TargetMode="External"/><Relationship Id="rId3" Type="http://schemas.openxmlformats.org/officeDocument/2006/relationships/hyperlink" Target="https://es.wikipedia.org/wiki/Lenguaje_de_programaci%C3%B3n" TargetMode="External"/><Relationship Id="rId7" Type="http://schemas.openxmlformats.org/officeDocument/2006/relationships/hyperlink" Target="https://es.wikipedia.org/wiki/Lenguaje_ensamblador" TargetMode="External"/><Relationship Id="rId12" Type="http://schemas.openxmlformats.org/officeDocument/2006/relationships/hyperlink" Target="https://es.wikipedia.org/wiki/Biblioteca_(inform%C3%A1tica)" TargetMode="External"/><Relationship Id="rId2" Type="http://schemas.openxmlformats.org/officeDocument/2006/relationships/hyperlink" Target="https://es.wikipedia.org/wiki/Programa_inform%C3%A1tico" TargetMode="External"/><Relationship Id="rId1" Type="http://schemas.openxmlformats.org/officeDocument/2006/relationships/slideLayout" Target="../slideLayouts/slideLayout2.xml"/><Relationship Id="rId6" Type="http://schemas.openxmlformats.org/officeDocument/2006/relationships/hyperlink" Target="https://es.wikipedia.org/wiki/Idioma_ingl%C3%A9s" TargetMode="External"/><Relationship Id="rId11" Type="http://schemas.openxmlformats.org/officeDocument/2006/relationships/hyperlink" Target="https://es.wikipedia.org/wiki/Enlazador" TargetMode="External"/><Relationship Id="rId5" Type="http://schemas.openxmlformats.org/officeDocument/2006/relationships/hyperlink" Target="https://es.wikipedia.org/wiki/Sistema_binario" TargetMode="External"/><Relationship Id="rId10" Type="http://schemas.openxmlformats.org/officeDocument/2006/relationships/hyperlink" Target="https://es.wikipedia.org/wiki/Programaci%C3%B3n#cite_note-1" TargetMode="External"/><Relationship Id="rId4" Type="http://schemas.openxmlformats.org/officeDocument/2006/relationships/hyperlink" Target="https://es.wikipedia.org/wiki/C%C3%B3digo_m%C3%A1quina" TargetMode="External"/><Relationship Id="rId9" Type="http://schemas.openxmlformats.org/officeDocument/2006/relationships/hyperlink" Target="https://es.wikipedia.org/wiki/Compilad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95000">
              <a:schemeClr val="accent1">
                <a:lumMod val="45000"/>
                <a:lumOff val="55000"/>
              </a:schemeClr>
            </a:gs>
            <a:gs pos="83000">
              <a:schemeClr val="accent1">
                <a:lumMod val="45000"/>
                <a:lumOff val="55000"/>
              </a:schemeClr>
            </a:gs>
            <a:gs pos="44000">
              <a:schemeClr val="accent1">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GT" sz="7200" dirty="0" smtClean="0">
                <a:effectLst>
                  <a:outerShdw blurRad="38100" dist="38100" dir="2700000" algn="tl">
                    <a:srgbClr val="000000">
                      <a:alpha val="43137"/>
                    </a:srgbClr>
                  </a:outerShdw>
                </a:effectLst>
                <a:latin typeface="Chiller" panose="04020404031007020602" pitchFamily="82" charset="0"/>
              </a:rPr>
              <a:t>Karen Fabiola Robles González</a:t>
            </a:r>
            <a:endParaRPr lang="es-GT" sz="7200" dirty="0">
              <a:effectLst>
                <a:outerShdw blurRad="38100" dist="38100" dir="2700000" algn="tl">
                  <a:srgbClr val="000000">
                    <a:alpha val="43137"/>
                  </a:srgbClr>
                </a:outerShdw>
              </a:effectLst>
              <a:latin typeface="Chiller" panose="04020404031007020602" pitchFamily="82" charset="0"/>
            </a:endParaRPr>
          </a:p>
        </p:txBody>
      </p:sp>
      <p:sp>
        <p:nvSpPr>
          <p:cNvPr id="3" name="Subtítulo 2"/>
          <p:cNvSpPr>
            <a:spLocks noGrp="1"/>
          </p:cNvSpPr>
          <p:nvPr>
            <p:ph type="subTitle" idx="1"/>
          </p:nvPr>
        </p:nvSpPr>
        <p:spPr/>
        <p:txBody>
          <a:bodyPr>
            <a:normAutofit fontScale="47500" lnSpcReduction="20000"/>
          </a:bodyPr>
          <a:lstStyle/>
          <a:p>
            <a:r>
              <a:rPr lang="es-GT" sz="5400" dirty="0" smtClean="0">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5to Bachiller en computación</a:t>
            </a:r>
          </a:p>
          <a:p>
            <a:r>
              <a:rPr lang="es-GT" sz="5400" dirty="0" smtClean="0">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Sección: “B” Clave:25 </a:t>
            </a:r>
            <a:endParaRPr lang="es-GT" sz="5400" dirty="0">
              <a:effectLst>
                <a:outerShdw blurRad="38100" dist="38100" dir="2700000" algn="tl">
                  <a:srgbClr val="000000">
                    <a:alpha val="43137"/>
                  </a:srgbClr>
                </a:outerShdw>
              </a:effectLst>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88268620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grpId="0" nodeType="clickEffect">
                                  <p:stCondLst>
                                    <p:cond delay="0"/>
                                  </p:stCondLst>
                                  <p:childTnLst>
                                    <p:animClr clrSpc="hsl" dir="cw">
                                      <p:cBhvr override="childStyle">
                                        <p:cTn id="13" dur="500" fill="hold"/>
                                        <p:tgtEl>
                                          <p:spTgt spid="3">
                                            <p:txEl>
                                              <p:pRg st="0" end="0"/>
                                            </p:txEl>
                                          </p:spTgt>
                                        </p:tgtEl>
                                        <p:attrNameLst>
                                          <p:attrName>style.color</p:attrName>
                                        </p:attrNameLst>
                                      </p:cBhvr>
                                      <p:by>
                                        <p:hsl h="0" s="-12549" l="-25098"/>
                                      </p:by>
                                    </p:animClr>
                                    <p:animClr clrSpc="hsl" dir="cw">
                                      <p:cBhvr>
                                        <p:cTn id="14" dur="500" fill="hold"/>
                                        <p:tgtEl>
                                          <p:spTgt spid="3">
                                            <p:txEl>
                                              <p:pRg st="0" end="0"/>
                                            </p:txEl>
                                          </p:spTgt>
                                        </p:tgtEl>
                                        <p:attrNameLst>
                                          <p:attrName>fillcolor</p:attrName>
                                        </p:attrNameLst>
                                      </p:cBhvr>
                                      <p:by>
                                        <p:hsl h="0" s="-12549" l="-25098"/>
                                      </p:by>
                                    </p:animClr>
                                    <p:animClr clrSpc="hsl" dir="cw">
                                      <p:cBhvr>
                                        <p:cTn id="15" dur="500" fill="hold"/>
                                        <p:tgtEl>
                                          <p:spTgt spid="3">
                                            <p:txEl>
                                              <p:pRg st="0" end="0"/>
                                            </p:txEl>
                                          </p:spTgt>
                                        </p:tgtEl>
                                        <p:attrNameLst>
                                          <p:attrName>stroke.color</p:attrName>
                                        </p:attrNameLst>
                                      </p:cBhvr>
                                      <p:by>
                                        <p:hsl h="0" s="-12549" l="-25098"/>
                                      </p:by>
                                    </p:animClr>
                                    <p:set>
                                      <p:cBhvr>
                                        <p:cTn id="16" dur="500" fill="hold"/>
                                        <p:tgtEl>
                                          <p:spTgt spid="3">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grpId="0" nodeType="clickEffect">
                                  <p:stCondLst>
                                    <p:cond delay="0"/>
                                  </p:stCondLst>
                                  <p:childTnLst>
                                    <p:animClr clrSpc="hsl" dir="cw">
                                      <p:cBhvr override="childStyle">
                                        <p:cTn id="20" dur="500" fill="hold"/>
                                        <p:tgtEl>
                                          <p:spTgt spid="3">
                                            <p:txEl>
                                              <p:pRg st="1" end="1"/>
                                            </p:txEl>
                                          </p:spTgt>
                                        </p:tgtEl>
                                        <p:attrNameLst>
                                          <p:attrName>style.color</p:attrName>
                                        </p:attrNameLst>
                                      </p:cBhvr>
                                      <p:by>
                                        <p:hsl h="0" s="-12549" l="-25098"/>
                                      </p:by>
                                    </p:animClr>
                                    <p:animClr clrSpc="hsl" dir="cw">
                                      <p:cBhvr>
                                        <p:cTn id="21" dur="500" fill="hold"/>
                                        <p:tgtEl>
                                          <p:spTgt spid="3">
                                            <p:txEl>
                                              <p:pRg st="1" end="1"/>
                                            </p:txEl>
                                          </p:spTgt>
                                        </p:tgtEl>
                                        <p:attrNameLst>
                                          <p:attrName>fillcolor</p:attrName>
                                        </p:attrNameLst>
                                      </p:cBhvr>
                                      <p:by>
                                        <p:hsl h="0" s="-12549" l="-25098"/>
                                      </p:by>
                                    </p:animClr>
                                    <p:animClr clrSpc="hsl" dir="cw">
                                      <p:cBhvr>
                                        <p:cTn id="22" dur="500" fill="hold"/>
                                        <p:tgtEl>
                                          <p:spTgt spid="3">
                                            <p:txEl>
                                              <p:pRg st="1" end="1"/>
                                            </p:txEl>
                                          </p:spTgt>
                                        </p:tgtEl>
                                        <p:attrNameLst>
                                          <p:attrName>stroke.color</p:attrName>
                                        </p:attrNameLst>
                                      </p:cBhvr>
                                      <p:by>
                                        <p:hsl h="0" s="-12549" l="-25098"/>
                                      </p:by>
                                    </p:animClr>
                                    <p:set>
                                      <p:cBhvr>
                                        <p:cTn id="23" dur="500"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GT" sz="4400" dirty="0">
                <a:solidFill>
                  <a:schemeClr val="accent2">
                    <a:lumMod val="75000"/>
                  </a:schemeClr>
                </a:solidFill>
                <a:latin typeface="Comic Sans MS" panose="030F0702030302020204" pitchFamily="66" charset="0"/>
              </a:rPr>
              <a:t>Programas y algoritmos</a:t>
            </a:r>
            <a:br>
              <a:rPr lang="es-GT" sz="4400" dirty="0">
                <a:solidFill>
                  <a:schemeClr val="accent2">
                    <a:lumMod val="75000"/>
                  </a:schemeClr>
                </a:solidFill>
                <a:latin typeface="Comic Sans MS" panose="030F0702030302020204" pitchFamily="66" charset="0"/>
              </a:rPr>
            </a:br>
            <a:endParaRPr lang="es-GT" sz="4400" dirty="0">
              <a:solidFill>
                <a:schemeClr val="accent2">
                  <a:lumMod val="75000"/>
                </a:schemeClr>
              </a:solidFill>
              <a:latin typeface="Comic Sans MS" panose="030F0702030302020204" pitchFamily="66" charset="0"/>
            </a:endParaRPr>
          </a:p>
        </p:txBody>
      </p:sp>
      <p:sp>
        <p:nvSpPr>
          <p:cNvPr id="3" name="Marcador de contenido 2"/>
          <p:cNvSpPr>
            <a:spLocks noGrp="1"/>
          </p:cNvSpPr>
          <p:nvPr>
            <p:ph idx="1"/>
          </p:nvPr>
        </p:nvSpPr>
        <p:spPr>
          <a:xfrm>
            <a:off x="412639" y="1559010"/>
            <a:ext cx="8596668" cy="4769601"/>
          </a:xfrm>
        </p:spPr>
        <p:txBody>
          <a:bodyPr>
            <a:normAutofit lnSpcReduction="10000"/>
          </a:bodyPr>
          <a:lstStyle/>
          <a:p>
            <a:r>
              <a:rPr lang="es-GT" sz="2000" dirty="0"/>
              <a:t>Un </a:t>
            </a:r>
            <a:r>
              <a:rPr lang="es-GT" sz="2000" dirty="0">
                <a:hlinkClick r:id="rId2" tooltip="Algoritmo"/>
              </a:rPr>
              <a:t>algoritmo</a:t>
            </a:r>
            <a:r>
              <a:rPr lang="es-GT" sz="2000" dirty="0"/>
              <a:t> es una secuencia no ambigua, finita y ordenada de instrucciones que han de seguirse para resolver un problema. Un programa normalmente implementa (traduce a un lenguaje de programación concreto) uno o más algoritmos. Un algoritmo puede expresarse de distintas maneras: en forma gráfica, como un </a:t>
            </a:r>
            <a:r>
              <a:rPr lang="es-GT" sz="2000" dirty="0">
                <a:hlinkClick r:id="rId3" tooltip="Diagrama de flujo"/>
              </a:rPr>
              <a:t>diagrama de flujo</a:t>
            </a:r>
            <a:r>
              <a:rPr lang="es-GT" sz="2000" dirty="0"/>
              <a:t>, en forma de código como en </a:t>
            </a:r>
            <a:r>
              <a:rPr lang="es-GT" sz="2000" dirty="0">
                <a:hlinkClick r:id="rId4" tooltip="Pseudocódigo"/>
              </a:rPr>
              <a:t>pseudocódigo</a:t>
            </a:r>
            <a:r>
              <a:rPr lang="es-GT" sz="2000" dirty="0"/>
              <a:t> o un lenguaje de programación, en forma explicativa.</a:t>
            </a:r>
          </a:p>
          <a:p>
            <a:r>
              <a:rPr lang="es-GT" sz="2000" dirty="0"/>
              <a:t>Los programas suelen subdividirse en partes menores, llamadas módulos, de modo que la complejidad algorítmica de cada una de las partes sea menor que la del programa completo, lo cual ayuda al desarrollo del programa. Esta es una práctica muy utilizada y se conoce como "refino progresivo".</a:t>
            </a:r>
          </a:p>
          <a:p>
            <a:r>
              <a:rPr lang="es-GT" sz="2000" dirty="0"/>
              <a:t>Según </a:t>
            </a:r>
            <a:r>
              <a:rPr lang="es-GT" sz="2000" dirty="0" err="1">
                <a:hlinkClick r:id="rId5" tooltip="Niklaus Wirth"/>
              </a:rPr>
              <a:t>Niklaus</a:t>
            </a:r>
            <a:r>
              <a:rPr lang="es-GT" sz="2000" dirty="0">
                <a:hlinkClick r:id="rId5" tooltip="Niklaus Wirth"/>
              </a:rPr>
              <a:t> </a:t>
            </a:r>
            <a:r>
              <a:rPr lang="es-GT" sz="2000" dirty="0" err="1">
                <a:hlinkClick r:id="rId5" tooltip="Niklaus Wirth"/>
              </a:rPr>
              <a:t>Wirth</a:t>
            </a:r>
            <a:r>
              <a:rPr lang="es-GT" sz="2000" dirty="0"/>
              <a:t>, un programa está formado por los </a:t>
            </a:r>
            <a:r>
              <a:rPr lang="es-GT" sz="2000" dirty="0">
                <a:hlinkClick r:id="rId2" tooltip="Algoritmo"/>
              </a:rPr>
              <a:t>algoritmos</a:t>
            </a:r>
            <a:r>
              <a:rPr lang="es-GT" sz="2000" dirty="0"/>
              <a:t> y la </a:t>
            </a:r>
            <a:r>
              <a:rPr lang="es-GT" sz="2000" dirty="0">
                <a:hlinkClick r:id="rId6" tooltip="Estructura de datos"/>
              </a:rPr>
              <a:t>estructura de datos</a:t>
            </a:r>
            <a:r>
              <a:rPr lang="es-GT" sz="2000" dirty="0"/>
              <a:t>.</a:t>
            </a:r>
          </a:p>
          <a:p>
            <a:endParaRPr lang="es-GT" sz="2000" dirty="0"/>
          </a:p>
        </p:txBody>
      </p:sp>
    </p:spTree>
    <p:extLst>
      <p:ext uri="{BB962C8B-B14F-4D97-AF65-F5344CB8AC3E}">
        <p14:creationId xmlns:p14="http://schemas.microsoft.com/office/powerpoint/2010/main" val="12218491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mph" presetSubtype="0" fill="hold" grpId="0" nodeType="clickEffect">
                                  <p:stCondLst>
                                    <p:cond delay="0"/>
                                  </p:stCondLst>
                                  <p:childTnLst>
                                    <p:animClr clrSpc="hsl" dir="cw">
                                      <p:cBhvr override="childStyle">
                                        <p:cTn id="11" dur="500" fill="hold"/>
                                        <p:tgtEl>
                                          <p:spTgt spid="3">
                                            <p:txEl>
                                              <p:pRg st="0" end="0"/>
                                            </p:txEl>
                                          </p:spTgt>
                                        </p:tgtEl>
                                        <p:attrNameLst>
                                          <p:attrName>style.color</p:attrName>
                                        </p:attrNameLst>
                                      </p:cBhvr>
                                      <p:by>
                                        <p:hsl h="0" s="-12549" l="-25098"/>
                                      </p:by>
                                    </p:animClr>
                                    <p:animClr clrSpc="hsl" dir="cw">
                                      <p:cBhvr>
                                        <p:cTn id="12" dur="500" fill="hold"/>
                                        <p:tgtEl>
                                          <p:spTgt spid="3">
                                            <p:txEl>
                                              <p:pRg st="0" end="0"/>
                                            </p:txEl>
                                          </p:spTgt>
                                        </p:tgtEl>
                                        <p:attrNameLst>
                                          <p:attrName>fillcolor</p:attrName>
                                        </p:attrNameLst>
                                      </p:cBhvr>
                                      <p:by>
                                        <p:hsl h="0" s="-12549" l="-25098"/>
                                      </p:by>
                                    </p:animClr>
                                    <p:animClr clrSpc="hsl" dir="cw">
                                      <p:cBhvr>
                                        <p:cTn id="13" dur="500" fill="hold"/>
                                        <p:tgtEl>
                                          <p:spTgt spid="3">
                                            <p:txEl>
                                              <p:pRg st="0" end="0"/>
                                            </p:txEl>
                                          </p:spTgt>
                                        </p:tgtEl>
                                        <p:attrNameLst>
                                          <p:attrName>stroke.color</p:attrName>
                                        </p:attrNameLst>
                                      </p:cBhvr>
                                      <p:by>
                                        <p:hsl h="0" s="-12549" l="-25098"/>
                                      </p:by>
                                    </p:animClr>
                                    <p:set>
                                      <p:cBhvr>
                                        <p:cTn id="14" dur="500" fill="hold"/>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4" presetClass="emph" presetSubtype="0" fill="hold" grpId="0" nodeType="clickEffect">
                                  <p:stCondLst>
                                    <p:cond delay="0"/>
                                  </p:stCondLst>
                                  <p:childTnLst>
                                    <p:animClr clrSpc="hsl" dir="cw">
                                      <p:cBhvr override="childStyle">
                                        <p:cTn id="18" dur="500" fill="hold"/>
                                        <p:tgtEl>
                                          <p:spTgt spid="3">
                                            <p:txEl>
                                              <p:pRg st="1" end="1"/>
                                            </p:txEl>
                                          </p:spTgt>
                                        </p:tgtEl>
                                        <p:attrNameLst>
                                          <p:attrName>style.color</p:attrName>
                                        </p:attrNameLst>
                                      </p:cBhvr>
                                      <p:by>
                                        <p:hsl h="0" s="-12549" l="-25098"/>
                                      </p:by>
                                    </p:animClr>
                                    <p:animClr clrSpc="hsl" dir="cw">
                                      <p:cBhvr>
                                        <p:cTn id="19" dur="500" fill="hold"/>
                                        <p:tgtEl>
                                          <p:spTgt spid="3">
                                            <p:txEl>
                                              <p:pRg st="1" end="1"/>
                                            </p:txEl>
                                          </p:spTgt>
                                        </p:tgtEl>
                                        <p:attrNameLst>
                                          <p:attrName>fillcolor</p:attrName>
                                        </p:attrNameLst>
                                      </p:cBhvr>
                                      <p:by>
                                        <p:hsl h="0" s="-12549" l="-25098"/>
                                      </p:by>
                                    </p:animClr>
                                    <p:animClr clrSpc="hsl" dir="cw">
                                      <p:cBhvr>
                                        <p:cTn id="20" dur="500" fill="hold"/>
                                        <p:tgtEl>
                                          <p:spTgt spid="3">
                                            <p:txEl>
                                              <p:pRg st="1" end="1"/>
                                            </p:txEl>
                                          </p:spTgt>
                                        </p:tgtEl>
                                        <p:attrNameLst>
                                          <p:attrName>stroke.color</p:attrName>
                                        </p:attrNameLst>
                                      </p:cBhvr>
                                      <p:by>
                                        <p:hsl h="0" s="-12549" l="-25098"/>
                                      </p:by>
                                    </p:animClr>
                                    <p:set>
                                      <p:cBhvr>
                                        <p:cTn id="21" dur="500" fill="hold"/>
                                        <p:tgtEl>
                                          <p:spTgt spid="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4" presetClass="emph" presetSubtype="0" fill="hold" grpId="0" nodeType="clickEffect">
                                  <p:stCondLst>
                                    <p:cond delay="0"/>
                                  </p:stCondLst>
                                  <p:childTnLst>
                                    <p:animClr clrSpc="hsl" dir="cw">
                                      <p:cBhvr override="childStyle">
                                        <p:cTn id="25" dur="500" fill="hold"/>
                                        <p:tgtEl>
                                          <p:spTgt spid="3">
                                            <p:txEl>
                                              <p:pRg st="2" end="2"/>
                                            </p:txEl>
                                          </p:spTgt>
                                        </p:tgtEl>
                                        <p:attrNameLst>
                                          <p:attrName>style.color</p:attrName>
                                        </p:attrNameLst>
                                      </p:cBhvr>
                                      <p:by>
                                        <p:hsl h="0" s="-12549" l="-25098"/>
                                      </p:by>
                                    </p:animClr>
                                    <p:animClr clrSpc="hsl" dir="cw">
                                      <p:cBhvr>
                                        <p:cTn id="26" dur="500" fill="hold"/>
                                        <p:tgtEl>
                                          <p:spTgt spid="3">
                                            <p:txEl>
                                              <p:pRg st="2" end="2"/>
                                            </p:txEl>
                                          </p:spTgt>
                                        </p:tgtEl>
                                        <p:attrNameLst>
                                          <p:attrName>fillcolor</p:attrName>
                                        </p:attrNameLst>
                                      </p:cBhvr>
                                      <p:by>
                                        <p:hsl h="0" s="-12549" l="-25098"/>
                                      </p:by>
                                    </p:animClr>
                                    <p:animClr clrSpc="hsl" dir="cw">
                                      <p:cBhvr>
                                        <p:cTn id="27" dur="500" fill="hold"/>
                                        <p:tgtEl>
                                          <p:spTgt spid="3">
                                            <p:txEl>
                                              <p:pRg st="2" end="2"/>
                                            </p:txEl>
                                          </p:spTgt>
                                        </p:tgtEl>
                                        <p:attrNameLst>
                                          <p:attrName>stroke.color</p:attrName>
                                        </p:attrNameLst>
                                      </p:cBhvr>
                                      <p:by>
                                        <p:hsl h="0" s="-12549" l="-25098"/>
                                      </p:by>
                                    </p:animClr>
                                    <p:set>
                                      <p:cBhvr>
                                        <p:cTn id="28"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GT" sz="4400" dirty="0">
                <a:solidFill>
                  <a:schemeClr val="accent2">
                    <a:lumMod val="75000"/>
                  </a:schemeClr>
                </a:solidFill>
                <a:effectLst>
                  <a:outerShdw blurRad="38100" dist="38100" dir="2700000" algn="tl">
                    <a:srgbClr val="000000">
                      <a:alpha val="43137"/>
                    </a:srgbClr>
                  </a:outerShdw>
                </a:effectLst>
                <a:latin typeface="Adobe Caslon Pro Bold" panose="0205070206050A020403" pitchFamily="18" charset="0"/>
                <a:ea typeface="Adobe Fan Heiti Std B" panose="020B0700000000000000" pitchFamily="34" charset="-128"/>
              </a:rPr>
              <a:t>Objetivos de la programación</a:t>
            </a:r>
            <a:r>
              <a:rPr lang="es-GT" dirty="0"/>
              <a:t/>
            </a:r>
            <a:br>
              <a:rPr lang="es-GT" dirty="0"/>
            </a:br>
            <a:endParaRPr lang="es-GT" dirty="0"/>
          </a:p>
        </p:txBody>
      </p:sp>
      <p:sp>
        <p:nvSpPr>
          <p:cNvPr id="3" name="Marcador de contenido 2"/>
          <p:cNvSpPr>
            <a:spLocks noGrp="1"/>
          </p:cNvSpPr>
          <p:nvPr>
            <p:ph idx="1"/>
          </p:nvPr>
        </p:nvSpPr>
        <p:spPr/>
        <p:txBody>
          <a:bodyPr>
            <a:normAutofit lnSpcReduction="10000"/>
          </a:bodyPr>
          <a:lstStyle/>
          <a:p>
            <a:r>
              <a:rPr lang="es-GT" sz="2800" dirty="0">
                <a:latin typeface="Berlin Sans FB Demi" panose="020E0802020502020306" pitchFamily="34" charset="0"/>
              </a:rPr>
              <a:t>El trabajo de </a:t>
            </a:r>
            <a:r>
              <a:rPr lang="es-GT" sz="2800" dirty="0">
                <a:latin typeface="Berlin Sans FB Demi" panose="020E0802020502020306" pitchFamily="34" charset="0"/>
                <a:hlinkClick r:id="rId2" tooltip="Ada Lovelace"/>
              </a:rPr>
              <a:t>Ada </a:t>
            </a:r>
            <a:r>
              <a:rPr lang="es-GT" sz="2800" dirty="0" err="1">
                <a:latin typeface="Berlin Sans FB Demi" panose="020E0802020502020306" pitchFamily="34" charset="0"/>
                <a:hlinkClick r:id="rId2" tooltip="Ada Lovelace"/>
              </a:rPr>
              <a:t>Lovelace</a:t>
            </a:r>
            <a:r>
              <a:rPr lang="es-GT" sz="2800" dirty="0">
                <a:latin typeface="Berlin Sans FB Demi" panose="020E0802020502020306" pitchFamily="34" charset="0"/>
              </a:rPr>
              <a:t>, hija de </a:t>
            </a:r>
            <a:r>
              <a:rPr lang="es-GT" sz="2800" dirty="0" err="1">
                <a:latin typeface="Berlin Sans FB Demi" panose="020E0802020502020306" pitchFamily="34" charset="0"/>
              </a:rPr>
              <a:t>Anabella</a:t>
            </a:r>
            <a:r>
              <a:rPr lang="es-GT" sz="2800" dirty="0">
                <a:latin typeface="Berlin Sans FB Demi" panose="020E0802020502020306" pitchFamily="34" charset="0"/>
              </a:rPr>
              <a:t> </a:t>
            </a:r>
            <a:r>
              <a:rPr lang="es-GT" sz="2800" dirty="0" err="1">
                <a:latin typeface="Berlin Sans FB Demi" panose="020E0802020502020306" pitchFamily="34" charset="0"/>
              </a:rPr>
              <a:t>Milbanke</a:t>
            </a:r>
            <a:r>
              <a:rPr lang="es-GT" sz="2800" dirty="0">
                <a:latin typeface="Berlin Sans FB Demi" panose="020E0802020502020306" pitchFamily="34" charset="0"/>
              </a:rPr>
              <a:t> Byron y </a:t>
            </a:r>
            <a:r>
              <a:rPr lang="es-GT" sz="2800" dirty="0">
                <a:latin typeface="Berlin Sans FB Demi" panose="020E0802020502020306" pitchFamily="34" charset="0"/>
                <a:hlinkClick r:id="rId3" tooltip="Lord Byron"/>
              </a:rPr>
              <a:t>Lord Byron</a:t>
            </a:r>
            <a:r>
              <a:rPr lang="es-GT" sz="2800" dirty="0">
                <a:latin typeface="Berlin Sans FB Demi" panose="020E0802020502020306" pitchFamily="34" charset="0"/>
              </a:rPr>
              <a:t>, que realizó para la máquina de </a:t>
            </a:r>
            <a:r>
              <a:rPr lang="es-GT" sz="2800" dirty="0">
                <a:latin typeface="Berlin Sans FB Demi" panose="020E0802020502020306" pitchFamily="34" charset="0"/>
                <a:hlinkClick r:id="rId4" tooltip="Charles Babbage"/>
              </a:rPr>
              <a:t>Babbage</a:t>
            </a:r>
            <a:r>
              <a:rPr lang="es-GT" sz="2800" dirty="0">
                <a:latin typeface="Berlin Sans FB Demi" panose="020E0802020502020306" pitchFamily="34" charset="0"/>
              </a:rPr>
              <a:t> le hizo ganarse el título de </a:t>
            </a:r>
            <a:r>
              <a:rPr lang="es-GT" sz="2800" i="1" dirty="0">
                <a:latin typeface="Berlin Sans FB Demi" panose="020E0802020502020306" pitchFamily="34" charset="0"/>
              </a:rPr>
              <a:t>primera programadora de computadoras</a:t>
            </a:r>
            <a:r>
              <a:rPr lang="es-GT" sz="2800" dirty="0">
                <a:latin typeface="Berlin Sans FB Demi" panose="020E0802020502020306" pitchFamily="34" charset="0"/>
              </a:rPr>
              <a:t> del mundo, aunque Babbage nunca completó la construcción de la máquina. El nombre del </a:t>
            </a:r>
            <a:r>
              <a:rPr lang="es-GT" sz="2800" dirty="0">
                <a:latin typeface="Berlin Sans FB Demi" panose="020E0802020502020306" pitchFamily="34" charset="0"/>
                <a:hlinkClick r:id="rId5" tooltip="Lenguaje de programación Ada"/>
              </a:rPr>
              <a:t>lenguaje de programación Ada</a:t>
            </a:r>
            <a:r>
              <a:rPr lang="es-GT" sz="2800" dirty="0">
                <a:latin typeface="Berlin Sans FB Demi" panose="020E0802020502020306" pitchFamily="34" charset="0"/>
              </a:rPr>
              <a:t> fue escogido como homenaje a esta programadora.</a:t>
            </a:r>
            <a:endParaRPr lang="es-GT" sz="2800" dirty="0">
              <a:latin typeface="Berlin Sans FB Demi" panose="020E0802020502020306" pitchFamily="34" charset="0"/>
            </a:endParaRPr>
          </a:p>
        </p:txBody>
      </p:sp>
    </p:spTree>
    <p:extLst>
      <p:ext uri="{BB962C8B-B14F-4D97-AF65-F5344CB8AC3E}">
        <p14:creationId xmlns:p14="http://schemas.microsoft.com/office/powerpoint/2010/main" val="717629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292535110"/>
              </p:ext>
            </p:extLst>
          </p:nvPr>
        </p:nvGraphicFramePr>
        <p:xfrm>
          <a:off x="677863" y="385012"/>
          <a:ext cx="8596312" cy="6256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0489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404392" y="878556"/>
            <a:ext cx="4530148" cy="259301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861" y="794084"/>
            <a:ext cx="2885999" cy="2101599"/>
          </a:xfrm>
          <a:prstGeom prst="rect">
            <a:avLst/>
          </a:prstGeom>
          <a:effectLst>
            <a:glow rad="63500">
              <a:schemeClr val="accent6">
                <a:satMod val="175000"/>
                <a:alpha val="40000"/>
              </a:schemeClr>
            </a:glow>
          </a:effectLst>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9896" y="3631909"/>
            <a:ext cx="2630654" cy="2903036"/>
          </a:xfrm>
          <a:prstGeom prst="rect">
            <a:avLst/>
          </a:prstGeom>
          <a:effectLst>
            <a:reflection blurRad="6350" stA="50000" endA="300" endPos="38500" dist="50800" dir="5400000" sy="-100000" algn="bl" rotWithShape="0"/>
          </a:effectLst>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156" y="3198771"/>
            <a:ext cx="5183993" cy="2903036"/>
          </a:xfrm>
          <a:prstGeom prst="rect">
            <a:avLst/>
          </a:prstGeom>
          <a:scene3d>
            <a:camera prst="perspectiveLeft"/>
            <a:lightRig rig="threePt" dir="t"/>
          </a:scene3d>
        </p:spPr>
      </p:pic>
    </p:spTree>
    <p:extLst>
      <p:ext uri="{BB962C8B-B14F-4D97-AF65-F5344CB8AC3E}">
        <p14:creationId xmlns:p14="http://schemas.microsoft.com/office/powerpoint/2010/main" val="106544166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7" presetClass="emph" presetSubtype="0" fill="remove" nodeType="clickEffect">
                                  <p:stCondLst>
                                    <p:cond delay="0"/>
                                  </p:stCondLst>
                                  <p:childTnLst>
                                    <p:animClr clrSpc="rgb" dir="cw">
                                      <p:cBhvr override="childStyle">
                                        <p:cTn id="21" dur="250" autoRev="1" fill="remove"/>
                                        <p:tgtEl>
                                          <p:spTgt spid="8"/>
                                        </p:tgtEl>
                                        <p:attrNameLst>
                                          <p:attrName>style.color</p:attrName>
                                        </p:attrNameLst>
                                      </p:cBhvr>
                                      <p:to>
                                        <a:schemeClr val="bg1"/>
                                      </p:to>
                                    </p:animClr>
                                    <p:animClr clrSpc="rgb" dir="cw">
                                      <p:cBhvr>
                                        <p:cTn id="22" dur="250" autoRev="1" fill="remove"/>
                                        <p:tgtEl>
                                          <p:spTgt spid="8"/>
                                        </p:tgtEl>
                                        <p:attrNameLst>
                                          <p:attrName>fillcolor</p:attrName>
                                        </p:attrNameLst>
                                      </p:cBhvr>
                                      <p:to>
                                        <a:schemeClr val="bg1"/>
                                      </p:to>
                                    </p:animClr>
                                    <p:set>
                                      <p:cBhvr>
                                        <p:cTn id="23" dur="250" autoRev="1" fill="remove"/>
                                        <p:tgtEl>
                                          <p:spTgt spid="8"/>
                                        </p:tgtEl>
                                        <p:attrNameLst>
                                          <p:attrName>fill.type</p:attrName>
                                        </p:attrNameLst>
                                      </p:cBhvr>
                                      <p:to>
                                        <p:strVal val="solid"/>
                                      </p:to>
                                    </p:set>
                                    <p:set>
                                      <p:cBhvr>
                                        <p:cTn id="24" dur="250" autoRev="1" fill="remov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Preventivo</a:t>
            </a:r>
            <a:endParaRPr lang="es-GT" dirty="0"/>
          </a:p>
        </p:txBody>
      </p:sp>
      <p:sp>
        <p:nvSpPr>
          <p:cNvPr id="3" name="Marcador de contenido 2"/>
          <p:cNvSpPr>
            <a:spLocks noGrp="1"/>
          </p:cNvSpPr>
          <p:nvPr>
            <p:ph idx="1"/>
          </p:nvPr>
        </p:nvSpPr>
        <p:spPr/>
        <p:txBody>
          <a:bodyPr>
            <a:noAutofit/>
          </a:bodyPr>
          <a:lstStyle/>
          <a:p>
            <a:r>
              <a:rPr lang="es-GT" sz="3200" dirty="0"/>
              <a:t>El </a:t>
            </a:r>
            <a:r>
              <a:rPr lang="es-GT" sz="3200" dirty="0">
                <a:hlinkClick r:id="rId2"/>
              </a:rPr>
              <a:t>mantenimiento preventivo</a:t>
            </a:r>
            <a:r>
              <a:rPr lang="es-GT" sz="3200" dirty="0"/>
              <a:t> permite detectar fallos repetitivos, disminuir los puntos muertos por paradas, aumentar la vida útil de equipos, disminuir </a:t>
            </a:r>
            <a:r>
              <a:rPr lang="es-GT" sz="3200" dirty="0">
                <a:hlinkClick r:id="rId3"/>
              </a:rPr>
              <a:t>costos</a:t>
            </a:r>
            <a:r>
              <a:rPr lang="es-GT" sz="3200" dirty="0"/>
              <a:t> de reparaciones, detectar puntos débiles en la instalación entre una larga lista de ventajas.</a:t>
            </a:r>
            <a:br>
              <a:rPr lang="es-GT" sz="3200" dirty="0"/>
            </a:br>
            <a:r>
              <a:rPr lang="es-GT" sz="3200" dirty="0"/>
              <a:t/>
            </a:r>
            <a:br>
              <a:rPr lang="es-GT" sz="3200" dirty="0"/>
            </a:br>
            <a:endParaRPr lang="es-GT" sz="3200" dirty="0"/>
          </a:p>
        </p:txBody>
      </p:sp>
    </p:spTree>
    <p:extLst>
      <p:ext uri="{BB962C8B-B14F-4D97-AF65-F5344CB8AC3E}">
        <p14:creationId xmlns:p14="http://schemas.microsoft.com/office/powerpoint/2010/main" val="2118783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4294967295"/>
            <p:extLst>
              <p:ext uri="{D42A27DB-BD31-4B8C-83A1-F6EECF244321}">
                <p14:modId xmlns:p14="http://schemas.microsoft.com/office/powerpoint/2010/main" val="672236203"/>
              </p:ext>
            </p:extLst>
          </p:nvPr>
        </p:nvGraphicFramePr>
        <p:xfrm>
          <a:off x="673768" y="0"/>
          <a:ext cx="9239584" cy="6624131"/>
        </p:xfrm>
        <a:graphic>
          <a:graphicData uri="http://schemas.openxmlformats.org/drawingml/2006/table">
            <a:tbl>
              <a:tblPr firstRow="1" bandRow="1">
                <a:tableStyleId>{5C22544A-7EE6-4342-B048-85BDC9FD1C3A}</a:tableStyleId>
              </a:tblPr>
              <a:tblGrid>
                <a:gridCol w="4547937"/>
                <a:gridCol w="4691647"/>
              </a:tblGrid>
              <a:tr h="2454442">
                <a:tc>
                  <a:txBody>
                    <a:bodyPr/>
                    <a:lstStyle/>
                    <a:p>
                      <a:r>
                        <a:rPr lang="es-GT" sz="1800" b="0" i="0" kern="1200" dirty="0" smtClean="0">
                          <a:solidFill>
                            <a:schemeClr val="lt1"/>
                          </a:solidFill>
                          <a:effectLst/>
                          <a:latin typeface="+mn-lt"/>
                          <a:ea typeface="+mn-ea"/>
                          <a:cs typeface="+mn-cs"/>
                        </a:rPr>
                        <a:t>Liberación de memoria </a:t>
                      </a:r>
                      <a:r>
                        <a:rPr lang="es-GT" sz="1800" b="0" i="0" u="none" strike="noStrike" kern="1200" dirty="0" smtClean="0">
                          <a:solidFill>
                            <a:schemeClr val="lt1"/>
                          </a:solidFill>
                          <a:effectLst/>
                          <a:latin typeface="+mn-lt"/>
                          <a:ea typeface="+mn-ea"/>
                          <a:cs typeface="+mn-cs"/>
                          <a:hlinkClick r:id="rId2"/>
                        </a:rPr>
                        <a:t>RAM</a:t>
                      </a:r>
                      <a:r>
                        <a:rPr lang="es-GT" sz="1800" b="0" i="0" kern="1200" dirty="0" smtClean="0">
                          <a:solidFill>
                            <a:schemeClr val="lt1"/>
                          </a:solidFill>
                          <a:effectLst/>
                          <a:latin typeface="+mn-lt"/>
                          <a:ea typeface="+mn-ea"/>
                          <a:cs typeface="+mn-cs"/>
                        </a:rPr>
                        <a:t>. Supresión de archivos generados por las aplicaciones instaladas en </a:t>
                      </a:r>
                      <a:r>
                        <a:rPr lang="es-GT" sz="1800" b="0" i="0" u="none" strike="noStrike" kern="1200" dirty="0" smtClean="0">
                          <a:solidFill>
                            <a:schemeClr val="lt1"/>
                          </a:solidFill>
                          <a:effectLst/>
                          <a:latin typeface="+mn-lt"/>
                          <a:ea typeface="+mn-ea"/>
                          <a:cs typeface="+mn-cs"/>
                          <a:hlinkClick r:id="rId3"/>
                        </a:rPr>
                        <a:t>la computadora</a:t>
                      </a:r>
                      <a:r>
                        <a:rPr lang="es-GT" sz="1800" b="0" i="0" kern="1200" dirty="0" smtClean="0">
                          <a:solidFill>
                            <a:schemeClr val="lt1"/>
                          </a:solidFill>
                          <a:effectLst/>
                          <a:latin typeface="+mn-lt"/>
                          <a:ea typeface="+mn-ea"/>
                          <a:cs typeface="+mn-cs"/>
                        </a:rPr>
                        <a:t> y que ya no se utilizan, eliminación de temporales, archivos perdidos, carpetas vacías, </a:t>
                      </a:r>
                      <a:r>
                        <a:rPr lang="es-GT" sz="1800" b="0" i="0" u="none" strike="noStrike" kern="1200" dirty="0" smtClean="0">
                          <a:solidFill>
                            <a:schemeClr val="lt1"/>
                          </a:solidFill>
                          <a:effectLst/>
                          <a:latin typeface="+mn-lt"/>
                          <a:ea typeface="+mn-ea"/>
                          <a:cs typeface="+mn-cs"/>
                          <a:hlinkClick r:id="rId4"/>
                        </a:rPr>
                        <a:t>registros</a:t>
                      </a:r>
                      <a:r>
                        <a:rPr lang="es-GT" sz="1800" b="0" i="0" kern="1200" dirty="0" smtClean="0">
                          <a:solidFill>
                            <a:schemeClr val="lt1"/>
                          </a:solidFill>
                          <a:effectLst/>
                          <a:latin typeface="+mn-lt"/>
                          <a:ea typeface="+mn-ea"/>
                          <a:cs typeface="+mn-cs"/>
                        </a:rPr>
                        <a:t> inválidos y accesos directos que tienen una ruta que ya no existe.</a:t>
                      </a:r>
                      <a:br>
                        <a:rPr lang="es-GT" sz="1800" b="0" i="0" kern="1200" dirty="0" smtClean="0">
                          <a:solidFill>
                            <a:schemeClr val="lt1"/>
                          </a:solidFill>
                          <a:effectLst/>
                          <a:latin typeface="+mn-lt"/>
                          <a:ea typeface="+mn-ea"/>
                          <a:cs typeface="+mn-cs"/>
                        </a:rPr>
                      </a:br>
                      <a:endParaRPr lang="es-GT" dirty="0"/>
                    </a:p>
                  </a:txBody>
                  <a:tcPr/>
                </a:tc>
                <a:tc>
                  <a:txBody>
                    <a:bodyPr/>
                    <a:lstStyle/>
                    <a:p>
                      <a:r>
                        <a:rPr lang="es-GT" dirty="0" smtClean="0"/>
                        <a:t>Una de las consecuencias de no liberar</a:t>
                      </a:r>
                      <a:r>
                        <a:rPr lang="es-GT" baseline="0" dirty="0" smtClean="0"/>
                        <a:t> RAM es que podemos llenar nuestra computadora con archivos innecesarios que a su vez nos pueden llenar de virus.</a:t>
                      </a:r>
                      <a:endParaRPr lang="es-GT" dirty="0"/>
                    </a:p>
                  </a:txBody>
                  <a:tcPr/>
                </a:tc>
              </a:tr>
              <a:tr h="2223517">
                <a:tc>
                  <a:txBody>
                    <a:bodyPr/>
                    <a:lstStyle/>
                    <a:p>
                      <a:r>
                        <a:rPr lang="es-GT" sz="1800" b="0" i="0" kern="1200" dirty="0" smtClean="0">
                          <a:solidFill>
                            <a:schemeClr val="dk1"/>
                          </a:solidFill>
                          <a:effectLst/>
                          <a:latin typeface="+mn-lt"/>
                          <a:ea typeface="+mn-ea"/>
                          <a:cs typeface="+mn-cs"/>
                        </a:rPr>
                        <a:t>Liberación del Disco Duro. Consiste en buscar, identificar y enumerar en la unidad, los archivos temporales, archivos caché de </a:t>
                      </a:r>
                      <a:r>
                        <a:rPr lang="es-GT" sz="1800" b="0" i="0" u="none" strike="noStrike" kern="1200" dirty="0" smtClean="0">
                          <a:solidFill>
                            <a:schemeClr val="dk1"/>
                          </a:solidFill>
                          <a:effectLst/>
                          <a:latin typeface="+mn-lt"/>
                          <a:ea typeface="+mn-ea"/>
                          <a:cs typeface="+mn-cs"/>
                          <a:hlinkClick r:id="rId5"/>
                        </a:rPr>
                        <a:t>Internet</a:t>
                      </a:r>
                      <a:r>
                        <a:rPr lang="es-GT" sz="1800" b="0" i="0" kern="1200" dirty="0" smtClean="0">
                          <a:solidFill>
                            <a:schemeClr val="dk1"/>
                          </a:solidFill>
                          <a:effectLst/>
                          <a:latin typeface="+mn-lt"/>
                          <a:ea typeface="+mn-ea"/>
                          <a:cs typeface="+mn-cs"/>
                        </a:rPr>
                        <a:t> y archivos de </a:t>
                      </a:r>
                      <a:r>
                        <a:rPr lang="es-GT" sz="1800" b="0" i="0" u="none" strike="noStrike" kern="1200" dirty="0" smtClean="0">
                          <a:solidFill>
                            <a:schemeClr val="dk1"/>
                          </a:solidFill>
                          <a:effectLst/>
                          <a:latin typeface="+mn-lt"/>
                          <a:ea typeface="+mn-ea"/>
                          <a:cs typeface="+mn-cs"/>
                          <a:hlinkClick r:id="rId6"/>
                        </a:rPr>
                        <a:t>programa</a:t>
                      </a:r>
                      <a:r>
                        <a:rPr lang="es-GT" sz="1800" b="0" i="0" kern="1200" dirty="0" smtClean="0">
                          <a:solidFill>
                            <a:schemeClr val="dk1"/>
                          </a:solidFill>
                          <a:effectLst/>
                          <a:latin typeface="+mn-lt"/>
                          <a:ea typeface="+mn-ea"/>
                          <a:cs typeface="+mn-cs"/>
                        </a:rPr>
                        <a:t> innecesarios; de esta forma proceder a eliminarlos de forma segura.</a:t>
                      </a:r>
                      <a:endParaRPr lang="es-GT" dirty="0"/>
                    </a:p>
                  </a:txBody>
                  <a:tcPr/>
                </a:tc>
                <a:tc>
                  <a:txBody>
                    <a:bodyPr/>
                    <a:lstStyle/>
                    <a:p>
                      <a:r>
                        <a:rPr lang="es-GT" sz="1800" b="0" i="0" kern="1200" dirty="0" smtClean="0">
                          <a:solidFill>
                            <a:schemeClr val="dk1"/>
                          </a:solidFill>
                          <a:effectLst/>
                          <a:latin typeface="+mn-lt"/>
                          <a:ea typeface="+mn-ea"/>
                          <a:cs typeface="+mn-cs"/>
                        </a:rPr>
                        <a:t>Ya que si esos archivos no han sido accesados en más de 50 días es porque no los usas, o por lo menos no muy seguido; o también es posible que sean archivos de programas, o de sistema que el propio sistema o el programa deja sin uso. </a:t>
                      </a:r>
                      <a:endParaRPr lang="es-GT" dirty="0"/>
                    </a:p>
                  </a:txBody>
                  <a:tcPr/>
                </a:tc>
              </a:tr>
              <a:tr h="1565974">
                <a:tc>
                  <a:txBody>
                    <a:bodyPr/>
                    <a:lstStyle/>
                    <a:p>
                      <a:r>
                        <a:rPr lang="es-GT" sz="1800" b="0" i="0" kern="1200" dirty="0" smtClean="0">
                          <a:solidFill>
                            <a:schemeClr val="dk1"/>
                          </a:solidFill>
                          <a:effectLst/>
                          <a:latin typeface="+mn-lt"/>
                          <a:ea typeface="+mn-ea"/>
                          <a:cs typeface="+mn-cs"/>
                        </a:rPr>
                        <a:t>Copia de Seguridad.</a:t>
                      </a:r>
                    </a:p>
                    <a:p>
                      <a:r>
                        <a:rPr lang="es-GT" sz="1800" b="0" i="0" kern="1200" dirty="0" smtClean="0">
                          <a:solidFill>
                            <a:schemeClr val="dk1"/>
                          </a:solidFill>
                          <a:effectLst/>
                          <a:latin typeface="+mn-lt"/>
                          <a:ea typeface="+mn-ea"/>
                          <a:cs typeface="+mn-cs"/>
                        </a:rPr>
                        <a:t>Este procedimiento consiste en realizar un respaldo de </a:t>
                      </a:r>
                      <a:r>
                        <a:rPr lang="es-GT" sz="1800" b="0" i="0" u="none" strike="noStrike" kern="1200" dirty="0" smtClean="0">
                          <a:solidFill>
                            <a:schemeClr val="dk1"/>
                          </a:solidFill>
                          <a:effectLst/>
                          <a:latin typeface="+mn-lt"/>
                          <a:ea typeface="+mn-ea"/>
                          <a:cs typeface="+mn-cs"/>
                          <a:hlinkClick r:id="rId7"/>
                        </a:rPr>
                        <a:t>información</a:t>
                      </a:r>
                      <a:r>
                        <a:rPr lang="es-GT" sz="1800" b="0" i="0" kern="1200" dirty="0" smtClean="0">
                          <a:solidFill>
                            <a:schemeClr val="dk1"/>
                          </a:solidFill>
                          <a:effectLst/>
                          <a:latin typeface="+mn-lt"/>
                          <a:ea typeface="+mn-ea"/>
                          <a:cs typeface="+mn-cs"/>
                        </a:rPr>
                        <a:t> por medio de la aplicación COPIA DE SEGURIDAD.</a:t>
                      </a:r>
                      <a:endParaRPr lang="es-GT" dirty="0"/>
                    </a:p>
                  </a:txBody>
                  <a:tcPr/>
                </a:tc>
                <a:tc>
                  <a:txBody>
                    <a:bodyPr/>
                    <a:lstStyle/>
                    <a:p>
                      <a:r>
                        <a:rPr lang="es-GT" dirty="0" smtClean="0"/>
                        <a:t>SI</a:t>
                      </a:r>
                      <a:r>
                        <a:rPr lang="es-GT" baseline="0" dirty="0" smtClean="0"/>
                        <a:t> no tenemos un antivirus que sea compatible a nuestra maquina, podemos perder nuestros archivos.</a:t>
                      </a:r>
                    </a:p>
                  </a:txBody>
                  <a:tcPr/>
                </a:tc>
              </a:tr>
            </a:tbl>
          </a:graphicData>
        </a:graphic>
      </p:graphicFrame>
    </p:spTree>
    <p:extLst>
      <p:ext uri="{BB962C8B-B14F-4D97-AF65-F5344CB8AC3E}">
        <p14:creationId xmlns:p14="http://schemas.microsoft.com/office/powerpoint/2010/main" val="23831414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CONCLUSIONES</a:t>
            </a:r>
            <a:br>
              <a:rPr lang="es-GT" dirty="0" smtClean="0"/>
            </a:br>
            <a:r>
              <a:rPr lang="es-GT" dirty="0" smtClean="0"/>
              <a:t>PERSONALES </a:t>
            </a:r>
            <a:endParaRPr lang="es-GT" dirty="0"/>
          </a:p>
        </p:txBody>
      </p:sp>
      <p:sp>
        <p:nvSpPr>
          <p:cNvPr id="3" name="Marcador de texto 2"/>
          <p:cNvSpPr>
            <a:spLocks noGrp="1"/>
          </p:cNvSpPr>
          <p:nvPr>
            <p:ph type="body" idx="1"/>
          </p:nvPr>
        </p:nvSpPr>
        <p:spPr/>
        <p:txBody>
          <a:bodyPr>
            <a:normAutofit fontScale="92500"/>
          </a:bodyPr>
          <a:lstStyle/>
          <a:p>
            <a:r>
              <a:rPr lang="es-GT" dirty="0" smtClean="0"/>
              <a:t>En la dispositiva anterior nos dimos cuenta que a lo largo del tiempo, la tecnología ha avanzado constantemente.</a:t>
            </a:r>
          </a:p>
          <a:p>
            <a:r>
              <a:rPr lang="es-GT" dirty="0" smtClean="0"/>
              <a:t>Debemos cuidar </a:t>
            </a:r>
            <a:r>
              <a:rPr lang="es-GT" smtClean="0"/>
              <a:t>nuestra maquina.  </a:t>
            </a:r>
            <a:endParaRPr lang="es-GT" dirty="0"/>
          </a:p>
        </p:txBody>
      </p:sp>
    </p:spTree>
    <p:extLst>
      <p:ext uri="{BB962C8B-B14F-4D97-AF65-F5344CB8AC3E}">
        <p14:creationId xmlns:p14="http://schemas.microsoft.com/office/powerpoint/2010/main" val="139219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solidFill>
                  <a:srgbClr val="FF0000"/>
                </a:solidFill>
                <a:effectLst>
                  <a:outerShdw blurRad="38100" dist="38100" dir="2700000" algn="tl">
                    <a:srgbClr val="000000">
                      <a:alpha val="43137"/>
                    </a:srgbClr>
                  </a:outerShdw>
                </a:effectLst>
              </a:rPr>
              <a:t>INTRODUCCION </a:t>
            </a:r>
            <a:endParaRPr lang="es-GT" b="1" dirty="0">
              <a:solidFill>
                <a:srgbClr val="FF0000"/>
              </a:solidFill>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normAutofit fontScale="85000" lnSpcReduction="20000"/>
          </a:bodyPr>
          <a:lstStyle/>
          <a:p>
            <a:r>
              <a:rPr lang="es-GT" sz="3600" dirty="0" smtClean="0">
                <a:latin typeface="Adobe Fan Heiti Std B" panose="020B0700000000000000" pitchFamily="34" charset="-128"/>
                <a:ea typeface="Adobe Fan Heiti Std B" panose="020B0700000000000000" pitchFamily="34" charset="-128"/>
              </a:rPr>
              <a:t>La tecnología ha avanzado conforme el tiempo, ayudándonos como seres humanos para entender los diferentes lenguajes que existen.</a:t>
            </a:r>
          </a:p>
          <a:p>
            <a:r>
              <a:rPr lang="es-GT" sz="3600" dirty="0" smtClean="0">
                <a:latin typeface="Adobe Fan Heiti Std B" panose="020B0700000000000000" pitchFamily="34" charset="-128"/>
                <a:ea typeface="Adobe Fan Heiti Std B" panose="020B0700000000000000" pitchFamily="34" charset="-128"/>
              </a:rPr>
              <a:t>La siguiente Presentación nos muestra un poco sobre la historia de la computadora así como también la historia de la programación.</a:t>
            </a:r>
          </a:p>
          <a:p>
            <a:endParaRPr lang="es-GT" dirty="0"/>
          </a:p>
        </p:txBody>
      </p:sp>
    </p:spTree>
    <p:extLst>
      <p:ext uri="{BB962C8B-B14F-4D97-AF65-F5344CB8AC3E}">
        <p14:creationId xmlns:p14="http://schemas.microsoft.com/office/powerpoint/2010/main" val="340522476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3">
                                            <p:txEl>
                                              <p:pRg st="0" end="0"/>
                                            </p:txEl>
                                          </p:spTgt>
                                        </p:tgtEl>
                                        <p:attrNameLst>
                                          <p:attrName>style.opacity</p:attrName>
                                        </p:attrNameLst>
                                      </p:cBhvr>
                                      <p:to>
                                        <p:strVal val="0.5"/>
                                      </p:to>
                                    </p:set>
                                    <p:animEffect filter="image" prLst="opacity: 0.5">
                                      <p:cBhvr rctx="IE">
                                        <p:cTn id="12" dur="indefinite"/>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grpId="0" nodeType="clickEffect">
                                  <p:stCondLst>
                                    <p:cond delay="0"/>
                                  </p:stCondLst>
                                  <p:childTnLst>
                                    <p:set>
                                      <p:cBhvr rctx="PPT">
                                        <p:cTn id="16" dur="indefinite"/>
                                        <p:tgtEl>
                                          <p:spTgt spid="3">
                                            <p:txEl>
                                              <p:pRg st="1" end="1"/>
                                            </p:txEl>
                                          </p:spTgt>
                                        </p:tgtEl>
                                        <p:attrNameLst>
                                          <p:attrName>style.opacity</p:attrName>
                                        </p:attrNameLst>
                                      </p:cBhvr>
                                      <p:to>
                                        <p:strVal val="0.5"/>
                                      </p:to>
                                    </p:set>
                                    <p:animEffect filter="image" prLst="opacity: 0.5">
                                      <p:cBhvr rctx="IE">
                                        <p:cTn id="17"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GT" sz="4800" dirty="0" smtClean="0">
                <a:solidFill>
                  <a:srgbClr val="00B050"/>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HISTORIA DE LA COMPUTADORA </a:t>
            </a:r>
            <a:endParaRPr lang="es-GT" sz="4800" dirty="0">
              <a:solidFill>
                <a:srgbClr val="00B050"/>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endParaRPr>
          </a:p>
        </p:txBody>
      </p:sp>
      <p:sp>
        <p:nvSpPr>
          <p:cNvPr id="3" name="Marcador de contenido 2"/>
          <p:cNvSpPr>
            <a:spLocks noGrp="1"/>
          </p:cNvSpPr>
          <p:nvPr>
            <p:ph idx="1"/>
          </p:nvPr>
        </p:nvSpPr>
        <p:spPr/>
        <p:txBody>
          <a:bodyPr>
            <a:normAutofit fontScale="62500" lnSpcReduction="20000"/>
          </a:bodyPr>
          <a:lstStyle/>
          <a:p>
            <a:r>
              <a:rPr lang="es-GT" sz="2600" dirty="0">
                <a:effectLst>
                  <a:outerShdw blurRad="38100" dist="38100" dir="2700000" algn="tl">
                    <a:srgbClr val="000000">
                      <a:alpha val="43137"/>
                    </a:srgbClr>
                  </a:outerShdw>
                </a:effectLst>
              </a:rPr>
              <a:t>La primera máquina de calcular </a:t>
            </a:r>
            <a:r>
              <a:rPr lang="es-GT" sz="2600" dirty="0">
                <a:effectLst>
                  <a:outerShdw blurRad="38100" dist="38100" dir="2700000" algn="tl">
                    <a:srgbClr val="000000">
                      <a:alpha val="43137"/>
                    </a:srgbClr>
                  </a:outerShdw>
                </a:effectLst>
                <a:hlinkClick r:id="rId2"/>
              </a:rPr>
              <a:t>mecánica</a:t>
            </a:r>
            <a:r>
              <a:rPr lang="es-GT" sz="2600" dirty="0">
                <a:effectLst>
                  <a:outerShdw blurRad="38100" dist="38100" dir="2700000" algn="tl">
                    <a:srgbClr val="000000">
                      <a:alpha val="43137"/>
                    </a:srgbClr>
                  </a:outerShdw>
                </a:effectLst>
              </a:rPr>
              <a:t>, un precursor del ordenador digital, fue inventada en 1642 por el matemático francés Blaise </a:t>
            </a:r>
            <a:r>
              <a:rPr lang="es-GT" sz="2600" dirty="0">
                <a:effectLst>
                  <a:outerShdw blurRad="38100" dist="38100" dir="2700000" algn="tl">
                    <a:srgbClr val="000000">
                      <a:alpha val="43137"/>
                    </a:srgbClr>
                  </a:outerShdw>
                </a:effectLst>
                <a:hlinkClick r:id="rId3"/>
              </a:rPr>
              <a:t>Pascal</a:t>
            </a:r>
            <a:r>
              <a:rPr lang="es-GT" sz="2600" dirty="0">
                <a:effectLst>
                  <a:outerShdw blurRad="38100" dist="38100" dir="2700000" algn="tl">
                    <a:srgbClr val="000000">
                      <a:alpha val="43137"/>
                    </a:srgbClr>
                  </a:outerShdw>
                </a:effectLst>
              </a:rPr>
              <a:t>.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p>
          <a:p>
            <a:r>
              <a:rPr lang="es-GT" sz="2600" dirty="0">
                <a:effectLst>
                  <a:outerShdw blurRad="38100" dist="38100" dir="2700000" algn="tl">
                    <a:srgbClr val="000000">
                      <a:alpha val="43137"/>
                    </a:srgbClr>
                  </a:outerShdw>
                </a:effectLst>
              </a:rPr>
              <a:t>El inventor francés Joseph Marie Jacquard, al diseñar un telar automático, utilizó delgadas placas de </a:t>
            </a:r>
            <a:r>
              <a:rPr lang="es-GT" sz="2600" dirty="0">
                <a:effectLst>
                  <a:outerShdw blurRad="38100" dist="38100" dir="2700000" algn="tl">
                    <a:srgbClr val="000000">
                      <a:alpha val="43137"/>
                    </a:srgbClr>
                  </a:outerShdw>
                </a:effectLst>
                <a:hlinkClick r:id="rId4"/>
              </a:rPr>
              <a:t>madera</a:t>
            </a:r>
            <a:r>
              <a:rPr lang="es-GT" sz="2600" dirty="0">
                <a:effectLst>
                  <a:outerShdw blurRad="38100" dist="38100" dir="2700000" algn="tl">
                    <a:srgbClr val="000000">
                      <a:alpha val="43137"/>
                    </a:srgbClr>
                  </a:outerShdw>
                </a:effectLst>
              </a:rPr>
              <a:t> perforadas para controlar el tejido utilizado en los diseños complejos. Durante la década de 1880 el estadístico estadounidense Herman Hollerith concibió la idea de utilizar </a:t>
            </a:r>
            <a:r>
              <a:rPr lang="es-GT" sz="2600" dirty="0">
                <a:effectLst>
                  <a:outerShdw blurRad="38100" dist="38100" dir="2700000" algn="tl">
                    <a:srgbClr val="000000">
                      <a:alpha val="43137"/>
                    </a:srgbClr>
                  </a:outerShdw>
                </a:effectLst>
                <a:hlinkClick r:id="rId5"/>
              </a:rPr>
              <a:t>tarjetas</a:t>
            </a:r>
            <a:r>
              <a:rPr lang="es-GT" sz="2600" dirty="0">
                <a:effectLst>
                  <a:outerShdw blurRad="38100" dist="38100" dir="2700000" algn="tl">
                    <a:srgbClr val="000000">
                      <a:alpha val="43137"/>
                    </a:srgbClr>
                  </a:outerShdw>
                </a:effectLst>
              </a:rPr>
              <a:t> perforadas, similares a las placas de Jacquard, para procesar </a:t>
            </a:r>
            <a:r>
              <a:rPr lang="es-GT" sz="2600" dirty="0">
                <a:effectLst>
                  <a:outerShdw blurRad="38100" dist="38100" dir="2700000" algn="tl">
                    <a:srgbClr val="000000">
                      <a:alpha val="43137"/>
                    </a:srgbClr>
                  </a:outerShdw>
                </a:effectLst>
                <a:hlinkClick r:id="rId6"/>
              </a:rPr>
              <a:t>datos</a:t>
            </a:r>
            <a:r>
              <a:rPr lang="es-GT" sz="2600" dirty="0">
                <a:effectLst>
                  <a:outerShdw blurRad="38100" dist="38100" dir="2700000" algn="tl">
                    <a:srgbClr val="000000">
                      <a:alpha val="43137"/>
                    </a:srgbClr>
                  </a:outerShdw>
                </a:effectLst>
              </a:rPr>
              <a:t>. Hollerith consiguió compilar la </a:t>
            </a:r>
            <a:r>
              <a:rPr lang="es-GT" sz="2600" dirty="0">
                <a:effectLst>
                  <a:outerShdw blurRad="38100" dist="38100" dir="2700000" algn="tl">
                    <a:srgbClr val="000000">
                      <a:alpha val="43137"/>
                    </a:srgbClr>
                  </a:outerShdw>
                </a:effectLst>
                <a:hlinkClick r:id="rId7"/>
              </a:rPr>
              <a:t>información</a:t>
            </a:r>
            <a:r>
              <a:rPr lang="es-GT" sz="2600" dirty="0">
                <a:effectLst>
                  <a:outerShdw blurRad="38100" dist="38100" dir="2700000" algn="tl">
                    <a:srgbClr val="000000">
                      <a:alpha val="43137"/>
                    </a:srgbClr>
                  </a:outerShdw>
                </a:effectLst>
              </a:rPr>
              <a:t> </a:t>
            </a:r>
            <a:r>
              <a:rPr lang="es-GT" sz="2600" dirty="0">
                <a:effectLst>
                  <a:outerShdw blurRad="38100" dist="38100" dir="2700000" algn="tl">
                    <a:srgbClr val="000000">
                      <a:alpha val="43137"/>
                    </a:srgbClr>
                  </a:outerShdw>
                </a:effectLst>
                <a:hlinkClick r:id="rId8"/>
              </a:rPr>
              <a:t>estadística</a:t>
            </a:r>
            <a:r>
              <a:rPr lang="es-GT" sz="2600" dirty="0">
                <a:effectLst>
                  <a:outerShdw blurRad="38100" dist="38100" dir="2700000" algn="tl">
                    <a:srgbClr val="000000">
                      <a:alpha val="43137"/>
                    </a:srgbClr>
                  </a:outerShdw>
                </a:effectLst>
              </a:rPr>
              <a:t> destinada al censo de </a:t>
            </a:r>
            <a:r>
              <a:rPr lang="es-GT" sz="2600" dirty="0">
                <a:effectLst>
                  <a:outerShdw blurRad="38100" dist="38100" dir="2700000" algn="tl">
                    <a:srgbClr val="000000">
                      <a:alpha val="43137"/>
                    </a:srgbClr>
                  </a:outerShdw>
                </a:effectLst>
                <a:hlinkClick r:id="rId9"/>
              </a:rPr>
              <a:t>población</a:t>
            </a:r>
            <a:r>
              <a:rPr lang="es-GT" sz="2600" dirty="0">
                <a:effectLst>
                  <a:outerShdw blurRad="38100" dist="38100" dir="2700000" algn="tl">
                    <a:srgbClr val="000000">
                      <a:alpha val="43137"/>
                    </a:srgbClr>
                  </a:outerShdw>
                </a:effectLst>
              </a:rPr>
              <a:t> de 1890 de </a:t>
            </a:r>
            <a:r>
              <a:rPr lang="es-GT" sz="2600" dirty="0">
                <a:effectLst>
                  <a:outerShdw blurRad="38100" dist="38100" dir="2700000" algn="tl">
                    <a:srgbClr val="000000">
                      <a:alpha val="43137"/>
                    </a:srgbClr>
                  </a:outerShdw>
                </a:effectLst>
                <a:hlinkClick r:id="rId10"/>
              </a:rPr>
              <a:t>Estados Unidos</a:t>
            </a:r>
            <a:r>
              <a:rPr lang="es-GT" sz="2600" dirty="0">
                <a:effectLst>
                  <a:outerShdw blurRad="38100" dist="38100" dir="2700000" algn="tl">
                    <a:srgbClr val="000000">
                      <a:alpha val="43137"/>
                    </a:srgbClr>
                  </a:outerShdw>
                </a:effectLst>
              </a:rPr>
              <a:t> mediante la utilización de </a:t>
            </a:r>
            <a:r>
              <a:rPr lang="es-GT" sz="3500" dirty="0">
                <a:effectLst>
                  <a:outerShdw blurRad="38100" dist="38100" dir="2700000" algn="tl">
                    <a:srgbClr val="000000">
                      <a:alpha val="43137"/>
                    </a:srgbClr>
                  </a:outerShdw>
                </a:effectLst>
              </a:rPr>
              <a:t>un </a:t>
            </a:r>
            <a:r>
              <a:rPr lang="es-GT" sz="3500" dirty="0">
                <a:effectLst>
                  <a:outerShdw blurRad="38100" dist="38100" dir="2700000" algn="tl">
                    <a:srgbClr val="000000">
                      <a:alpha val="43137"/>
                    </a:srgbClr>
                  </a:outerShdw>
                </a:effectLst>
                <a:hlinkClick r:id="rId11"/>
              </a:rPr>
              <a:t>sistema</a:t>
            </a:r>
            <a:r>
              <a:rPr lang="es-GT" sz="3500" dirty="0">
                <a:effectLst>
                  <a:outerShdw blurRad="38100" dist="38100" dir="2700000" algn="tl">
                    <a:srgbClr val="000000">
                      <a:alpha val="43137"/>
                    </a:srgbClr>
                  </a:outerShdw>
                </a:effectLst>
              </a:rPr>
              <a:t> que hacía pasar tarjetas perforadas sobre contactos eléctricos</a:t>
            </a:r>
            <a:r>
              <a:rPr lang="es-GT" sz="3800" dirty="0" smtClean="0">
                <a:effectLst>
                  <a:outerShdw blurRad="38100" dist="38100" dir="2700000" algn="tl">
                    <a:srgbClr val="000000">
                      <a:alpha val="43137"/>
                    </a:srgbClr>
                  </a:outerShdw>
                </a:effectLst>
              </a:rPr>
              <a:t>.</a:t>
            </a:r>
            <a:endParaRPr lang="es-GT" sz="3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833165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anim calcmode="lin" valueType="num">
                                      <p:cBhvr>
                                        <p:cTn id="18" dur="2000" fill="hold"/>
                                        <p:tgtEl>
                                          <p:spTgt spid="2"/>
                                        </p:tgtEl>
                                        <p:attrNameLst>
                                          <p:attrName>ppt_w</p:attrName>
                                        </p:attrNameLst>
                                      </p:cBhvr>
                                      <p:tavLst>
                                        <p:tav tm="0" fmla="#ppt_w*sin(2.5*pi*$)">
                                          <p:val>
                                            <p:fltVal val="0"/>
                                          </p:val>
                                        </p:tav>
                                        <p:tav tm="100000">
                                          <p:val>
                                            <p:fltVal val="1"/>
                                          </p:val>
                                        </p:tav>
                                      </p:tavLst>
                                    </p:anim>
                                    <p:anim calcmode="lin" valueType="num">
                                      <p:cBhvr>
                                        <p:cTn id="1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solidDmnd">
          <a:fgClr>
            <a:schemeClr val="accent2">
              <a:lumMod val="20000"/>
              <a:lumOff val="80000"/>
            </a:schemeClr>
          </a:fgClr>
          <a:bgClr>
            <a:schemeClr val="accent1">
              <a:lumMod val="20000"/>
              <a:lumOff val="80000"/>
            </a:schemeClr>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80837" y="691563"/>
            <a:ext cx="9597189" cy="704099"/>
          </a:xfrm>
        </p:spPr>
        <p:txBody>
          <a:bodyPr>
            <a:noAutofit/>
          </a:bodyPr>
          <a:lstStyle/>
          <a:p>
            <a:pPr algn="ctr"/>
            <a:r>
              <a:rPr lang="es-GT" sz="6000" b="1" dirty="0" smtClean="0">
                <a:solidFill>
                  <a:schemeClr val="accent1">
                    <a:lumMod val="50000"/>
                  </a:schemeClr>
                </a:solidFill>
                <a:latin typeface="Giddyup Std" panose="03050402040302040404" pitchFamily="66" charset="0"/>
              </a:rPr>
              <a:t>La máquina analítica</a:t>
            </a:r>
            <a:r>
              <a:rPr lang="es-GT" sz="6000" dirty="0" smtClean="0">
                <a:latin typeface="Giddyup Std" panose="03050402040302040404" pitchFamily="66" charset="0"/>
              </a:rPr>
              <a:t/>
            </a:r>
            <a:br>
              <a:rPr lang="es-GT" sz="6000" dirty="0" smtClean="0">
                <a:latin typeface="Giddyup Std" panose="03050402040302040404" pitchFamily="66" charset="0"/>
              </a:rPr>
            </a:br>
            <a:endParaRPr lang="es-GT" sz="6000" dirty="0">
              <a:latin typeface="Giddyup Std" panose="03050402040302040404" pitchFamily="66" charset="0"/>
            </a:endParaRPr>
          </a:p>
        </p:txBody>
      </p:sp>
      <p:sp>
        <p:nvSpPr>
          <p:cNvPr id="3" name="Marcador de contenido 2"/>
          <p:cNvSpPr>
            <a:spLocks noGrp="1"/>
          </p:cNvSpPr>
          <p:nvPr>
            <p:ph idx="1"/>
          </p:nvPr>
        </p:nvSpPr>
        <p:spPr>
          <a:xfrm>
            <a:off x="621632" y="1275347"/>
            <a:ext cx="10515600" cy="5118185"/>
          </a:xfrm>
        </p:spPr>
        <p:txBody>
          <a:bodyPr>
            <a:normAutofit fontScale="92500" lnSpcReduction="20000"/>
          </a:bodyPr>
          <a:lstStyle/>
          <a:p>
            <a:pPr marL="0" indent="0">
              <a:buNone/>
            </a:pPr>
            <a:endParaRPr lang="es-GT" sz="1100" dirty="0"/>
          </a:p>
          <a:p>
            <a:r>
              <a:rPr lang="es-GT" sz="2600" dirty="0"/>
              <a:t>También en el siglo XIX el matemático e inventor británico Charles Babbage elaboró los </a:t>
            </a:r>
            <a:r>
              <a:rPr lang="es-GT" sz="2600" dirty="0">
                <a:hlinkClick r:id="rId2"/>
              </a:rPr>
              <a:t>principios</a:t>
            </a:r>
            <a:r>
              <a:rPr lang="es-GT" sz="2600" dirty="0"/>
              <a:t> de </a:t>
            </a:r>
            <a:r>
              <a:rPr lang="es-GT" sz="2600" dirty="0">
                <a:hlinkClick r:id="rId3"/>
              </a:rPr>
              <a:t>la computadora</a:t>
            </a:r>
            <a:r>
              <a:rPr lang="es-GT" sz="2600" dirty="0"/>
              <a:t> digital moderna. Inventó una serie de </a:t>
            </a:r>
            <a:r>
              <a:rPr lang="es-GT" sz="2600" dirty="0">
                <a:hlinkClick r:id="rId4"/>
              </a:rPr>
              <a:t>máquinas</a:t>
            </a:r>
            <a:r>
              <a:rPr lang="es-GT" sz="2600" dirty="0"/>
              <a:t>, como la máquina diferencial, diseñadas para solucionar </a:t>
            </a:r>
            <a:r>
              <a:rPr lang="es-GT" sz="2600" dirty="0">
                <a:hlinkClick r:id="rId5"/>
              </a:rPr>
              <a:t>problemas</a:t>
            </a:r>
            <a:r>
              <a:rPr lang="es-GT" sz="2600" dirty="0"/>
              <a:t> </a:t>
            </a:r>
            <a:r>
              <a:rPr lang="es-GT" sz="2600" dirty="0">
                <a:hlinkClick r:id="rId6"/>
              </a:rPr>
              <a:t>matemáticos</a:t>
            </a:r>
            <a:r>
              <a:rPr lang="es-GT" sz="2600" dirty="0"/>
              <a:t> complejos. Muchos historiadores consideran a Babbage y a su socia, la </a:t>
            </a:r>
            <a:r>
              <a:rPr lang="es-GT" sz="2600" dirty="0">
                <a:hlinkClick r:id="rId7"/>
              </a:rPr>
              <a:t>matemática</a:t>
            </a:r>
            <a:r>
              <a:rPr lang="es-GT" sz="2600" dirty="0"/>
              <a:t> británica Augusta Ada Byron (1815-1852), hija del poeta </a:t>
            </a:r>
            <a:r>
              <a:rPr lang="es-GT" sz="2600" dirty="0">
                <a:hlinkClick r:id="rId8"/>
              </a:rPr>
              <a:t>inglés</a:t>
            </a:r>
            <a:r>
              <a:rPr lang="es-GT" sz="2600" dirty="0"/>
              <a:t> Lord Byron, como a los verdaderos inventores de la </a:t>
            </a:r>
            <a:r>
              <a:rPr lang="es-GT" sz="2600" dirty="0">
                <a:hlinkClick r:id="rId3"/>
              </a:rPr>
              <a:t>computadora</a:t>
            </a:r>
            <a:r>
              <a:rPr lang="es-GT" sz="2600" dirty="0"/>
              <a:t> digital moderna. La </a:t>
            </a:r>
            <a:r>
              <a:rPr lang="es-GT" sz="2600" dirty="0">
                <a:hlinkClick r:id="rId9"/>
              </a:rPr>
              <a:t>tecnología</a:t>
            </a:r>
            <a:r>
              <a:rPr lang="es-GT" sz="2600" dirty="0"/>
              <a:t> de aquella época no era capaz de trasladar a la práctica sus acertados conceptos; pero una de sus invenciones, la máquina analítica, ya tenía muchas de las características de un ordenador moderno. Incluía una corriente, o flujo de entrada en forma de paquete de tarjetas perforadas, una </a:t>
            </a:r>
            <a:r>
              <a:rPr lang="es-GT" sz="2600" dirty="0">
                <a:hlinkClick r:id="rId10"/>
              </a:rPr>
              <a:t>memoria</a:t>
            </a:r>
            <a:r>
              <a:rPr lang="es-GT" sz="2600" dirty="0"/>
              <a:t> para guardar los datos, un </a:t>
            </a:r>
            <a:r>
              <a:rPr lang="es-GT" sz="2600" dirty="0">
                <a:hlinkClick r:id="rId11"/>
              </a:rPr>
              <a:t>procesador</a:t>
            </a:r>
            <a:r>
              <a:rPr lang="es-GT" sz="2600" dirty="0"/>
              <a:t> para las </a:t>
            </a:r>
            <a:r>
              <a:rPr lang="es-GT" sz="2600" dirty="0">
                <a:hlinkClick r:id="rId12"/>
              </a:rPr>
              <a:t>operaciones</a:t>
            </a:r>
            <a:r>
              <a:rPr lang="es-GT" sz="2600" dirty="0"/>
              <a:t> </a:t>
            </a:r>
            <a:r>
              <a:rPr lang="es-GT" sz="2600" dirty="0">
                <a:hlinkClick r:id="rId7"/>
              </a:rPr>
              <a:t>matemáticas</a:t>
            </a:r>
            <a:r>
              <a:rPr lang="es-GT" sz="2600" dirty="0"/>
              <a:t> y una </a:t>
            </a:r>
            <a:r>
              <a:rPr lang="es-GT" sz="2600" dirty="0">
                <a:hlinkClick r:id="rId13"/>
              </a:rPr>
              <a:t>impresora</a:t>
            </a:r>
            <a:r>
              <a:rPr lang="es-GT" sz="2600" dirty="0"/>
              <a:t> para hacer permanente el </a:t>
            </a:r>
            <a:r>
              <a:rPr lang="es-GT" sz="2600" dirty="0">
                <a:hlinkClick r:id="rId14"/>
              </a:rPr>
              <a:t>registro</a:t>
            </a:r>
            <a:r>
              <a:rPr lang="es-GT" sz="2600" dirty="0"/>
              <a:t>.</a:t>
            </a:r>
          </a:p>
          <a:p>
            <a:endParaRPr lang="es-GT" sz="2600" u="sng" dirty="0"/>
          </a:p>
        </p:txBody>
      </p:sp>
    </p:spTree>
    <p:extLst>
      <p:ext uri="{BB962C8B-B14F-4D97-AF65-F5344CB8AC3E}">
        <p14:creationId xmlns:p14="http://schemas.microsoft.com/office/powerpoint/2010/main" val="408413164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grpId="1" nodeType="clickEffect">
                                  <p:stCondLst>
                                    <p:cond delay="0"/>
                                  </p:stCondLst>
                                  <p:childTnLst>
                                    <p:animScale>
                                      <p:cBhvr>
                                        <p:cTn id="13" dur="2000" fill="hold"/>
                                        <p:tgtEl>
                                          <p:spTgt spid="2"/>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25" presetClass="emph" presetSubtype="0" fill="hold" grpId="0" nodeType="clickEffect">
                                  <p:stCondLst>
                                    <p:cond delay="0"/>
                                  </p:stCondLst>
                                  <p:childTnLst>
                                    <p:animClr clrSpc="hsl" dir="cw">
                                      <p:cBhvr override="childStyle">
                                        <p:cTn id="17" dur="500" fill="hold"/>
                                        <p:tgtEl>
                                          <p:spTgt spid="3">
                                            <p:txEl>
                                              <p:pRg st="1" end="1"/>
                                            </p:txEl>
                                          </p:spTgt>
                                        </p:tgtEl>
                                        <p:attrNameLst>
                                          <p:attrName>style.color</p:attrName>
                                        </p:attrNameLst>
                                      </p:cBhvr>
                                      <p:by>
                                        <p:hsl h="0" s="-70588" l="0"/>
                                      </p:by>
                                    </p:animClr>
                                    <p:animClr clrSpc="hsl" dir="cw">
                                      <p:cBhvr>
                                        <p:cTn id="18" dur="500" fill="hold"/>
                                        <p:tgtEl>
                                          <p:spTgt spid="3">
                                            <p:txEl>
                                              <p:pRg st="1" end="1"/>
                                            </p:txEl>
                                          </p:spTgt>
                                        </p:tgtEl>
                                        <p:attrNameLst>
                                          <p:attrName>fillcolor</p:attrName>
                                        </p:attrNameLst>
                                      </p:cBhvr>
                                      <p:by>
                                        <p:hsl h="0" s="-70588" l="0"/>
                                      </p:by>
                                    </p:animClr>
                                    <p:animClr clrSpc="hsl" dir="cw">
                                      <p:cBhvr>
                                        <p:cTn id="19" dur="500" fill="hold"/>
                                        <p:tgtEl>
                                          <p:spTgt spid="3">
                                            <p:txEl>
                                              <p:pRg st="1" end="1"/>
                                            </p:txEl>
                                          </p:spTgt>
                                        </p:tgtEl>
                                        <p:attrNameLst>
                                          <p:attrName>stroke.color</p:attrName>
                                        </p:attrNameLst>
                                      </p:cBhvr>
                                      <p:by>
                                        <p:hsl h="0" s="-70588" l="0"/>
                                      </p:by>
                                    </p:animClr>
                                    <p:set>
                                      <p:cBhvr>
                                        <p:cTn id="20" dur="500"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GT" sz="5400" b="1" dirty="0">
                <a:solidFill>
                  <a:srgbClr val="FF0000"/>
                </a:solidFill>
                <a:latin typeface="Adobe Devanagari" panose="02040503050201020203" pitchFamily="18" charset="0"/>
                <a:cs typeface="Adobe Devanagari" panose="02040503050201020203" pitchFamily="18" charset="0"/>
              </a:rPr>
              <a:t>Primeros ordenadores</a:t>
            </a:r>
            <a:endParaRPr lang="es-GT" sz="5400" dirty="0">
              <a:solidFill>
                <a:srgbClr val="FF0000"/>
              </a:solidFill>
              <a:latin typeface="Adobe Devanagari" panose="02040503050201020203" pitchFamily="18" charset="0"/>
              <a:cs typeface="Adobe Devanagari" panose="02040503050201020203" pitchFamily="18" charset="0"/>
            </a:endParaRPr>
          </a:p>
        </p:txBody>
      </p:sp>
      <p:sp>
        <p:nvSpPr>
          <p:cNvPr id="3" name="Marcador de contenido 2"/>
          <p:cNvSpPr>
            <a:spLocks noGrp="1"/>
          </p:cNvSpPr>
          <p:nvPr>
            <p:ph idx="1"/>
          </p:nvPr>
        </p:nvSpPr>
        <p:spPr>
          <a:effectLst>
            <a:outerShdw blurRad="50800" dist="50800" dir="5400000" algn="ctr" rotWithShape="0">
              <a:schemeClr val="accent1"/>
            </a:outerShdw>
          </a:effectLst>
        </p:spPr>
        <p:txBody>
          <a:bodyPr>
            <a:normAutofit fontScale="62500" lnSpcReduction="20000"/>
          </a:bodyPr>
          <a:lstStyle/>
          <a:p>
            <a:r>
              <a:rPr lang="es-GT" sz="3500" dirty="0">
                <a:latin typeface="Andalus" panose="02020603050405020304" pitchFamily="18" charset="-78"/>
                <a:cs typeface="Andalus" panose="02020603050405020304" pitchFamily="18" charset="-78"/>
              </a:rPr>
              <a:t>Los ordenadores analógicos comenzaron a construirse a principios del siglo XX. Los primeros </a:t>
            </a:r>
            <a:r>
              <a:rPr lang="es-GT" sz="3500" dirty="0">
                <a:latin typeface="Andalus" panose="02020603050405020304" pitchFamily="18" charset="-78"/>
                <a:cs typeface="Andalus" panose="02020603050405020304" pitchFamily="18" charset="-78"/>
                <a:hlinkClick r:id="rId2"/>
              </a:rPr>
              <a:t>modelos</a:t>
            </a:r>
            <a:r>
              <a:rPr lang="es-GT" sz="3500" dirty="0">
                <a:latin typeface="Andalus" panose="02020603050405020304" pitchFamily="18" charset="-78"/>
                <a:cs typeface="Andalus" panose="02020603050405020304" pitchFamily="18" charset="-78"/>
              </a:rPr>
              <a:t> realizaban los cálculos mediante ejes y engranajes giratorios. Con estas máquinas se evaluaban las aproximaciones numéricas de </a:t>
            </a:r>
            <a:r>
              <a:rPr lang="es-GT" sz="3500" dirty="0">
                <a:latin typeface="Andalus" panose="02020603050405020304" pitchFamily="18" charset="-78"/>
                <a:cs typeface="Andalus" panose="02020603050405020304" pitchFamily="18" charset="-78"/>
                <a:hlinkClick r:id="rId3"/>
              </a:rPr>
              <a:t>ecuaciones</a:t>
            </a:r>
            <a:r>
              <a:rPr lang="es-GT" sz="3500" dirty="0">
                <a:latin typeface="Andalus" panose="02020603050405020304" pitchFamily="18" charset="-78"/>
                <a:cs typeface="Andalus" panose="02020603050405020304" pitchFamily="18" charset="-78"/>
              </a:rPr>
              <a:t> demasiado difíciles como para </a:t>
            </a:r>
            <a:r>
              <a:rPr lang="es-GT" sz="3500" dirty="0">
                <a:latin typeface="Andalus" panose="02020603050405020304" pitchFamily="18" charset="-78"/>
                <a:cs typeface="Andalus" panose="02020603050405020304" pitchFamily="18" charset="-78"/>
                <a:hlinkClick r:id="rId4"/>
              </a:rPr>
              <a:t>poder</a:t>
            </a:r>
            <a:r>
              <a:rPr lang="es-GT" sz="3500" dirty="0">
                <a:latin typeface="Andalus" panose="02020603050405020304" pitchFamily="18" charset="-78"/>
                <a:cs typeface="Andalus" panose="02020603050405020304" pitchFamily="18" charset="-78"/>
              </a:rPr>
              <a:t> ser resueltas mediante otros </a:t>
            </a:r>
            <a:r>
              <a:rPr lang="es-GT" sz="3500" dirty="0">
                <a:latin typeface="Andalus" panose="02020603050405020304" pitchFamily="18" charset="-78"/>
                <a:cs typeface="Andalus" panose="02020603050405020304" pitchFamily="18" charset="-78"/>
                <a:hlinkClick r:id="rId5"/>
              </a:rPr>
              <a:t>métodos</a:t>
            </a:r>
            <a:r>
              <a:rPr lang="es-GT" sz="3500" dirty="0">
                <a:latin typeface="Andalus" panose="02020603050405020304" pitchFamily="18" charset="-78"/>
                <a:cs typeface="Andalus" panose="02020603050405020304" pitchFamily="18" charset="-78"/>
              </a:rPr>
              <a:t>. Durante las dos </a:t>
            </a:r>
            <a:r>
              <a:rPr lang="es-GT" sz="3500" dirty="0">
                <a:latin typeface="Andalus" panose="02020603050405020304" pitchFamily="18" charset="-78"/>
                <a:cs typeface="Andalus" panose="02020603050405020304" pitchFamily="18" charset="-78"/>
                <a:hlinkClick r:id="rId6"/>
              </a:rPr>
              <a:t>guerras</a:t>
            </a:r>
            <a:r>
              <a:rPr lang="es-GT" sz="3500" dirty="0">
                <a:latin typeface="Andalus" panose="02020603050405020304" pitchFamily="18" charset="-78"/>
                <a:cs typeface="Andalus" panose="02020603050405020304" pitchFamily="18" charset="-78"/>
              </a:rPr>
              <a:t> mundiales se utilizaron </a:t>
            </a:r>
            <a:r>
              <a:rPr lang="es-GT" sz="3500" dirty="0">
                <a:latin typeface="Andalus" panose="02020603050405020304" pitchFamily="18" charset="-78"/>
                <a:cs typeface="Andalus" panose="02020603050405020304" pitchFamily="18" charset="-78"/>
                <a:hlinkClick r:id="rId7"/>
              </a:rPr>
              <a:t>sistemas</a:t>
            </a:r>
            <a:r>
              <a:rPr lang="es-GT" sz="3500" dirty="0">
                <a:latin typeface="Andalus" panose="02020603050405020304" pitchFamily="18" charset="-78"/>
                <a:cs typeface="Andalus" panose="02020603050405020304" pitchFamily="18" charset="-78"/>
              </a:rPr>
              <a:t> informáticos analógicos, primero mecánicos y más tarde eléctricos, para predecir la trayectoria de los torpedos en los submarinos y para el manejo a distancia de las </a:t>
            </a:r>
            <a:r>
              <a:rPr lang="es-GT" sz="3500" dirty="0">
                <a:latin typeface="Andalus" panose="02020603050405020304" pitchFamily="18" charset="-78"/>
                <a:cs typeface="Andalus" panose="02020603050405020304" pitchFamily="18" charset="-78"/>
                <a:hlinkClick r:id="rId8"/>
              </a:rPr>
              <a:t>bombas</a:t>
            </a:r>
            <a:r>
              <a:rPr lang="es-GT" sz="3500" dirty="0">
                <a:latin typeface="Andalus" panose="02020603050405020304" pitchFamily="18" charset="-78"/>
                <a:cs typeface="Andalus" panose="02020603050405020304" pitchFamily="18" charset="-78"/>
              </a:rPr>
              <a:t> en la aviación.</a:t>
            </a:r>
            <a:br>
              <a:rPr lang="es-GT" sz="3500" dirty="0">
                <a:latin typeface="Andalus" panose="02020603050405020304" pitchFamily="18" charset="-78"/>
                <a:cs typeface="Andalus" panose="02020603050405020304" pitchFamily="18" charset="-78"/>
              </a:rPr>
            </a:br>
            <a:r>
              <a:rPr lang="es-GT" dirty="0"/>
              <a:t/>
            </a:r>
            <a:br>
              <a:rPr lang="es-GT" dirty="0"/>
            </a:br>
            <a:endParaRPr lang="es-GT" dirty="0"/>
          </a:p>
        </p:txBody>
      </p:sp>
    </p:spTree>
    <p:extLst>
      <p:ext uri="{BB962C8B-B14F-4D97-AF65-F5344CB8AC3E}">
        <p14:creationId xmlns:p14="http://schemas.microsoft.com/office/powerpoint/2010/main" val="2824662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8596668" cy="1155032"/>
          </a:xfrm>
        </p:spPr>
        <p:txBody>
          <a:bodyPr>
            <a:normAutofit fontScale="90000"/>
          </a:bodyPr>
          <a:lstStyle/>
          <a:p>
            <a:pPr algn="ctr"/>
            <a:r>
              <a:rPr lang="es-GT" sz="5400" b="1" dirty="0">
                <a:latin typeface="Algerian" panose="04020705040A02060702" pitchFamily="82" charset="0"/>
              </a:rPr>
              <a:t>Ordenadores electrónicos</a:t>
            </a:r>
            <a:endParaRPr lang="es-GT" sz="5400" dirty="0">
              <a:latin typeface="Algerian" panose="04020705040A02060702" pitchFamily="82" charset="0"/>
            </a:endParaRPr>
          </a:p>
        </p:txBody>
      </p:sp>
      <p:sp>
        <p:nvSpPr>
          <p:cNvPr id="3" name="Marcador de contenido 2"/>
          <p:cNvSpPr>
            <a:spLocks noGrp="1"/>
          </p:cNvSpPr>
          <p:nvPr>
            <p:ph idx="1"/>
          </p:nvPr>
        </p:nvSpPr>
        <p:spPr>
          <a:xfrm>
            <a:off x="838200" y="1443790"/>
            <a:ext cx="10515600" cy="5414210"/>
          </a:xfrm>
          <a:solidFill>
            <a:schemeClr val="bg1"/>
          </a:solidFill>
        </p:spPr>
        <p:txBody>
          <a:bodyPr>
            <a:noAutofit/>
          </a:bodyPr>
          <a:lstStyle/>
          <a:p>
            <a:r>
              <a:rPr lang="es-GT" sz="2400" dirty="0">
                <a:latin typeface="Adobe Caslon Pro Bold" panose="0205070206050A020403" pitchFamily="18" charset="0"/>
              </a:rPr>
              <a:t>Durante la II </a:t>
            </a:r>
            <a:r>
              <a:rPr lang="es-GT" sz="2400" dirty="0">
                <a:latin typeface="Adobe Caslon Pro Bold" panose="0205070206050A020403" pitchFamily="18" charset="0"/>
                <a:hlinkClick r:id="rId2"/>
              </a:rPr>
              <a:t>Guerra Mundial</a:t>
            </a:r>
            <a:r>
              <a:rPr lang="es-GT" sz="2400" dirty="0">
                <a:latin typeface="Adobe Caslon Pro Bold" panose="0205070206050A020403" pitchFamily="18" charset="0"/>
              </a:rPr>
              <a:t> (1939-1945), un equipo de científicos y matemáticos que trabajaban en </a:t>
            </a:r>
            <a:r>
              <a:rPr lang="es-GT" sz="2400" dirty="0" err="1">
                <a:latin typeface="Adobe Caslon Pro Bold" panose="0205070206050A020403" pitchFamily="18" charset="0"/>
              </a:rPr>
              <a:t>Bletchley</a:t>
            </a:r>
            <a:r>
              <a:rPr lang="es-GT" sz="2400" dirty="0">
                <a:latin typeface="Adobe Caslon Pro Bold" panose="0205070206050A020403" pitchFamily="18" charset="0"/>
              </a:rPr>
              <a:t> Park, al norte de Londres, crearon lo que se consideró el primer ordenador digital totalmente electrónico: el </a:t>
            </a:r>
            <a:r>
              <a:rPr lang="es-GT" sz="2400" i="1" dirty="0" err="1">
                <a:latin typeface="Adobe Caslon Pro Bold" panose="0205070206050A020403" pitchFamily="18" charset="0"/>
              </a:rPr>
              <a:t>Colossus</a:t>
            </a:r>
            <a:r>
              <a:rPr lang="es-GT" sz="2400" i="1" dirty="0">
                <a:latin typeface="Adobe Caslon Pro Bold" panose="0205070206050A020403" pitchFamily="18" charset="0"/>
              </a:rPr>
              <a:t>.</a:t>
            </a:r>
            <a:r>
              <a:rPr lang="es-GT" sz="2400" dirty="0">
                <a:latin typeface="Adobe Caslon Pro Bold" panose="0205070206050A020403" pitchFamily="18" charset="0"/>
              </a:rPr>
              <a:t> Hacia diciembre de 1943 el </a:t>
            </a:r>
            <a:r>
              <a:rPr lang="es-GT" sz="2400" i="1" dirty="0" err="1">
                <a:latin typeface="Adobe Caslon Pro Bold" panose="0205070206050A020403" pitchFamily="18" charset="0"/>
              </a:rPr>
              <a:t>Colossus</a:t>
            </a:r>
            <a:r>
              <a:rPr lang="es-GT" sz="2400" i="1" dirty="0">
                <a:latin typeface="Adobe Caslon Pro Bold" panose="0205070206050A020403" pitchFamily="18" charset="0"/>
              </a:rPr>
              <a:t>,</a:t>
            </a:r>
            <a:r>
              <a:rPr lang="es-GT" sz="2400" dirty="0">
                <a:latin typeface="Adobe Caslon Pro Bold" panose="0205070206050A020403" pitchFamily="18" charset="0"/>
              </a:rPr>
              <a:t> que incorporaba 1.500 </a:t>
            </a:r>
            <a:r>
              <a:rPr lang="es-GT" sz="2400" dirty="0">
                <a:latin typeface="Adobe Caslon Pro Bold" panose="0205070206050A020403" pitchFamily="18" charset="0"/>
                <a:hlinkClick r:id="rId3"/>
              </a:rPr>
              <a:t>válvulas</a:t>
            </a:r>
            <a:r>
              <a:rPr lang="es-GT" sz="2400" dirty="0">
                <a:latin typeface="Adobe Caslon Pro Bold" panose="0205070206050A020403" pitchFamily="18" charset="0"/>
              </a:rPr>
              <a:t> o tubos de vacío, era ya operativo. Fue utilizado por el equipo dirigido por Alan </a:t>
            </a:r>
            <a:r>
              <a:rPr lang="es-GT" sz="2400" dirty="0" err="1">
                <a:latin typeface="Adobe Caslon Pro Bold" panose="0205070206050A020403" pitchFamily="18" charset="0"/>
              </a:rPr>
              <a:t>Turing</a:t>
            </a:r>
            <a:r>
              <a:rPr lang="es-GT" sz="2400" dirty="0">
                <a:latin typeface="Adobe Caslon Pro Bold" panose="0205070206050A020403" pitchFamily="18" charset="0"/>
              </a:rPr>
              <a:t> para descodificar los mensajes de </a:t>
            </a:r>
            <a:r>
              <a:rPr lang="es-GT" sz="2400" dirty="0">
                <a:latin typeface="Adobe Caslon Pro Bold" panose="0205070206050A020403" pitchFamily="18" charset="0"/>
                <a:hlinkClick r:id="rId4"/>
              </a:rPr>
              <a:t>radio</a:t>
            </a:r>
            <a:r>
              <a:rPr lang="es-GT" sz="2400" dirty="0">
                <a:latin typeface="Adobe Caslon Pro Bold" panose="0205070206050A020403" pitchFamily="18" charset="0"/>
              </a:rPr>
              <a:t> cifrados de los alemanes. En 1939 y con </a:t>
            </a:r>
            <a:r>
              <a:rPr lang="es-GT" sz="2400" dirty="0">
                <a:latin typeface="Adobe Caslon Pro Bold" panose="0205070206050A020403" pitchFamily="18" charset="0"/>
                <a:hlinkClick r:id="rId5"/>
              </a:rPr>
              <a:t>independencia</a:t>
            </a:r>
            <a:r>
              <a:rPr lang="es-GT" sz="2400" dirty="0">
                <a:latin typeface="Adobe Caslon Pro Bold" panose="0205070206050A020403" pitchFamily="18" charset="0"/>
              </a:rPr>
              <a:t> de este </a:t>
            </a:r>
            <a:r>
              <a:rPr lang="es-GT" sz="2400" dirty="0">
                <a:latin typeface="Adobe Caslon Pro Bold" panose="0205070206050A020403" pitchFamily="18" charset="0"/>
                <a:hlinkClick r:id="rId6"/>
              </a:rPr>
              <a:t>proyecto</a:t>
            </a:r>
            <a:r>
              <a:rPr lang="es-GT" sz="2400" dirty="0">
                <a:latin typeface="Adobe Caslon Pro Bold" panose="0205070206050A020403" pitchFamily="18" charset="0"/>
              </a:rPr>
              <a:t>, John </a:t>
            </a:r>
            <a:r>
              <a:rPr lang="es-GT" sz="2400" dirty="0" err="1">
                <a:latin typeface="Adobe Caslon Pro Bold" panose="0205070206050A020403" pitchFamily="18" charset="0"/>
              </a:rPr>
              <a:t>Atanasoff</a:t>
            </a:r>
            <a:r>
              <a:rPr lang="es-GT" sz="2400" dirty="0">
                <a:latin typeface="Adobe Caslon Pro Bold" panose="0205070206050A020403" pitchFamily="18" charset="0"/>
              </a:rPr>
              <a:t> y </a:t>
            </a:r>
            <a:r>
              <a:rPr lang="es-GT" sz="2400" dirty="0" err="1">
                <a:latin typeface="Adobe Caslon Pro Bold" panose="0205070206050A020403" pitchFamily="18" charset="0"/>
              </a:rPr>
              <a:t>Clifford</a:t>
            </a:r>
            <a:r>
              <a:rPr lang="es-GT" sz="2400" dirty="0">
                <a:latin typeface="Adobe Caslon Pro Bold" panose="0205070206050A020403" pitchFamily="18" charset="0"/>
              </a:rPr>
              <a:t> Berry ya habían construido un prototipo de máquina </a:t>
            </a:r>
            <a:r>
              <a:rPr lang="es-GT" sz="2400" dirty="0">
                <a:latin typeface="Adobe Caslon Pro Bold" panose="0205070206050A020403" pitchFamily="18" charset="0"/>
                <a:hlinkClick r:id="rId7"/>
              </a:rPr>
              <a:t>electrónica</a:t>
            </a:r>
            <a:r>
              <a:rPr lang="es-GT" sz="2400" dirty="0">
                <a:latin typeface="Adobe Caslon Pro Bold" panose="0205070206050A020403" pitchFamily="18" charset="0"/>
              </a:rPr>
              <a:t> en el Iowa </a:t>
            </a:r>
            <a:r>
              <a:rPr lang="es-GT" sz="2400" dirty="0" err="1">
                <a:latin typeface="Adobe Caslon Pro Bold" panose="0205070206050A020403" pitchFamily="18" charset="0"/>
              </a:rPr>
              <a:t>State</a:t>
            </a:r>
            <a:r>
              <a:rPr lang="es-GT" sz="2400" dirty="0">
                <a:latin typeface="Adobe Caslon Pro Bold" panose="0205070206050A020403" pitchFamily="18" charset="0"/>
              </a:rPr>
              <a:t> </a:t>
            </a:r>
            <a:r>
              <a:rPr lang="es-GT" sz="2400" dirty="0" err="1">
                <a:latin typeface="Adobe Caslon Pro Bold" panose="0205070206050A020403" pitchFamily="18" charset="0"/>
              </a:rPr>
              <a:t>College</a:t>
            </a:r>
            <a:r>
              <a:rPr lang="es-GT" sz="2400" dirty="0">
                <a:latin typeface="Adobe Caslon Pro Bold" panose="0205070206050A020403" pitchFamily="18" charset="0"/>
              </a:rPr>
              <a:t> (EEUU). Este prototipo y las </a:t>
            </a:r>
            <a:r>
              <a:rPr lang="es-GT" sz="2400" dirty="0">
                <a:latin typeface="Adobe Caslon Pro Bold" panose="0205070206050A020403" pitchFamily="18" charset="0"/>
                <a:hlinkClick r:id="rId8"/>
              </a:rPr>
              <a:t>investigaciones</a:t>
            </a:r>
            <a:r>
              <a:rPr lang="es-GT" sz="2400" dirty="0">
                <a:latin typeface="Adobe Caslon Pro Bold" panose="0205070206050A020403" pitchFamily="18" charset="0"/>
              </a:rPr>
              <a:t> posteriores se realizaron en el anonimato, y más tarde quedaron eclipsadas por el </a:t>
            </a:r>
            <a:r>
              <a:rPr lang="es-GT" sz="2400" dirty="0">
                <a:latin typeface="Adobe Caslon Pro Bold" panose="0205070206050A020403" pitchFamily="18" charset="0"/>
                <a:hlinkClick r:id="rId9"/>
              </a:rPr>
              <a:t>desarrollo</a:t>
            </a:r>
            <a:r>
              <a:rPr lang="es-GT" sz="2400" dirty="0">
                <a:latin typeface="Adobe Caslon Pro Bold" panose="0205070206050A020403" pitchFamily="18" charset="0"/>
              </a:rPr>
              <a:t> del Calculador e integrador numérico digital electrónico (ENIAC) en 1945. El ENIAC, que según mostró la evidencia se basaba en gran medida en el ‘ordenador’ </a:t>
            </a:r>
            <a:r>
              <a:rPr lang="es-GT" sz="2400" dirty="0" err="1">
                <a:latin typeface="Adobe Caslon Pro Bold" panose="0205070206050A020403" pitchFamily="18" charset="0"/>
              </a:rPr>
              <a:t>Atanasoff</a:t>
            </a:r>
            <a:r>
              <a:rPr lang="es-GT" sz="2400" dirty="0">
                <a:latin typeface="Adobe Caslon Pro Bold" panose="0205070206050A020403" pitchFamily="18" charset="0"/>
              </a:rPr>
              <a:t>-Berry (ABC, acrónimo de </a:t>
            </a:r>
            <a:r>
              <a:rPr lang="es-GT" sz="2400" dirty="0" err="1">
                <a:latin typeface="Adobe Caslon Pro Bold" panose="0205070206050A020403" pitchFamily="18" charset="0"/>
              </a:rPr>
              <a:t>Electronic</a:t>
            </a:r>
            <a:r>
              <a:rPr lang="es-GT" sz="2400" dirty="0">
                <a:latin typeface="Adobe Caslon Pro Bold" panose="0205070206050A020403" pitchFamily="18" charset="0"/>
              </a:rPr>
              <a:t> </a:t>
            </a:r>
            <a:r>
              <a:rPr lang="es-GT" sz="2400" dirty="0" err="1">
                <a:latin typeface="Adobe Caslon Pro Bold" panose="0205070206050A020403" pitchFamily="18" charset="0"/>
              </a:rPr>
              <a:t>Numerical</a:t>
            </a:r>
            <a:r>
              <a:rPr lang="es-GT" sz="2400" dirty="0">
                <a:latin typeface="Adobe Caslon Pro Bold" panose="0205070206050A020403" pitchFamily="18" charset="0"/>
              </a:rPr>
              <a:t> </a:t>
            </a:r>
            <a:r>
              <a:rPr lang="es-GT" sz="2400" dirty="0" err="1">
                <a:latin typeface="Adobe Caslon Pro Bold" panose="0205070206050A020403" pitchFamily="18" charset="0"/>
              </a:rPr>
              <a:t>Integrator</a:t>
            </a:r>
            <a:r>
              <a:rPr lang="es-GT" sz="2400" dirty="0">
                <a:latin typeface="Adobe Caslon Pro Bold" panose="0205070206050A020403" pitchFamily="18" charset="0"/>
              </a:rPr>
              <a:t> and </a:t>
            </a:r>
            <a:r>
              <a:rPr lang="es-GT" sz="2400" dirty="0" err="1">
                <a:latin typeface="Adobe Caslon Pro Bold" panose="0205070206050A020403" pitchFamily="18" charset="0"/>
              </a:rPr>
              <a:t>Computer</a:t>
            </a:r>
            <a:r>
              <a:rPr lang="es-GT" sz="2400" dirty="0">
                <a:latin typeface="Adobe Caslon Pro Bold" panose="0205070206050A020403" pitchFamily="18" charset="0"/>
              </a:rPr>
              <a:t>), obtuvo una patente que caducó en 1973, varias décadas más tarde.</a:t>
            </a:r>
            <a:br>
              <a:rPr lang="es-GT" sz="2400" dirty="0">
                <a:latin typeface="Adobe Caslon Pro Bold" panose="0205070206050A020403" pitchFamily="18" charset="0"/>
              </a:rPr>
            </a:br>
            <a:endParaRPr lang="es-GT" sz="2400" dirty="0">
              <a:latin typeface="Adobe Caslon Pro Bold" panose="0205070206050A020403" pitchFamily="18" charset="0"/>
            </a:endParaRPr>
          </a:p>
        </p:txBody>
      </p:sp>
    </p:spTree>
    <p:extLst>
      <p:ext uri="{BB962C8B-B14F-4D97-AF65-F5344CB8AC3E}">
        <p14:creationId xmlns:p14="http://schemas.microsoft.com/office/powerpoint/2010/main" val="6245125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1)">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1315" y="572796"/>
            <a:ext cx="4594492" cy="2170404"/>
          </a:xfr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795" y="572796"/>
            <a:ext cx="3377616" cy="3373562"/>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4433" y="3628021"/>
            <a:ext cx="4831362" cy="2796841"/>
          </a:xfrm>
          <a:prstGeom prst="rect">
            <a:avLst/>
          </a:prstGeom>
        </p:spPr>
      </p:pic>
    </p:spTree>
    <p:extLst>
      <p:ext uri="{BB962C8B-B14F-4D97-AF65-F5344CB8AC3E}">
        <p14:creationId xmlns:p14="http://schemas.microsoft.com/office/powerpoint/2010/main" val="101235332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nodeType="clickEffect">
                                  <p:stCondLst>
                                    <p:cond delay="0"/>
                                  </p:stCondLst>
                                  <p:childTnLst>
                                    <p:animClr clrSpc="rgb" dir="cw">
                                      <p:cBhvr override="childStyle">
                                        <p:cTn id="11" dur="250" autoRev="1" fill="remove"/>
                                        <p:tgtEl>
                                          <p:spTgt spid="6"/>
                                        </p:tgtEl>
                                        <p:attrNameLst>
                                          <p:attrName>style.color</p:attrName>
                                        </p:attrNameLst>
                                      </p:cBhvr>
                                      <p:to>
                                        <a:schemeClr val="bg1"/>
                                      </p:to>
                                    </p:animClr>
                                    <p:animClr clrSpc="rgb" dir="cw">
                                      <p:cBhvr>
                                        <p:cTn id="12" dur="250" autoRev="1" fill="remove"/>
                                        <p:tgtEl>
                                          <p:spTgt spid="6"/>
                                        </p:tgtEl>
                                        <p:attrNameLst>
                                          <p:attrName>fillcolor</p:attrName>
                                        </p:attrNameLst>
                                      </p:cBhvr>
                                      <p:to>
                                        <a:schemeClr val="bg1"/>
                                      </p:to>
                                    </p:animClr>
                                    <p:set>
                                      <p:cBhvr>
                                        <p:cTn id="13" dur="250" autoRev="1" fill="remove"/>
                                        <p:tgtEl>
                                          <p:spTgt spid="6"/>
                                        </p:tgtEl>
                                        <p:attrNameLst>
                                          <p:attrName>fill.type</p:attrName>
                                        </p:attrNameLst>
                                      </p:cBhvr>
                                      <p:to>
                                        <p:strVal val="solid"/>
                                      </p:to>
                                    </p:set>
                                    <p:set>
                                      <p:cBhvr>
                                        <p:cTn id="14" dur="250" autoRev="1" fill="remove"/>
                                        <p:tgtEl>
                                          <p:spTgt spid="6"/>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blipFill>
            <a:blip r:embed="rId2"/>
            <a:tile tx="0" ty="0" sx="100000" sy="100000" flip="none" algn="tl"/>
          </a:blipFill>
          <a:effectLst>
            <a:outerShdw blurRad="50800" dist="38100" dir="18900000" algn="bl" rotWithShape="0">
              <a:schemeClr val="bg1">
                <a:alpha val="40000"/>
              </a:schemeClr>
            </a:outerShdw>
          </a:effectLst>
        </p:spPr>
        <p:txBody>
          <a:bodyPr>
            <a:normAutofit fontScale="90000"/>
          </a:bodyPr>
          <a:lstStyle/>
          <a:p>
            <a:pPr algn="ctr"/>
            <a:r>
              <a:rPr lang="es-GT" sz="4800" dirty="0" smtClean="0">
                <a:solidFill>
                  <a:srgbClr val="FF0000"/>
                </a:solidFill>
                <a:latin typeface="Bradley Hand ITC" panose="03070402050302030203" pitchFamily="66" charset="0"/>
              </a:rPr>
              <a:t>HISTORIA DE LA PROGRAMACION </a:t>
            </a:r>
            <a:endParaRPr lang="es-GT" sz="4800" dirty="0">
              <a:solidFill>
                <a:srgbClr val="FF0000"/>
              </a:solidFill>
              <a:latin typeface="Bradley Hand ITC" panose="03070402050302030203" pitchFamily="66" charset="0"/>
            </a:endParaRPr>
          </a:p>
        </p:txBody>
      </p:sp>
      <p:sp>
        <p:nvSpPr>
          <p:cNvPr id="3" name="Marcador de contenido 2"/>
          <p:cNvSpPr>
            <a:spLocks noGrp="1"/>
          </p:cNvSpPr>
          <p:nvPr>
            <p:ph idx="1"/>
          </p:nvPr>
        </p:nvSpPr>
        <p:spPr>
          <a:xfrm>
            <a:off x="677334" y="2148890"/>
            <a:ext cx="10515600" cy="4709110"/>
          </a:xfrm>
        </p:spPr>
        <p:txBody>
          <a:bodyPr>
            <a:normAutofit/>
          </a:bodyPr>
          <a:lstStyle/>
          <a:p>
            <a:r>
              <a:rPr lang="es-GT" dirty="0">
                <a:latin typeface="Adobe Fan Heiti Std B" panose="020B0700000000000000" pitchFamily="34" charset="-128"/>
                <a:ea typeface="Adobe Fan Heiti Std B" panose="020B0700000000000000" pitchFamily="34" charset="-128"/>
              </a:rPr>
              <a:t>La </a:t>
            </a:r>
            <a:r>
              <a:rPr lang="es-GT" b="1" dirty="0">
                <a:latin typeface="Adobe Fan Heiti Std B" panose="020B0700000000000000" pitchFamily="34" charset="-128"/>
                <a:ea typeface="Adobe Fan Heiti Std B" panose="020B0700000000000000" pitchFamily="34" charset="-128"/>
              </a:rPr>
              <a:t>programación informática</a:t>
            </a:r>
            <a:r>
              <a:rPr lang="es-GT" dirty="0">
                <a:latin typeface="Adobe Fan Heiti Std B" panose="020B0700000000000000" pitchFamily="34" charset="-128"/>
                <a:ea typeface="Adobe Fan Heiti Std B" panose="020B0700000000000000" pitchFamily="34" charset="-128"/>
              </a:rPr>
              <a:t> o </a:t>
            </a:r>
            <a:r>
              <a:rPr lang="es-GT" b="1" dirty="0">
                <a:latin typeface="Adobe Fan Heiti Std B" panose="020B0700000000000000" pitchFamily="34" charset="-128"/>
                <a:ea typeface="Adobe Fan Heiti Std B" panose="020B0700000000000000" pitchFamily="34" charset="-128"/>
              </a:rPr>
              <a:t>programación algorítmica</a:t>
            </a:r>
            <a:r>
              <a:rPr lang="es-GT" dirty="0">
                <a:latin typeface="Adobe Fan Heiti Std B" panose="020B0700000000000000" pitchFamily="34" charset="-128"/>
                <a:ea typeface="Adobe Fan Heiti Std B" panose="020B0700000000000000" pitchFamily="34" charset="-128"/>
              </a:rPr>
              <a:t>, acortada como </a:t>
            </a:r>
            <a:r>
              <a:rPr lang="es-GT" b="1" dirty="0">
                <a:latin typeface="Adobe Fan Heiti Std B" panose="020B0700000000000000" pitchFamily="34" charset="-128"/>
                <a:ea typeface="Adobe Fan Heiti Std B" panose="020B0700000000000000" pitchFamily="34" charset="-128"/>
              </a:rPr>
              <a:t>programación</a:t>
            </a:r>
            <a:r>
              <a:rPr lang="es-GT" dirty="0">
                <a:latin typeface="Adobe Fan Heiti Std B" panose="020B0700000000000000" pitchFamily="34" charset="-128"/>
                <a:ea typeface="Adobe Fan Heiti Std B" panose="020B0700000000000000" pitchFamily="34" charset="-128"/>
              </a:rPr>
              <a:t>, es el proceso de diseñar, codificar, </a:t>
            </a:r>
            <a:r>
              <a:rPr lang="es-GT" dirty="0">
                <a:latin typeface="Adobe Fan Heiti Std B" panose="020B0700000000000000" pitchFamily="34" charset="-128"/>
                <a:ea typeface="Adobe Fan Heiti Std B" panose="020B0700000000000000" pitchFamily="34" charset="-128"/>
                <a:hlinkClick r:id="rId3" tooltip="Depuración de programas"/>
              </a:rPr>
              <a:t>depurar</a:t>
            </a:r>
            <a:r>
              <a:rPr lang="es-GT" dirty="0">
                <a:latin typeface="Adobe Fan Heiti Std B" panose="020B0700000000000000" pitchFamily="34" charset="-128"/>
                <a:ea typeface="Adobe Fan Heiti Std B" panose="020B0700000000000000" pitchFamily="34" charset="-128"/>
              </a:rPr>
              <a:t> y mantener el </a:t>
            </a:r>
            <a:r>
              <a:rPr lang="es-GT" dirty="0">
                <a:latin typeface="Adobe Fan Heiti Std B" panose="020B0700000000000000" pitchFamily="34" charset="-128"/>
                <a:ea typeface="Adobe Fan Heiti Std B" panose="020B0700000000000000" pitchFamily="34" charset="-128"/>
                <a:hlinkClick r:id="rId4" tooltip="Código fuente"/>
              </a:rPr>
              <a:t>código fuente</a:t>
            </a:r>
            <a:r>
              <a:rPr lang="es-GT" dirty="0">
                <a:latin typeface="Adobe Fan Heiti Std B" panose="020B0700000000000000" pitchFamily="34" charset="-128"/>
                <a:ea typeface="Adobe Fan Heiti Std B" panose="020B0700000000000000" pitchFamily="34" charset="-128"/>
              </a:rPr>
              <a:t> de </a:t>
            </a:r>
            <a:r>
              <a:rPr lang="es-GT" dirty="0">
                <a:latin typeface="Adobe Fan Heiti Std B" panose="020B0700000000000000" pitchFamily="34" charset="-128"/>
                <a:ea typeface="Adobe Fan Heiti Std B" panose="020B0700000000000000" pitchFamily="34" charset="-128"/>
                <a:hlinkClick r:id="rId5" tooltip="Programas informáticos"/>
              </a:rPr>
              <a:t>programas de computadora</a:t>
            </a:r>
            <a:r>
              <a:rPr lang="es-GT" dirty="0">
                <a:latin typeface="Adobe Fan Heiti Std B" panose="020B0700000000000000" pitchFamily="34" charset="-128"/>
                <a:ea typeface="Adobe Fan Heiti Std B" panose="020B0700000000000000" pitchFamily="34" charset="-128"/>
              </a:rPr>
              <a:t>. El código fuente es escrito en un </a:t>
            </a:r>
            <a:r>
              <a:rPr lang="es-GT" dirty="0">
                <a:latin typeface="Adobe Fan Heiti Std B" panose="020B0700000000000000" pitchFamily="34" charset="-128"/>
                <a:ea typeface="Adobe Fan Heiti Std B" panose="020B0700000000000000" pitchFamily="34" charset="-128"/>
                <a:hlinkClick r:id="rId6" tooltip="Lenguaje de programación"/>
              </a:rPr>
              <a:t>lenguaje de programación</a:t>
            </a:r>
            <a:r>
              <a:rPr lang="es-GT" dirty="0">
                <a:latin typeface="Adobe Fan Heiti Std B" panose="020B0700000000000000" pitchFamily="34" charset="-128"/>
                <a:ea typeface="Adobe Fan Heiti Std B" panose="020B0700000000000000" pitchFamily="34" charset="-128"/>
              </a:rPr>
              <a:t>. El propósito de la programación es crear programas que exhiban un comportamiento deseado. El proceso de escribir código requiere frecuentemente conocimientos en varias áreas distintas, además del dominio del lenguaje a utilizar, algoritmos especializados y lógica formal. Programar no involucra necesariamente otras tareas tales como el análisis y diseño de la aplicación (pero sí el diseño del código), aunque sí suelen estar fusionadas en el desarrollo de pequeñas aplicaciones.</a:t>
            </a:r>
          </a:p>
        </p:txBody>
      </p:sp>
    </p:spTree>
    <p:extLst>
      <p:ext uri="{BB962C8B-B14F-4D97-AF65-F5344CB8AC3E}">
        <p14:creationId xmlns:p14="http://schemas.microsoft.com/office/powerpoint/2010/main" val="155754860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idx="1"/>
          </p:nvPr>
        </p:nvSpPr>
        <p:spPr>
          <a:xfrm>
            <a:off x="215900" y="312738"/>
            <a:ext cx="11137900" cy="5864225"/>
          </a:xfrm>
        </p:spPr>
        <p:txBody>
          <a:bodyPr>
            <a:noAutofit/>
          </a:bodyPr>
          <a:lstStyle/>
          <a:p>
            <a:r>
              <a:rPr lang="es-GT" dirty="0">
                <a:latin typeface="Adobe Gothic Std B" panose="020B0800000000000000" pitchFamily="34" charset="-128"/>
                <a:ea typeface="Adobe Gothic Std B" panose="020B0800000000000000" pitchFamily="34" charset="-128"/>
              </a:rPr>
              <a:t>Para crear un </a:t>
            </a:r>
            <a:r>
              <a:rPr lang="es-GT" dirty="0">
                <a:latin typeface="Adobe Gothic Std B" panose="020B0800000000000000" pitchFamily="34" charset="-128"/>
                <a:ea typeface="Adobe Gothic Std B" panose="020B0800000000000000" pitchFamily="34" charset="-128"/>
                <a:hlinkClick r:id="rId2" tooltip="Programa informático"/>
              </a:rPr>
              <a:t>programa</a:t>
            </a:r>
            <a:r>
              <a:rPr lang="es-GT" dirty="0">
                <a:latin typeface="Adobe Gothic Std B" panose="020B0800000000000000" pitchFamily="34" charset="-128"/>
                <a:ea typeface="Adobe Gothic Std B" panose="020B0800000000000000" pitchFamily="34" charset="-128"/>
              </a:rPr>
              <a:t>, y que la computadora lo interprete y ejecute las instrucciones escritas en él, debe escribirse en un </a:t>
            </a:r>
            <a:r>
              <a:rPr lang="es-GT" dirty="0">
                <a:latin typeface="Adobe Gothic Std B" panose="020B0800000000000000" pitchFamily="34" charset="-128"/>
                <a:ea typeface="Adobe Gothic Std B" panose="020B0800000000000000" pitchFamily="34" charset="-128"/>
                <a:hlinkClick r:id="rId3" tooltip="Lenguaje de programación"/>
              </a:rPr>
              <a:t>lenguaje de programación</a:t>
            </a:r>
            <a:r>
              <a:rPr lang="es-GT" dirty="0">
                <a:latin typeface="Adobe Gothic Std B" panose="020B0800000000000000" pitchFamily="34" charset="-128"/>
                <a:ea typeface="Adobe Gothic Std B" panose="020B0800000000000000" pitchFamily="34" charset="-128"/>
              </a:rPr>
              <a:t>. En sus inicios las computadoras interpretaban solo instrucciones en un lenguaje específico, del más bajo nivel, conocido como </a:t>
            </a:r>
            <a:r>
              <a:rPr lang="es-GT" dirty="0">
                <a:latin typeface="Adobe Gothic Std B" panose="020B0800000000000000" pitchFamily="34" charset="-128"/>
                <a:ea typeface="Adobe Gothic Std B" panose="020B0800000000000000" pitchFamily="34" charset="-128"/>
                <a:hlinkClick r:id="rId4" tooltip="Código máquina"/>
              </a:rPr>
              <a:t>código máquina</a:t>
            </a:r>
            <a:r>
              <a:rPr lang="es-GT" dirty="0">
                <a:latin typeface="Adobe Gothic Std B" panose="020B0800000000000000" pitchFamily="34" charset="-128"/>
                <a:ea typeface="Adobe Gothic Std B" panose="020B0800000000000000" pitchFamily="34" charset="-128"/>
              </a:rPr>
              <a:t>, siendo éste excesivamente complicado para programar. De hecho solo consiste en cadenas de números 1 y 0 (</a:t>
            </a:r>
            <a:r>
              <a:rPr lang="es-GT" dirty="0">
                <a:latin typeface="Adobe Gothic Std B" panose="020B0800000000000000" pitchFamily="34" charset="-128"/>
                <a:ea typeface="Adobe Gothic Std B" panose="020B0800000000000000" pitchFamily="34" charset="-128"/>
                <a:hlinkClick r:id="rId5" tooltip="Sistema binario"/>
              </a:rPr>
              <a:t>sistema binario</a:t>
            </a:r>
            <a:r>
              <a:rPr lang="es-GT" dirty="0">
                <a:latin typeface="Adobe Gothic Std B" panose="020B0800000000000000" pitchFamily="34" charset="-128"/>
                <a:ea typeface="Adobe Gothic Std B" panose="020B0800000000000000" pitchFamily="34" charset="-128"/>
              </a:rPr>
              <a:t>). Para facilitar el trabajo de programación, los primeros científicos, </a:t>
            </a:r>
            <a:r>
              <a:rPr lang="es-GT" sz="1600" dirty="0">
                <a:latin typeface="Adobe Gothic Std B" panose="020B0800000000000000" pitchFamily="34" charset="-128"/>
                <a:ea typeface="Adobe Gothic Std B" panose="020B0800000000000000" pitchFamily="34" charset="-128"/>
              </a:rPr>
              <a:t>que</a:t>
            </a:r>
            <a:r>
              <a:rPr lang="es-GT" dirty="0">
                <a:latin typeface="Adobe Gothic Std B" panose="020B0800000000000000" pitchFamily="34" charset="-128"/>
                <a:ea typeface="Adobe Gothic Std B" panose="020B0800000000000000" pitchFamily="34" charset="-128"/>
              </a:rPr>
              <a:t> trabajaban en el área, decidieron reemplazar las instrucciones, secuencias de unos y ceros, por palabras o abreviaturas provenientes del </a:t>
            </a:r>
            <a:r>
              <a:rPr lang="es-GT" dirty="0">
                <a:latin typeface="Adobe Gothic Std B" panose="020B0800000000000000" pitchFamily="34" charset="-128"/>
                <a:ea typeface="Adobe Gothic Std B" panose="020B0800000000000000" pitchFamily="34" charset="-128"/>
                <a:hlinkClick r:id="rId6" tooltip="Idioma inglés"/>
              </a:rPr>
              <a:t>inglés</a:t>
            </a:r>
            <a:r>
              <a:rPr lang="es-GT" dirty="0">
                <a:latin typeface="Adobe Gothic Std B" panose="020B0800000000000000" pitchFamily="34" charset="-128"/>
                <a:ea typeface="Adobe Gothic Std B" panose="020B0800000000000000" pitchFamily="34" charset="-128"/>
              </a:rPr>
              <a:t>; las codificaron y crearon así un lenguaje de mayor nivel, que se conoce como </a:t>
            </a:r>
            <a:r>
              <a:rPr lang="es-GT" dirty="0" err="1">
                <a:latin typeface="Adobe Gothic Std B" panose="020B0800000000000000" pitchFamily="34" charset="-128"/>
                <a:ea typeface="Adobe Gothic Std B" panose="020B0800000000000000" pitchFamily="34" charset="-128"/>
              </a:rPr>
              <a:t>Assembly</a:t>
            </a:r>
            <a:r>
              <a:rPr lang="es-GT" dirty="0">
                <a:latin typeface="Adobe Gothic Std B" panose="020B0800000000000000" pitchFamily="34" charset="-128"/>
                <a:ea typeface="Adobe Gothic Std B" panose="020B0800000000000000" pitchFamily="34" charset="-128"/>
              </a:rPr>
              <a:t> o </a:t>
            </a:r>
            <a:r>
              <a:rPr lang="es-GT" dirty="0">
                <a:latin typeface="Adobe Gothic Std B" panose="020B0800000000000000" pitchFamily="34" charset="-128"/>
                <a:ea typeface="Adobe Gothic Std B" panose="020B0800000000000000" pitchFamily="34" charset="-128"/>
                <a:hlinkClick r:id="rId7" tooltip="Lenguaje ensamblador"/>
              </a:rPr>
              <a:t>lenguaje ensamblador</a:t>
            </a:r>
            <a:r>
              <a:rPr lang="es-GT" dirty="0">
                <a:latin typeface="Adobe Gothic Std B" panose="020B0800000000000000" pitchFamily="34" charset="-128"/>
                <a:ea typeface="Adobe Gothic Std B" panose="020B0800000000000000" pitchFamily="34" charset="-128"/>
              </a:rPr>
              <a:t>. Por ejemplo, para sumar se podría usar la letra A de la palabra inglesa </a:t>
            </a:r>
            <a:r>
              <a:rPr lang="es-GT" i="1" dirty="0" err="1">
                <a:latin typeface="Adobe Gothic Std B" panose="020B0800000000000000" pitchFamily="34" charset="-128"/>
                <a:ea typeface="Adobe Gothic Std B" panose="020B0800000000000000" pitchFamily="34" charset="-128"/>
              </a:rPr>
              <a:t>add</a:t>
            </a:r>
            <a:r>
              <a:rPr lang="es-GT" dirty="0">
                <a:latin typeface="Adobe Gothic Std B" panose="020B0800000000000000" pitchFamily="34" charset="-128"/>
                <a:ea typeface="Adobe Gothic Std B" panose="020B0800000000000000" pitchFamily="34" charset="-128"/>
              </a:rPr>
              <a:t> (sumar). En realidad escribir en lenguaje ensamblador es básicamente lo mismo que hacerlo en lenguaje máquina, pero las letras y palabras son bastante más fáciles de recordar y entender que secuencias de números binarios. A medida que la complejidad de las tareas que realizaban las computadoras aumentaba, se hizo necesario disponer de un método sencillo para programar. Entonces, se crearon los </a:t>
            </a:r>
            <a:r>
              <a:rPr lang="es-GT" dirty="0">
                <a:latin typeface="Adobe Gothic Std B" panose="020B0800000000000000" pitchFamily="34" charset="-128"/>
                <a:ea typeface="Adobe Gothic Std B" panose="020B0800000000000000" pitchFamily="34" charset="-128"/>
                <a:hlinkClick r:id="rId8" tooltip="Lenguaje de alto nivel"/>
              </a:rPr>
              <a:t>lenguajes de alto nivel</a:t>
            </a:r>
            <a:r>
              <a:rPr lang="es-GT" dirty="0">
                <a:latin typeface="Adobe Gothic Std B" panose="020B0800000000000000" pitchFamily="34" charset="-128"/>
                <a:ea typeface="Adobe Gothic Std B" panose="020B0800000000000000" pitchFamily="34" charset="-128"/>
              </a:rPr>
              <a:t>. Mientras que una tarea tan trivial como multiplicar dos números puede necesitar un conjunto de instrucciones en lenguaje ensamblador, en un lenguaje de alto nivel bastará con solo una. Una vez que se termina de escribir un programa, sea en ensamblador o en algunos lenguajes de alto nivel, es necesario </a:t>
            </a:r>
            <a:r>
              <a:rPr lang="es-GT" dirty="0">
                <a:latin typeface="Adobe Gothic Std B" panose="020B0800000000000000" pitchFamily="34" charset="-128"/>
                <a:ea typeface="Adobe Gothic Std B" panose="020B0800000000000000" pitchFamily="34" charset="-128"/>
                <a:hlinkClick r:id="rId9" tooltip="Compilador"/>
              </a:rPr>
              <a:t>compilarlo</a:t>
            </a:r>
            <a:r>
              <a:rPr lang="es-GT" dirty="0">
                <a:latin typeface="Adobe Gothic Std B" panose="020B0800000000000000" pitchFamily="34" charset="-128"/>
                <a:ea typeface="Adobe Gothic Std B" panose="020B0800000000000000" pitchFamily="34" charset="-128"/>
              </a:rPr>
              <a:t>, es decir, traducirlo completo a lenguaje máquina.</a:t>
            </a:r>
            <a:r>
              <a:rPr lang="es-GT" baseline="30000" dirty="0">
                <a:latin typeface="Adobe Gothic Std B" panose="020B0800000000000000" pitchFamily="34" charset="-128"/>
                <a:ea typeface="Adobe Gothic Std B" panose="020B0800000000000000" pitchFamily="34" charset="-128"/>
                <a:hlinkClick r:id="rId10"/>
              </a:rPr>
              <a:t>1</a:t>
            </a:r>
            <a:r>
              <a:rPr lang="es-GT" dirty="0">
                <a:latin typeface="Adobe Gothic Std B" panose="020B0800000000000000" pitchFamily="34" charset="-128"/>
                <a:ea typeface="Adobe Gothic Std B" panose="020B0800000000000000" pitchFamily="34" charset="-128"/>
              </a:rPr>
              <a:t> Eventualmente será necesaria otra fase denominada comúnmente </a:t>
            </a:r>
            <a:r>
              <a:rPr lang="es-GT" i="1" dirty="0">
                <a:latin typeface="Adobe Gothic Std B" panose="020B0800000000000000" pitchFamily="34" charset="-128"/>
                <a:ea typeface="Adobe Gothic Std B" panose="020B0800000000000000" pitchFamily="34" charset="-128"/>
                <a:hlinkClick r:id="rId11" tooltip="Enlazador"/>
              </a:rPr>
              <a:t>link</a:t>
            </a:r>
            <a:r>
              <a:rPr lang="es-GT" dirty="0">
                <a:latin typeface="Adobe Gothic Std B" panose="020B0800000000000000" pitchFamily="34" charset="-128"/>
                <a:ea typeface="Adobe Gothic Std B" panose="020B0800000000000000" pitchFamily="34" charset="-128"/>
                <a:hlinkClick r:id="rId11" tooltip="Enlazador"/>
              </a:rPr>
              <a:t> o enlace</a:t>
            </a:r>
            <a:r>
              <a:rPr lang="es-GT" dirty="0">
                <a:latin typeface="Adobe Gothic Std B" panose="020B0800000000000000" pitchFamily="34" charset="-128"/>
                <a:ea typeface="Adobe Gothic Std B" panose="020B0800000000000000" pitchFamily="34" charset="-128"/>
              </a:rPr>
              <a:t>, durante la cual se anexan al código, generado durante la compilación, los recursos necesarios de alguna </a:t>
            </a:r>
            <a:r>
              <a:rPr lang="es-GT" dirty="0">
                <a:latin typeface="Adobe Gothic Std B" panose="020B0800000000000000" pitchFamily="34" charset="-128"/>
                <a:ea typeface="Adobe Gothic Std B" panose="020B0800000000000000" pitchFamily="34" charset="-128"/>
                <a:hlinkClick r:id="rId12" tooltip="Biblioteca (informática)"/>
              </a:rPr>
              <a:t>biblioteca</a:t>
            </a:r>
            <a:r>
              <a:rPr lang="es-GT" dirty="0">
                <a:latin typeface="Adobe Gothic Std B" panose="020B0800000000000000" pitchFamily="34" charset="-128"/>
                <a:ea typeface="Adobe Gothic Std B" panose="020B0800000000000000" pitchFamily="34" charset="-128"/>
              </a:rPr>
              <a:t>. En algunos lenguajes de programación, puede no ser requerido el proceso de compilación y enlace, ya que pueden trabajar en modo </a:t>
            </a:r>
            <a:r>
              <a:rPr lang="es-GT" dirty="0">
                <a:latin typeface="Adobe Gothic Std B" panose="020B0800000000000000" pitchFamily="34" charset="-128"/>
                <a:ea typeface="Adobe Gothic Std B" panose="020B0800000000000000" pitchFamily="34" charset="-128"/>
                <a:hlinkClick r:id="rId13" tooltip="Intérprete (informática)"/>
              </a:rPr>
              <a:t>intérprete</a:t>
            </a:r>
            <a:r>
              <a:rPr lang="es-GT" dirty="0">
                <a:latin typeface="Adobe Gothic Std B" panose="020B0800000000000000" pitchFamily="34" charset="-128"/>
                <a:ea typeface="Adobe Gothic Std B" panose="020B0800000000000000" pitchFamily="34" charset="-128"/>
              </a:rPr>
              <a:t>. </a:t>
            </a:r>
          </a:p>
        </p:txBody>
      </p:sp>
    </p:spTree>
    <p:extLst>
      <p:ext uri="{BB962C8B-B14F-4D97-AF65-F5344CB8AC3E}">
        <p14:creationId xmlns:p14="http://schemas.microsoft.com/office/powerpoint/2010/main" val="42640643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58</TotalTime>
  <Words>463</Words>
  <Application>Microsoft Office PowerPoint</Application>
  <PresentationFormat>Panorámica</PresentationFormat>
  <Paragraphs>43</Paragraphs>
  <Slides>16</Slides>
  <Notes>0</Notes>
  <HiddenSlides>0</HiddenSlides>
  <MMClips>0</MMClips>
  <ScaleCrop>false</ScaleCrop>
  <HeadingPairs>
    <vt:vector size="6" baseType="variant">
      <vt:variant>
        <vt:lpstr>Fuentes usadas</vt:lpstr>
      </vt:variant>
      <vt:variant>
        <vt:i4>14</vt:i4>
      </vt:variant>
      <vt:variant>
        <vt:lpstr>Tema</vt:lpstr>
      </vt:variant>
      <vt:variant>
        <vt:i4>1</vt:i4>
      </vt:variant>
      <vt:variant>
        <vt:lpstr>Títulos de diapositiva</vt:lpstr>
      </vt:variant>
      <vt:variant>
        <vt:i4>16</vt:i4>
      </vt:variant>
    </vt:vector>
  </HeadingPairs>
  <TitlesOfParts>
    <vt:vector size="31" baseType="lpstr">
      <vt:lpstr>Adobe Fan Heiti Std B</vt:lpstr>
      <vt:lpstr>Adobe Gothic Std B</vt:lpstr>
      <vt:lpstr>Adobe Caslon Pro Bold</vt:lpstr>
      <vt:lpstr>Adobe Devanagari</vt:lpstr>
      <vt:lpstr>Algerian</vt:lpstr>
      <vt:lpstr>Andalus</vt:lpstr>
      <vt:lpstr>Arial</vt:lpstr>
      <vt:lpstr>Berlin Sans FB Demi</vt:lpstr>
      <vt:lpstr>Bradley Hand ITC</vt:lpstr>
      <vt:lpstr>Century Gothic</vt:lpstr>
      <vt:lpstr>Chiller</vt:lpstr>
      <vt:lpstr>Comic Sans MS</vt:lpstr>
      <vt:lpstr>Giddyup Std</vt:lpstr>
      <vt:lpstr>Wingdings 3</vt:lpstr>
      <vt:lpstr>Sala de reuniones Ion</vt:lpstr>
      <vt:lpstr>Karen Fabiola Robles González</vt:lpstr>
      <vt:lpstr>INTRODUCCION </vt:lpstr>
      <vt:lpstr>HISTORIA DE LA COMPUTADORA </vt:lpstr>
      <vt:lpstr>La máquina analítica </vt:lpstr>
      <vt:lpstr>Primeros ordenadores</vt:lpstr>
      <vt:lpstr>Ordenadores electrónicos</vt:lpstr>
      <vt:lpstr>Presentación de PowerPoint</vt:lpstr>
      <vt:lpstr>HISTORIA DE LA PROGRAMACION </vt:lpstr>
      <vt:lpstr>Presentación de PowerPoint</vt:lpstr>
      <vt:lpstr>Programas y algoritmos </vt:lpstr>
      <vt:lpstr>Objetivos de la programación </vt:lpstr>
      <vt:lpstr>Presentación de PowerPoint</vt:lpstr>
      <vt:lpstr>Presentación de PowerPoint</vt:lpstr>
      <vt:lpstr>Mantenimiento Preventivo</vt:lpstr>
      <vt:lpstr>Presentación de PowerPoint</vt:lpstr>
      <vt:lpstr>CONCLUSIONES PERSONALES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Karen Fabiola Robles González</dc:title>
  <dc:creator>estudiante de Liceo Compu-market</dc:creator>
  <cp:lastModifiedBy>estudiante de Liceo Compu-market</cp:lastModifiedBy>
  <cp:revision>8</cp:revision>
  <dcterms:created xsi:type="dcterms:W3CDTF">2017-04-20T14:27:37Z</dcterms:created>
  <dcterms:modified xsi:type="dcterms:W3CDTF">2017-04-20T15:26:06Z</dcterms:modified>
</cp:coreProperties>
</file>