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5" r:id="rId7"/>
    <p:sldId id="396" r:id="rId8"/>
    <p:sldId id="369" r:id="rId9"/>
    <p:sldId id="397" r:id="rId10"/>
    <p:sldId id="398" r:id="rId11"/>
    <p:sldId id="370" r:id="rId12"/>
    <p:sldId id="371" r:id="rId13"/>
    <p:sldId id="373" r:id="rId1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88204" autoAdjust="0"/>
  </p:normalViewPr>
  <p:slideViewPr>
    <p:cSldViewPr snapToGrid="0">
      <p:cViewPr>
        <p:scale>
          <a:sx n="100" d="100"/>
          <a:sy n="100" d="100"/>
        </p:scale>
        <p:origin x="154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01/02/2017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7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smtClean="0"/>
              <a:t>Lukas Legner, Marlo Nickol, Fabian Thomas-Barein | Run-Length-Encoding (A203)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Präsentationsmuster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kann auch als </a:t>
            </a:r>
            <a:r>
              <a:rPr lang="de-DE" noProof="0" dirty="0" err="1" smtClean="0"/>
              <a:t>Kapiteltrenner</a:t>
            </a:r>
            <a:r>
              <a:rPr lang="de-DE" noProof="0" dirty="0" smtClean="0"/>
              <a:t> verwendet werden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 smtClean="0"/>
              <a:t>Referent</a:t>
            </a:r>
            <a:br>
              <a:rPr lang="de-DE" noProof="0" dirty="0" smtClean="0"/>
            </a:br>
            <a:r>
              <a:rPr lang="de-DE" noProof="0" dirty="0" smtClean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 smtClean="0"/>
              <a:t>Inhalt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sz="1600" noProof="0" dirty="0" smtClean="0"/>
              <a:t>Dritte Ebene</a:t>
            </a:r>
            <a:endParaRPr lang="de-DE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smtClean="0"/>
              <a:t>Lukas Legner, Marlo Nickol, Fabian Thomas-Barein | Run-Length-Encoding (A203)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 smtClean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smtClean="0"/>
              <a:t>Lukas Legner, Marlo Nickol, Fabian Thomas-Barein | Run-Length-Encoding (A203)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sz="1600" dirty="0" smtClean="0"/>
              <a:t>Dritte Ebene</a:t>
            </a:r>
            <a:endParaRPr lang="de-DE" dirty="0" smtClean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 smtClean="0"/>
              <a:t>Titel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theme" Target="../theme/theme4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Relationship Id="rId3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6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 smtClean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 smtClean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Lukas </a:t>
            </a:r>
            <a:r>
              <a:rPr lang="de-DE" dirty="0" err="1" smtClean="0"/>
              <a:t>Legner</a:t>
            </a:r>
            <a:r>
              <a:rPr lang="de-DE" dirty="0" smtClean="0"/>
              <a:t>, </a:t>
            </a:r>
            <a:r>
              <a:rPr lang="de-DE" dirty="0" err="1" smtClean="0"/>
              <a:t>Marlo</a:t>
            </a:r>
            <a:r>
              <a:rPr lang="de-DE" dirty="0" smtClean="0"/>
              <a:t> </a:t>
            </a:r>
            <a:r>
              <a:rPr lang="de-DE" dirty="0" err="1" smtClean="0"/>
              <a:t>Nickol</a:t>
            </a:r>
            <a:r>
              <a:rPr lang="de-DE" dirty="0" smtClean="0"/>
              <a:t>, Fabian Thomas-Barein</a:t>
            </a: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Aspekte der systemnahen Programmierung bei der Spieleentwicklung</a:t>
            </a:r>
          </a:p>
          <a:p>
            <a:r>
              <a:rPr lang="de-DE" dirty="0" smtClean="0"/>
              <a:t>Garching, 01. Februar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A203: Run-</a:t>
            </a:r>
            <a:r>
              <a:rPr lang="de-DE" dirty="0" err="1" smtClean="0"/>
              <a:t>Length</a:t>
            </a:r>
            <a:r>
              <a:rPr lang="de-DE" dirty="0" smtClean="0"/>
              <a:t>-Encoding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Aufgabenstellung und Spezifikation</a:t>
            </a:r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Lösungsfindung</a:t>
            </a:r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Implementierung und Dokumentation</a:t>
            </a:r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Ergebnisse</a:t>
            </a:r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Zusammenfassung</a:t>
            </a:r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Strukturierung des Vortrags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1298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Lauflängencodierung einer BMP-Grafik</a:t>
            </a:r>
          </a:p>
          <a:p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Beispiel: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r>
              <a:rPr lang="de-DE" dirty="0" smtClean="0"/>
              <a:t>	RLE ((1,S),(1,R),(2,G),(2,B),(1,W),(2,S),(2,W),(1,B),(2,R),(1,B),(1,R))</a:t>
            </a:r>
            <a:endParaRPr dirty="0"/>
          </a:p>
          <a:p>
            <a:endParaRPr lang="de-DE" sz="2200" dirty="0" smtClean="0"/>
          </a:p>
          <a:p>
            <a:pPr marL="342900" indent="-342900">
              <a:buFont typeface="Arial" charset="0"/>
              <a:buChar char="•"/>
            </a:pPr>
            <a:r>
              <a:rPr lang="de-DE" dirty="0" smtClean="0"/>
              <a:t>RLE-Encoding speichert Tupel der Form T = (L,V) mit L hintereinander auftretenden Werten V.</a:t>
            </a:r>
          </a:p>
          <a:p>
            <a:pPr marL="342900" indent="-342900">
              <a:buFont typeface="Arial" charset="0"/>
              <a:buChar char="•"/>
            </a:pPr>
            <a:endParaRPr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Aufgabenstellung und Spezifikation</a:t>
            </a:r>
            <a:endParaRPr lang="de-DE" sz="3000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2" y="2573103"/>
            <a:ext cx="1219421" cy="1217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Bitmaps bestehen aus vier Teilen:</a:t>
            </a:r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Dateikopf</a:t>
            </a:r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Informationsblock</a:t>
            </a:r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Farbtabelle</a:t>
            </a:r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Bilddaten</a:t>
            </a:r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Dateikopf: enthält wichtige Dateiinformationen (Format, etc.)</a:t>
            </a:r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Informationsblock: spezifiziert Daten, die zum Einlesen der Bitmap benötigt werden</a:t>
            </a:r>
          </a:p>
          <a:p>
            <a:r>
              <a:rPr lang="de-DE" dirty="0"/>
              <a:t>	</a:t>
            </a:r>
            <a:r>
              <a:rPr lang="de-DE" dirty="0" smtClean="0"/>
              <a:t>(Höhe, Breite, Größe, etc.)</a:t>
            </a:r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Farbtabelle (enthält die Farbeinträge)</a:t>
            </a:r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Bilddaten </a:t>
            </a:r>
            <a:endParaRPr dirty="0"/>
          </a:p>
          <a:p>
            <a:endParaRPr sz="220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Lukas </a:t>
            </a:r>
            <a:r>
              <a:rPr lang="de-DE" dirty="0" err="1" smtClean="0"/>
              <a:t>Legner</a:t>
            </a:r>
            <a:r>
              <a:rPr lang="de-DE" dirty="0" smtClean="0"/>
              <a:t>, </a:t>
            </a:r>
            <a:r>
              <a:rPr lang="de-DE" dirty="0" err="1" smtClean="0"/>
              <a:t>Marlo</a:t>
            </a:r>
            <a:r>
              <a:rPr lang="de-DE" dirty="0" smtClean="0"/>
              <a:t> </a:t>
            </a:r>
            <a:r>
              <a:rPr lang="de-DE" dirty="0" err="1" smtClean="0"/>
              <a:t>Nickol</a:t>
            </a:r>
            <a:r>
              <a:rPr lang="de-DE" dirty="0" smtClean="0"/>
              <a:t>, Fabian Thomas-Barein | Run-</a:t>
            </a:r>
            <a:r>
              <a:rPr lang="de-DE" dirty="0" err="1" smtClean="0"/>
              <a:t>Length</a:t>
            </a:r>
            <a:r>
              <a:rPr lang="de-DE" dirty="0" smtClean="0"/>
              <a:t>-Encoding (A203)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Aufgabenstellung und Spezifikation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9929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Bilddaten im </a:t>
            </a:r>
            <a:r>
              <a:rPr lang="de-DE" dirty="0" err="1" smtClean="0"/>
              <a:t>unkomprimierten</a:t>
            </a:r>
            <a:r>
              <a:rPr lang="de-DE" dirty="0" smtClean="0"/>
              <a:t> Format</a:t>
            </a:r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Für jeden Pixel des Bildes ist der Eintrag in der Farbtabelle angegeben</a:t>
            </a:r>
          </a:p>
          <a:p>
            <a:pPr lvl="1" indent="0">
              <a:buNone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Bilddaten im RLE-8 komprimierten Format</a:t>
            </a:r>
          </a:p>
          <a:p>
            <a:endParaRPr lang="de-DE" dirty="0" smtClean="0"/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Zwei Bytes bilden einen Datensatz</a:t>
            </a:r>
          </a:p>
          <a:p>
            <a:pPr lvl="1" indent="0">
              <a:buNone/>
            </a:pPr>
            <a:endParaRPr lang="de-DE" dirty="0" smtClean="0"/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„</a:t>
            </a:r>
            <a:r>
              <a:rPr lang="de-DE" dirty="0" err="1" smtClean="0"/>
              <a:t>encoded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“:</a:t>
            </a:r>
          </a:p>
          <a:p>
            <a:pPr marL="646113" lvl="2" indent="-285750">
              <a:buFont typeface="Courier New" charset="0"/>
              <a:buChar char="o"/>
            </a:pPr>
            <a:r>
              <a:rPr lang="de-DE" dirty="0" smtClean="0"/>
              <a:t>Pixel des zweiten Byte wird so oft wiederholt wie erstes Byte angibt</a:t>
            </a:r>
          </a:p>
          <a:p>
            <a:pPr lvl="2" indent="0">
              <a:buNone/>
            </a:pPr>
            <a:endParaRPr lang="de-DE" dirty="0" smtClean="0"/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„absolute </a:t>
            </a:r>
            <a:r>
              <a:rPr lang="de-DE" dirty="0" err="1" smtClean="0"/>
              <a:t>mode</a:t>
            </a:r>
            <a:r>
              <a:rPr lang="de-DE" dirty="0" smtClean="0"/>
              <a:t>“</a:t>
            </a:r>
          </a:p>
          <a:p>
            <a:pPr marL="646113" lvl="2" indent="-285750">
              <a:buFont typeface="Courier New" charset="0"/>
              <a:buChar char="o"/>
            </a:pPr>
            <a:r>
              <a:rPr lang="de-DE" dirty="0" smtClean="0"/>
              <a:t>Wenn erstes Byte gleich 0 und zweites Byte gleich </a:t>
            </a:r>
            <a:r>
              <a:rPr lang="de-DE" dirty="0" err="1" smtClean="0"/>
              <a:t>n</a:t>
            </a:r>
            <a:r>
              <a:rPr lang="de-DE" dirty="0" smtClean="0"/>
              <a:t>, dann sind die nächsten </a:t>
            </a:r>
            <a:r>
              <a:rPr lang="de-DE" dirty="0" err="1" smtClean="0"/>
              <a:t>n</a:t>
            </a:r>
            <a:r>
              <a:rPr lang="de-DE" dirty="0" smtClean="0"/>
              <a:t>-Byte einzelne Pixelinformationen und bilden keine Tupel</a:t>
            </a:r>
          </a:p>
          <a:p>
            <a:pPr marL="646113" lvl="2" indent="-285750">
              <a:buFont typeface="Courier New" charset="0"/>
              <a:buChar char="o"/>
            </a:pPr>
            <a:endParaRPr lang="de-DE" dirty="0"/>
          </a:p>
          <a:p>
            <a:pPr marL="461963" lvl="1" indent="-285750">
              <a:buFont typeface="Symbol" charset="2"/>
              <a:buChar char="-"/>
            </a:pPr>
            <a:r>
              <a:rPr lang="de-DE" dirty="0" smtClean="0"/>
              <a:t>Sonderkombination wie (0,0) oder (0,1), die Zeilenende oder Dateiende markieren</a:t>
            </a:r>
            <a:endParaRPr dirty="0"/>
          </a:p>
          <a:p>
            <a:endParaRPr sz="220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Lukas </a:t>
            </a:r>
            <a:r>
              <a:rPr lang="de-DE" dirty="0" err="1" smtClean="0"/>
              <a:t>Legner</a:t>
            </a:r>
            <a:r>
              <a:rPr lang="de-DE" dirty="0" smtClean="0"/>
              <a:t>, </a:t>
            </a:r>
            <a:r>
              <a:rPr lang="de-DE" dirty="0" err="1" smtClean="0"/>
              <a:t>Marlo</a:t>
            </a:r>
            <a:r>
              <a:rPr lang="de-DE" dirty="0" smtClean="0"/>
              <a:t> </a:t>
            </a:r>
            <a:r>
              <a:rPr lang="de-DE" dirty="0" err="1" smtClean="0"/>
              <a:t>Nickol</a:t>
            </a:r>
            <a:r>
              <a:rPr lang="de-DE" dirty="0" smtClean="0"/>
              <a:t>, Fabian Thomas-Barein | Run-</a:t>
            </a:r>
            <a:r>
              <a:rPr lang="de-DE" dirty="0" err="1" smtClean="0"/>
              <a:t>Length</a:t>
            </a:r>
            <a:r>
              <a:rPr lang="de-DE" dirty="0" smtClean="0"/>
              <a:t>-Encoding (A203)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Aufgabenstellung und Spezifikation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72849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C-Programm, dass Bitmap einliest und wieder neu speichert.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C-Programm, dass ausschließlich „</a:t>
            </a:r>
            <a:r>
              <a:rPr lang="de-DE" dirty="0" err="1" smtClean="0"/>
              <a:t>encoded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“ codiert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C-Programm, dass </a:t>
            </a:r>
            <a:r>
              <a:rPr lang="de-DE" dirty="0" smtClean="0"/>
              <a:t>sowohl „</a:t>
            </a:r>
            <a:r>
              <a:rPr lang="de-DE" dirty="0" err="1" smtClean="0"/>
              <a:t>encoded</a:t>
            </a:r>
            <a:r>
              <a:rPr lang="de-DE" dirty="0" smtClean="0"/>
              <a:t>“ als auch „absolute“ codiert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Übersetzung des C-Codes, der ausschließlich „</a:t>
            </a:r>
            <a:r>
              <a:rPr lang="de-DE" dirty="0" err="1" smtClean="0"/>
              <a:t>encoded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“ verwendet, in Assembler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Übersetzung des fertigen Programms in Assembler</a:t>
            </a:r>
          </a:p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Benchmarking</a:t>
            </a:r>
            <a:endParaRPr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Lösungsfindung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Implementierung</a:t>
            </a:r>
            <a:r>
              <a:rPr lang="en-US" dirty="0" smtClean="0"/>
              <a:t> in C </a:t>
            </a: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Kompression</a:t>
            </a:r>
            <a:r>
              <a:rPr lang="en-US" dirty="0" smtClean="0"/>
              <a:t> </a:t>
            </a:r>
            <a:r>
              <a:rPr lang="en-US" dirty="0" err="1" smtClean="0"/>
              <a:t>durchschnittlich</a:t>
            </a:r>
            <a:r>
              <a:rPr lang="en-US" dirty="0" smtClean="0"/>
              <a:t> 0.0245 </a:t>
            </a:r>
            <a:r>
              <a:rPr lang="en-US" dirty="0" err="1" smtClean="0"/>
              <a:t>Sekunden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100 </a:t>
            </a:r>
            <a:r>
              <a:rPr lang="en-US" dirty="0" err="1" smtClean="0"/>
              <a:t>Durchläufen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Lauflängencodierung</a:t>
            </a:r>
            <a:r>
              <a:rPr lang="en-US" dirty="0" smtClean="0"/>
              <a:t> in Assembler </a:t>
            </a:r>
            <a:r>
              <a:rPr lang="en-US" dirty="0" err="1" smtClean="0"/>
              <a:t>umgesetzt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100 </a:t>
            </a:r>
            <a:r>
              <a:rPr lang="en-US" dirty="0" err="1" smtClean="0"/>
              <a:t>Durchläufen</a:t>
            </a:r>
            <a:r>
              <a:rPr lang="en-US" dirty="0" smtClean="0"/>
              <a:t> </a:t>
            </a:r>
            <a:r>
              <a:rPr lang="en-US" dirty="0" err="1" smtClean="0"/>
              <a:t>durchschnittlich</a:t>
            </a:r>
            <a:r>
              <a:rPr lang="en-US" dirty="0" smtClean="0"/>
              <a:t> </a:t>
            </a:r>
            <a:r>
              <a:rPr lang="hr-HR" dirty="0" smtClean="0"/>
              <a:t>0.0135 </a:t>
            </a:r>
            <a:r>
              <a:rPr lang="hr-HR" dirty="0" err="1" smtClean="0"/>
              <a:t>Sekunden</a:t>
            </a:r>
            <a:endParaRPr lang="hr-HR" dirty="0" smtClean="0"/>
          </a:p>
          <a:p>
            <a:pPr marL="285750" indent="-285750">
              <a:buFont typeface="Arial" charset="0"/>
              <a:buChar char="•"/>
            </a:pPr>
            <a:endParaRPr lang="hr-HR" dirty="0" smtClean="0"/>
          </a:p>
          <a:p>
            <a:endParaRPr lang="hr-HR" dirty="0"/>
          </a:p>
          <a:p>
            <a:pPr marL="285750" indent="-285750">
              <a:buFont typeface="Arial" charset="0"/>
              <a:buChar char="•"/>
            </a:pPr>
            <a:r>
              <a:rPr lang="hr-HR" dirty="0" err="1" smtClean="0"/>
              <a:t>Reduzierung</a:t>
            </a:r>
            <a:r>
              <a:rPr lang="hr-HR" dirty="0" smtClean="0"/>
              <a:t> </a:t>
            </a:r>
            <a:r>
              <a:rPr lang="hr-HR" dirty="0" err="1" smtClean="0"/>
              <a:t>der</a:t>
            </a:r>
            <a:r>
              <a:rPr lang="hr-HR" dirty="0" smtClean="0"/>
              <a:t> </a:t>
            </a:r>
            <a:r>
              <a:rPr lang="hr-HR" dirty="0" err="1" smtClean="0"/>
              <a:t>Bildgröße</a:t>
            </a:r>
            <a:r>
              <a:rPr lang="hr-HR" dirty="0" smtClean="0"/>
              <a:t> von 263 </a:t>
            </a:r>
            <a:r>
              <a:rPr lang="hr-HR" dirty="0" err="1" smtClean="0"/>
              <a:t>kB</a:t>
            </a:r>
            <a:r>
              <a:rPr lang="hr-HR" dirty="0" smtClean="0"/>
              <a:t> </a:t>
            </a:r>
            <a:r>
              <a:rPr lang="hr-HR" dirty="0" err="1" smtClean="0"/>
              <a:t>auf</a:t>
            </a:r>
            <a:r>
              <a:rPr lang="hr-HR" dirty="0" smtClean="0"/>
              <a:t> 248 </a:t>
            </a:r>
            <a:r>
              <a:rPr lang="hr-HR" dirty="0" err="1" smtClean="0"/>
              <a:t>kB</a:t>
            </a:r>
            <a:endParaRPr lang="de-DE" dirty="0" smtClean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Ergebnisse</a:t>
            </a:r>
            <a:endParaRPr lang="de-DE" sz="30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97" y="3797300"/>
            <a:ext cx="2278422" cy="227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RLE-Kodierung ist besonders geeignet für große Farbflächen mit wenigen Einzelfarben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Umso ungeeigneter, je detailreicher die Grafik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Zeichnet sich aus durch Einfachheit und Geschwindigkeit</a:t>
            </a:r>
            <a:endParaRPr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Lukas Legner, Marlo Nickol, Fabian Thomas-Barein | Run-Length-Encoding (A203)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375</Words>
  <Application>Microsoft Macintosh PowerPoint</Application>
  <PresentationFormat>Bildschirmpräsentation (4:3)</PresentationFormat>
  <Paragraphs>100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8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Aufgabe A203: Run-Length-Encoding</vt:lpstr>
      <vt:lpstr>Strukturierung des Vortrags</vt:lpstr>
      <vt:lpstr>Aufgabenstellung und Spezifikation</vt:lpstr>
      <vt:lpstr>Aufgabenstellung und Spezifikation</vt:lpstr>
      <vt:lpstr>Aufgabenstellung und Spezifikation</vt:lpstr>
      <vt:lpstr>Lösungsfindung</vt:lpstr>
      <vt:lpstr>Ergebnisse</vt:lpstr>
      <vt:lpstr>Zusammenfassung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ga58lej</dc:creator>
  <cp:lastModifiedBy>ga58lej</cp:lastModifiedBy>
  <cp:revision>24</cp:revision>
  <cp:lastPrinted>2015-07-30T14:04:45Z</cp:lastPrinted>
  <dcterms:created xsi:type="dcterms:W3CDTF">2017-02-01T13:17:44Z</dcterms:created>
  <dcterms:modified xsi:type="dcterms:W3CDTF">2017-02-01T20:42:48Z</dcterms:modified>
</cp:coreProperties>
</file>