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8B8671-11C9-4E10-FDD7-F9DCE83BC305}" name="Fábio Cruz" initials="FC" userId="Fábio Cru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CB487-CF26-43BC-906F-3C383598C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B8FE45-BF20-4DA3-B1EF-C67CC450E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8309BB-1EBB-445D-B549-0DBA22A0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1055CF-2B8D-408E-91C3-035989A8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D78D9-A3A7-4CB3-8BD0-0A2631D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42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799EF-5AA8-4444-A022-5F258BCA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7A72089-69CF-4570-975C-741473732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17E929-ABFC-455E-AFF5-F91E6018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85561F-E3F2-40C3-B61B-90AE9F8E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5A7826-B987-4E43-BA15-FB2F553E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855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ABD7A8-BB89-4C8E-A0FA-ACC358FE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7550205-FE20-49F4-AEC5-709A2C527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7C6FD3-A063-420F-8D2B-26D7D567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CD61A7-8F95-4140-81DE-3EA00EF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06C683-6D29-43E6-AA13-259948C2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07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2388A-4776-4CEB-9ACA-722B225D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0A25DE-9AF6-4FC1-81E1-0646FE1D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973093-8650-4A72-9763-F7D997D5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DDB31C-7BD6-4230-AAAD-799BF741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FBD9B3-AA83-41DD-B1B3-AC20E942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45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C92D0-4095-411A-982F-518BE4CF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761FFC9-F092-4947-8835-77DC605B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5D88A3-6BF6-4D3F-B2CF-F5E85C20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9E0A79-AA33-4C16-8E48-FA3772D8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3746FB-DC8E-4CAF-88E2-BF2303FF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88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A24C-CF5B-4F96-8DB0-A692DB61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339167-37A7-4263-AB4F-B8D52542E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980F3DF-362F-4CA1-9ABC-7749D849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0B78155-4E6C-4FD0-ACBD-567768BC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949A3C-1632-485A-A39D-09706938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395CE5-CFAE-4E20-A446-A4E652C0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360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23CF2-CB66-45F0-B280-49737141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E5F4E2-413A-4A05-B208-AC6A02E1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D3A1F9-80A4-47F7-9844-2FD636C20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DE12B20-CE5B-4DC9-A89B-711C991C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5414BA1-4C53-4720-A913-27110C0FB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71C46E4-1DE5-441D-B512-208D19DF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56D6207-FFC0-4A2B-9D8B-132174FD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9F2512-3A09-4915-9B7D-6ED3DFEC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727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B6083-5C53-4EEA-A4AD-535544B0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39ECF09-39D7-431F-825C-D75BB004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B7AD5F-2650-4223-BF35-EAE98C46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07FCA23-0920-4962-8EC6-FFB0CA25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341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D2783E7-51A3-4FAE-BA77-A752422C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DC5FE5E-8CD6-491B-8B2A-DFE28F4D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4B1DA7-57F2-44E3-9DFE-C7E84FA2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91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06D39-E546-48C5-90D5-728649D7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993D89-F466-4779-9EFF-62C6B3AB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7F08A32-4982-4618-9DEF-609A73E7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F04FAFA-5152-490A-B2FD-2927425C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992CDA-8F88-4378-BA31-C946E4B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E39641F-9EB3-46AD-8B30-5E32BE57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565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AF474-CA01-41C2-8540-89CC62CB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5338CEE-29B4-41AA-972E-6B412155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9C7570-35E2-47F3-A5DF-F21CCD4FF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D938CEF-5683-48F5-9F33-8086FE10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A2A1946-D9BC-4630-B432-FD90DA0E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4461FB-B531-46BF-9A0E-86ECE85E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07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42D2879-5F34-4260-B3C3-FF5D8E78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176C47-07C7-46EE-8B06-A5E86861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CEA02D-DE29-45C0-B440-D68ED3199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6050-403C-49FC-A459-B4A7AE493B04}" type="datetimeFigureOut">
              <a:rPr lang="pt-PT" smtClean="0"/>
              <a:t>12/11/2021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A5B656-EA54-4022-BEAE-BEE4012F3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E6BC6A-6D14-44CD-9DA0-27B48191E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65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Community Detection Algorithms. Many of you are familiar with networks… |  by Thamindu Dilshan Jayawickrama | Towards Data Science">
            <a:extLst>
              <a:ext uri="{FF2B5EF4-FFF2-40B4-BE49-F238E27FC236}">
                <a16:creationId xmlns:a16="http://schemas.microsoft.com/office/drawing/2014/main" id="{3F844D8A-D377-4013-A367-55A2AC06D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2" r="18283" b="1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8" name="Freeform: Shape 87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Freeform: Shape 89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35D560-2050-47DC-AFE8-3253572DD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 b="1" dirty="0"/>
              <a:t>Community detection algorithms</a:t>
            </a:r>
            <a:br>
              <a:rPr lang="en-US" sz="4100" b="1" dirty="0"/>
            </a:br>
            <a:r>
              <a:rPr lang="en-US" sz="4100" b="1" dirty="0"/>
              <a:t>for real and artificial networks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5F2D7-F19D-44F2-82AE-13138E984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Fábio Cruz, 96957</a:t>
            </a:r>
          </a:p>
          <a:p>
            <a:pPr algn="l"/>
            <a:r>
              <a:rPr lang="pt-PT" sz="2000" dirty="0"/>
              <a:t>Luís Fernandes, 97018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23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and Future </a:t>
            </a:r>
            <a:r>
              <a:rPr lang="en-US" sz="3200" b="1" dirty="0"/>
              <a:t>W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9CCAD7-1F2C-48F1-8016-F71E11F9DBBB}"/>
              </a:ext>
            </a:extLst>
          </p:cNvPr>
          <p:cNvSpPr txBox="1"/>
          <p:nvPr/>
        </p:nvSpPr>
        <p:spPr>
          <a:xfrm>
            <a:off x="494784" y="2642375"/>
            <a:ext cx="10534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Leiden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en-GB" dirty="0"/>
              <a:t>efficient </a:t>
            </a:r>
            <a:r>
              <a:rPr lang="pt-PT" dirty="0" err="1"/>
              <a:t>algorithm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Louvain</a:t>
            </a:r>
            <a:r>
              <a:rPr lang="pt-PT" dirty="0"/>
              <a:t>, Leiden </a:t>
            </a:r>
            <a:r>
              <a:rPr lang="pt-PT" dirty="0" err="1"/>
              <a:t>and</a:t>
            </a:r>
            <a:r>
              <a:rPr lang="pt-PT" dirty="0"/>
              <a:t> Infomap </a:t>
            </a:r>
            <a:r>
              <a:rPr lang="pt-PT" dirty="0" err="1"/>
              <a:t>give</a:t>
            </a:r>
            <a:r>
              <a:rPr lang="pt-PT" dirty="0"/>
              <a:t> similar </a:t>
            </a:r>
            <a:r>
              <a:rPr lang="pt-PT" dirty="0" err="1"/>
              <a:t>accuracy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networks </a:t>
            </a:r>
            <a:r>
              <a:rPr lang="pt-PT" dirty="0" err="1"/>
              <a:t>tested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Girvan</a:t>
            </a:r>
            <a:r>
              <a:rPr lang="pt-PT" dirty="0"/>
              <a:t>-Newman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slowest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least</a:t>
            </a:r>
            <a:r>
              <a:rPr lang="pt-PT" dirty="0"/>
              <a:t> </a:t>
            </a:r>
            <a:r>
              <a:rPr lang="pt-PT" dirty="0" err="1"/>
              <a:t>accurate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Email </a:t>
            </a:r>
            <a:r>
              <a:rPr lang="pt-PT" dirty="0" err="1"/>
              <a:t>and</a:t>
            </a:r>
            <a:r>
              <a:rPr lang="pt-PT" dirty="0"/>
              <a:t> SBM networks</a:t>
            </a:r>
          </a:p>
          <a:p>
            <a:endParaRPr lang="pt-PT" dirty="0"/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Try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(</a:t>
            </a:r>
            <a:r>
              <a:rPr lang="pt-PT" dirty="0" err="1"/>
              <a:t>Overlapping</a:t>
            </a:r>
            <a:r>
              <a:rPr lang="pt-P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Robustness</a:t>
            </a:r>
            <a:r>
              <a:rPr lang="pt-PT" dirty="0"/>
              <a:t> </a:t>
            </a:r>
            <a:r>
              <a:rPr lang="pt-PT" dirty="0" err="1"/>
              <a:t>Modularity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13F573-8ADE-4E27-94FF-33F4498FFCF4}"/>
              </a:ext>
            </a:extLst>
          </p:cNvPr>
          <p:cNvSpPr txBox="1"/>
          <p:nvPr/>
        </p:nvSpPr>
        <p:spPr>
          <a:xfrm>
            <a:off x="558792" y="5438124"/>
            <a:ext cx="1137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3"/>
                </a:solidFill>
              </a:rPr>
              <a:t>Image</a:t>
            </a:r>
            <a:r>
              <a:rPr lang="pt-PT" dirty="0">
                <a:solidFill>
                  <a:schemeClr val="accent3"/>
                </a:solidFill>
              </a:rPr>
              <a:t> </a:t>
            </a:r>
            <a:r>
              <a:rPr lang="pt-PT" dirty="0" err="1">
                <a:solidFill>
                  <a:schemeClr val="accent3"/>
                </a:solidFill>
              </a:rPr>
              <a:t>References</a:t>
            </a:r>
            <a:r>
              <a:rPr lang="pt-PT" dirty="0">
                <a:solidFill>
                  <a:schemeClr val="accent3"/>
                </a:solidFill>
              </a:rPr>
              <a:t>:</a:t>
            </a:r>
          </a:p>
          <a:p>
            <a:r>
              <a:rPr lang="en-US" dirty="0">
                <a:solidFill>
                  <a:schemeClr val="accent3"/>
                </a:solidFill>
              </a:rPr>
              <a:t>Barabási, A. L. (2013). Network science. Philosophical Transactions of the Royal Society A: Mathematical, Physical and Engineering Sciences, 371(1987), 20120375. https://doi.org/10.1098/rsta.2012.0375</a:t>
            </a:r>
            <a:endParaRPr lang="pt-PT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3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t-PT" sz="3200" b="1" dirty="0" err="1"/>
              <a:t>Algorithms</a:t>
            </a:r>
            <a:endParaRPr lang="pt-PT" sz="3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8B251E-6537-4E99-84DF-E7297FDE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pt-PT" sz="1800"/>
              <a:t>Girvan-Newman</a:t>
            </a:r>
          </a:p>
          <a:p>
            <a:r>
              <a:rPr lang="pt-PT" sz="1800"/>
              <a:t>Louvain</a:t>
            </a:r>
          </a:p>
          <a:p>
            <a:r>
              <a:rPr lang="pt-PT" sz="1800"/>
              <a:t>Leiden</a:t>
            </a:r>
          </a:p>
          <a:p>
            <a:r>
              <a:rPr lang="pt-PT" sz="1800"/>
              <a:t>Infomap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614C9003-DA8B-41B9-9750-FD3E8699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2704291"/>
            <a:ext cx="5481509" cy="33985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838AFE-4556-4570-9B60-F52238E1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39730"/>
            <a:ext cx="5523082" cy="33276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A4B17D-60FD-4E1C-94AB-2F15307203A4}"/>
              </a:ext>
            </a:extLst>
          </p:cNvPr>
          <p:cNvSpPr txBox="1"/>
          <p:nvPr/>
        </p:nvSpPr>
        <p:spPr>
          <a:xfrm>
            <a:off x="1926411" y="6102826"/>
            <a:ext cx="27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Girvan</a:t>
            </a:r>
            <a:r>
              <a:rPr lang="pt-PT" dirty="0"/>
              <a:t>-Newman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2907751-8B93-4D2F-856B-B6CB63F55C64}"/>
              </a:ext>
            </a:extLst>
          </p:cNvPr>
          <p:cNvSpPr txBox="1"/>
          <p:nvPr/>
        </p:nvSpPr>
        <p:spPr>
          <a:xfrm>
            <a:off x="7591563" y="6067386"/>
            <a:ext cx="27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Louvain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696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t-PT" sz="3200" b="1" dirty="0"/>
              <a:t>Networks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Marcador de Posição de Conteúdo 2">
            <a:extLst>
              <a:ext uri="{FF2B5EF4-FFF2-40B4-BE49-F238E27FC236}">
                <a16:creationId xmlns:a16="http://schemas.microsoft.com/office/drawing/2014/main" id="{FE8B251E-6537-4E99-84DF-E7297FDE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pt-PT" sz="1800" dirty="0"/>
              <a:t>LFR </a:t>
            </a:r>
            <a:r>
              <a:rPr lang="pt-PT" sz="1800"/>
              <a:t>benchmark</a:t>
            </a:r>
            <a:endParaRPr lang="pt-PT" sz="1800" dirty="0"/>
          </a:p>
          <a:p>
            <a:r>
              <a:rPr lang="pt-PT" sz="1800" dirty="0"/>
              <a:t>SBM </a:t>
            </a:r>
            <a:r>
              <a:rPr lang="pt-PT" sz="1800"/>
              <a:t>benchmark</a:t>
            </a:r>
            <a:endParaRPr lang="pt-PT" sz="1800" dirty="0"/>
          </a:p>
          <a:p>
            <a:r>
              <a:rPr lang="pt-PT" sz="1800" dirty="0"/>
              <a:t>Email network</a:t>
            </a:r>
          </a:p>
          <a:p>
            <a:r>
              <a:rPr lang="pt-PT" sz="1800" dirty="0"/>
              <a:t>DBLP network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ADFB1A6-62E4-4589-8C84-2EFA93C5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72" y="2661627"/>
            <a:ext cx="4039262" cy="3483864"/>
          </a:xfrm>
          <a:prstGeom prst="rect">
            <a:avLst/>
          </a:prstGeom>
        </p:spPr>
      </p:pic>
      <p:pic>
        <p:nvPicPr>
          <p:cNvPr id="43" name="Imagem 42" descr="Uma imagem com céu, dia&#10;&#10;Descrição gerada automaticamente">
            <a:extLst>
              <a:ext uri="{FF2B5EF4-FFF2-40B4-BE49-F238E27FC236}">
                <a16:creationId xmlns:a16="http://schemas.microsoft.com/office/drawing/2014/main" id="{881959C1-604E-4905-801A-BF1901499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45" y="2676139"/>
            <a:ext cx="4110753" cy="3483864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5E7816-F8C2-474E-8555-7F18806BA7CE}"/>
              </a:ext>
            </a:extLst>
          </p:cNvPr>
          <p:cNvSpPr txBox="1"/>
          <p:nvPr/>
        </p:nvSpPr>
        <p:spPr>
          <a:xfrm>
            <a:off x="2466822" y="6274245"/>
            <a:ext cx="17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Email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4A15932-5CD0-431E-8FF7-630C5A613026}"/>
              </a:ext>
            </a:extLst>
          </p:cNvPr>
          <p:cNvSpPr txBox="1"/>
          <p:nvPr/>
        </p:nvSpPr>
        <p:spPr>
          <a:xfrm>
            <a:off x="8070240" y="6274245"/>
            <a:ext cx="17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LFR</a:t>
            </a:r>
          </a:p>
        </p:txBody>
      </p:sp>
    </p:spTree>
    <p:extLst>
      <p:ext uri="{BB962C8B-B14F-4D97-AF65-F5344CB8AC3E}">
        <p14:creationId xmlns:p14="http://schemas.microsoft.com/office/powerpoint/2010/main" val="212218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pt-PT" sz="3200" b="1" dirty="0"/>
              <a:t>Networks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Marcador de Posição de Conteúdo 2">
            <a:extLst>
              <a:ext uri="{FF2B5EF4-FFF2-40B4-BE49-F238E27FC236}">
                <a16:creationId xmlns:a16="http://schemas.microsoft.com/office/drawing/2014/main" id="{FE8B251E-6537-4E99-84DF-E7297FDE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497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PT" sz="1800" dirty="0"/>
              <a:t>LFR </a:t>
            </a:r>
            <a:r>
              <a:rPr lang="pt-PT" sz="1800" dirty="0" err="1"/>
              <a:t>benchmark</a:t>
            </a:r>
            <a:endParaRPr lang="pt-PT" sz="1800" dirty="0"/>
          </a:p>
          <a:p>
            <a:r>
              <a:rPr lang="pt-PT" sz="1800" dirty="0"/>
              <a:t>SBM </a:t>
            </a:r>
            <a:r>
              <a:rPr lang="pt-PT" sz="1800" dirty="0" err="1"/>
              <a:t>benchmark</a:t>
            </a:r>
            <a:endParaRPr lang="pt-PT" sz="1800" dirty="0"/>
          </a:p>
          <a:p>
            <a:r>
              <a:rPr lang="pt-PT" sz="1800" dirty="0"/>
              <a:t>Email network</a:t>
            </a:r>
          </a:p>
          <a:p>
            <a:r>
              <a:rPr lang="pt-PT" sz="1800" dirty="0"/>
              <a:t>DBLP network</a:t>
            </a:r>
          </a:p>
        </p:txBody>
      </p:sp>
      <p:pic>
        <p:nvPicPr>
          <p:cNvPr id="13" name="Imagem 12" descr="Uma imagem com mesa&#10;&#10;Descrição gerada automaticamente">
            <a:extLst>
              <a:ext uri="{FF2B5EF4-FFF2-40B4-BE49-F238E27FC236}">
                <a16:creationId xmlns:a16="http://schemas.microsoft.com/office/drawing/2014/main" id="{7B5A8AA0-4B04-42D9-BD68-4CCEA7D0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43" y="2877515"/>
            <a:ext cx="8324314" cy="110297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FCAA125-2A12-4D1D-BD55-3C8FA5E4C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04" y="4215168"/>
            <a:ext cx="3681935" cy="227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0D10D96-8931-4DF5-B819-53CAEB46E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16" y="4215168"/>
            <a:ext cx="3681935" cy="2277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681C75-1966-489A-9EC8-B4BDF87406B7}"/>
              </a:ext>
            </a:extLst>
          </p:cNvPr>
          <p:cNvSpPr txBox="1"/>
          <p:nvPr/>
        </p:nvSpPr>
        <p:spPr>
          <a:xfrm>
            <a:off x="3730254" y="6376705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Email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4B1511A-F622-487D-A992-5F4FC6ED5D70}"/>
              </a:ext>
            </a:extLst>
          </p:cNvPr>
          <p:cNvSpPr txBox="1"/>
          <p:nvPr/>
        </p:nvSpPr>
        <p:spPr>
          <a:xfrm>
            <a:off x="7264766" y="6376705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DBLP</a:t>
            </a:r>
          </a:p>
        </p:txBody>
      </p:sp>
    </p:spTree>
    <p:extLst>
      <p:ext uri="{BB962C8B-B14F-4D97-AF65-F5344CB8AC3E}">
        <p14:creationId xmlns:p14="http://schemas.microsoft.com/office/powerpoint/2010/main" val="32119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F232A53-673E-406F-BB93-BF651C276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/>
              <a:t>Girvan-Newman and Infomap parameters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Marcador de Posição de Conteúdo 2">
            <a:extLst>
              <a:ext uri="{FF2B5EF4-FFF2-40B4-BE49-F238E27FC236}">
                <a16:creationId xmlns:a16="http://schemas.microsoft.com/office/drawing/2014/main" id="{CD07371F-4278-48B1-BE18-BA70BEB9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pt-PT" sz="1700" dirty="0" err="1"/>
              <a:t>Girvan</a:t>
            </a:r>
            <a:r>
              <a:rPr lang="pt-PT" sz="1700" dirty="0"/>
              <a:t>-Newman </a:t>
            </a:r>
            <a:r>
              <a:rPr lang="pt-PT" sz="1700" dirty="0" err="1"/>
              <a:t>dendrogram</a:t>
            </a:r>
            <a:r>
              <a:rPr lang="pt-PT" sz="1700" dirty="0"/>
              <a:t> </a:t>
            </a:r>
            <a:r>
              <a:rPr lang="pt-PT" sz="1700" dirty="0" err="1"/>
              <a:t>level</a:t>
            </a:r>
            <a:r>
              <a:rPr lang="pt-PT" sz="1700" dirty="0"/>
              <a:t> to cut</a:t>
            </a:r>
          </a:p>
          <a:p>
            <a:r>
              <a:rPr lang="pt-PT" sz="1700" dirty="0"/>
              <a:t>Infomap </a:t>
            </a:r>
            <a:r>
              <a:rPr lang="pt-PT" sz="1700" dirty="0" err="1"/>
              <a:t>number</a:t>
            </a:r>
            <a:r>
              <a:rPr lang="pt-PT" sz="1700" dirty="0"/>
              <a:t> </a:t>
            </a:r>
            <a:r>
              <a:rPr lang="pt-PT" sz="1700" dirty="0" err="1"/>
              <a:t>of</a:t>
            </a:r>
            <a:r>
              <a:rPr lang="pt-PT" sz="1700" dirty="0"/>
              <a:t> </a:t>
            </a:r>
            <a:r>
              <a:rPr lang="pt-PT" sz="1700" dirty="0" err="1"/>
              <a:t>trials</a:t>
            </a:r>
            <a:endParaRPr lang="pt-PT" sz="17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7EA093-A1C9-49EC-83E2-B785E3E9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3345868"/>
            <a:ext cx="2834640" cy="21604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0C97261-E5F4-4B05-A789-D1CA5336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199" y="3392106"/>
            <a:ext cx="2990913" cy="205322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B0CBED-83B1-4BFE-8BC3-E7AE83B26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8921" y="3465894"/>
            <a:ext cx="3102942" cy="1920445"/>
          </a:xfrm>
          <a:prstGeom prst="rect">
            <a:avLst/>
          </a:prstGeom>
          <a:noFill/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CB850F-E838-4393-94FC-60D38386B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8786" y="3491077"/>
            <a:ext cx="3196767" cy="1978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97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pt-PT" sz="3200" b="1" dirty="0" err="1"/>
              <a:t>Running</a:t>
            </a:r>
            <a:r>
              <a:rPr lang="pt-PT" sz="3200" b="1" dirty="0"/>
              <a:t> Times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A53DAD4C-0574-4BF5-A169-B074CC8AD383}"/>
              </a:ext>
            </a:extLst>
          </p:cNvPr>
          <p:cNvSpPr txBox="1">
            <a:spLocks/>
          </p:cNvSpPr>
          <p:nvPr/>
        </p:nvSpPr>
        <p:spPr>
          <a:xfrm>
            <a:off x="5257497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O(</a:t>
            </a:r>
            <a:r>
              <a:rPr lang="en-US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baseline="3000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) - Girvan-Newman</a:t>
            </a:r>
            <a:endParaRPr lang="pt-PT" sz="1800"/>
          </a:p>
          <a:p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O(</a:t>
            </a:r>
            <a:r>
              <a:rPr lang="en-US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) - Louvain</a:t>
            </a:r>
            <a:endParaRPr lang="pt-PT" sz="1800"/>
          </a:p>
          <a:p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O(</a:t>
            </a:r>
            <a:r>
              <a:rPr lang="en-US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log(n)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) - Leiden</a:t>
            </a:r>
            <a:endParaRPr lang="pt-PT" sz="1800"/>
          </a:p>
          <a:p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O(</a:t>
            </a:r>
            <a:r>
              <a:rPr lang="en-US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) - Infomap</a:t>
            </a:r>
            <a:endParaRPr lang="pt-PT" sz="1800" dirty="0"/>
          </a:p>
        </p:txBody>
      </p:sp>
      <p:pic>
        <p:nvPicPr>
          <p:cNvPr id="16" name="Imagem 15" descr="Uma imagem com texto&#10;&#10;Descrição gerada automaticamente">
            <a:extLst>
              <a:ext uri="{FF2B5EF4-FFF2-40B4-BE49-F238E27FC236}">
                <a16:creationId xmlns:a16="http://schemas.microsoft.com/office/drawing/2014/main" id="{13DA9770-D281-48A2-ABE3-62AC66A3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205" y="4172786"/>
            <a:ext cx="5841240" cy="63979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3D7816-6E3F-4D22-A94D-B7D2677B7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/>
          <a:stretch/>
        </p:blipFill>
        <p:spPr bwMode="auto">
          <a:xfrm>
            <a:off x="490408" y="3143359"/>
            <a:ext cx="4085942" cy="26986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504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Internal Properties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Imagem 9" descr="Uma imagem com mesa&#10;&#10;Descrição gerada automaticamente">
            <a:extLst>
              <a:ext uri="{FF2B5EF4-FFF2-40B4-BE49-F238E27FC236}">
                <a16:creationId xmlns:a16="http://schemas.microsoft.com/office/drawing/2014/main" id="{309B3147-471C-49FE-BC9D-4A4C42A1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2" y="2541599"/>
            <a:ext cx="8323555" cy="317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0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Normalized Mutual Information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E2D78E-B902-440E-BAD4-FDB58E4C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12" y="2465406"/>
            <a:ext cx="5913573" cy="6727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D3A06F-D449-4CCB-8360-DF1A131C8F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/>
          <a:stretch/>
        </p:blipFill>
        <p:spPr bwMode="auto">
          <a:xfrm>
            <a:off x="2198030" y="3453440"/>
            <a:ext cx="3830393" cy="25306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13B262D-A3F9-4EB8-8466-1E732E328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23" y="3453440"/>
            <a:ext cx="4113231" cy="25446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135DF00-5D11-445C-B8AA-AF6EFD9CB555}"/>
              </a:ext>
            </a:extLst>
          </p:cNvPr>
          <p:cNvSpPr txBox="1"/>
          <p:nvPr/>
        </p:nvSpPr>
        <p:spPr>
          <a:xfrm>
            <a:off x="3582186" y="5867028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LFR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2B4975-9B0E-4055-BC9A-CCA887100709}"/>
              </a:ext>
            </a:extLst>
          </p:cNvPr>
          <p:cNvSpPr txBox="1"/>
          <p:nvPr/>
        </p:nvSpPr>
        <p:spPr>
          <a:xfrm>
            <a:off x="7645905" y="5867028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SBM</a:t>
            </a:r>
          </a:p>
        </p:txBody>
      </p:sp>
    </p:spTree>
    <p:extLst>
      <p:ext uri="{BB962C8B-B14F-4D97-AF65-F5344CB8AC3E}">
        <p14:creationId xmlns:p14="http://schemas.microsoft.com/office/powerpoint/2010/main" val="85615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Girvan-Newman Modularity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Imagem 14" descr="Uma imagem com mesa&#10;&#10;Descrição gerada automaticamente">
            <a:extLst>
              <a:ext uri="{FF2B5EF4-FFF2-40B4-BE49-F238E27FC236}">
                <a16:creationId xmlns:a16="http://schemas.microsoft.com/office/drawing/2014/main" id="{84D3C458-E8A9-42D6-8B1B-5B3C56BA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2" y="2883527"/>
            <a:ext cx="6424489" cy="16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08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189</Words>
  <Application>Microsoft Office PowerPoint</Application>
  <PresentationFormat>Ecrã Panorâmico</PresentationFormat>
  <Paragraphs>47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Community detection algorithms for real and artificial networks</vt:lpstr>
      <vt:lpstr>Algorithms</vt:lpstr>
      <vt:lpstr>Networks</vt:lpstr>
      <vt:lpstr>Networks</vt:lpstr>
      <vt:lpstr>Girvan-Newman and Infomap parameters</vt:lpstr>
      <vt:lpstr>Running Times</vt:lpstr>
      <vt:lpstr>Internal Properties</vt:lpstr>
      <vt:lpstr>Accuracy Normalized Mutual Information</vt:lpstr>
      <vt:lpstr>Girvan-Newman Modularity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algorithms  for real and artificial networks</dc:title>
  <dc:creator>Fábio Cruz</dc:creator>
  <cp:lastModifiedBy>Fábio Cruz</cp:lastModifiedBy>
  <cp:revision>66</cp:revision>
  <dcterms:created xsi:type="dcterms:W3CDTF">2021-11-11T13:16:54Z</dcterms:created>
  <dcterms:modified xsi:type="dcterms:W3CDTF">2021-11-12T11:57:17Z</dcterms:modified>
</cp:coreProperties>
</file>