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15" r:id="rId2"/>
    <p:sldId id="259" r:id="rId3"/>
    <p:sldId id="323" r:id="rId4"/>
    <p:sldId id="311" r:id="rId5"/>
    <p:sldId id="327" r:id="rId6"/>
    <p:sldId id="326" r:id="rId7"/>
    <p:sldId id="328" r:id="rId8"/>
    <p:sldId id="297" r:id="rId9"/>
    <p:sldId id="300" r:id="rId10"/>
    <p:sldId id="312" r:id="rId11"/>
    <p:sldId id="329" r:id="rId12"/>
    <p:sldId id="309" r:id="rId13"/>
    <p:sldId id="313" r:id="rId14"/>
    <p:sldId id="310" r:id="rId15"/>
    <p:sldId id="314" r:id="rId16"/>
    <p:sldId id="330" r:id="rId17"/>
    <p:sldId id="331" r:id="rId18"/>
    <p:sldId id="332" r:id="rId19"/>
    <p:sldId id="333" r:id="rId20"/>
    <p:sldId id="299" r:id="rId21"/>
    <p:sldId id="267" r:id="rId22"/>
    <p:sldId id="316" r:id="rId23"/>
    <p:sldId id="319" r:id="rId24"/>
    <p:sldId id="320" r:id="rId25"/>
    <p:sldId id="284" r:id="rId26"/>
    <p:sldId id="278" r:id="rId2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9"/>
      <p:bold r:id="rId30"/>
      <p:italic r:id="rId31"/>
      <p:boldItalic r:id="rId32"/>
    </p:embeddedFont>
    <p:embeddedFont>
      <p:font typeface="Barlow Light" panose="00000400000000000000" pitchFamily="2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Raleway" pitchFamily="2" charset="0"/>
      <p:regular r:id="rId38"/>
      <p:bold r:id="rId39"/>
      <p:italic r:id="rId40"/>
      <p:boldItalic r:id="rId41"/>
    </p:embeddedFont>
    <p:embeddedFont>
      <p:font typeface="Raleway Thin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8B8671-11C9-4E10-FDD7-F9DCE83BC305}" name="Fábio Cruz" initials="FC" userId="Fábio Cruz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330" autoAdjust="0"/>
  </p:normalViewPr>
  <p:slideViewPr>
    <p:cSldViewPr snapToGrid="0">
      <p:cViewPr varScale="1">
        <p:scale>
          <a:sx n="104" d="100"/>
          <a:sy n="104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86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9069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319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878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75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307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659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177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7109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085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61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4716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561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602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713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c620bbb03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c620bbb03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6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544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686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143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9428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664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584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Dna molecule, abstract background Stock Vector Image by ©sergio77 #7775421">
            <a:extLst>
              <a:ext uri="{FF2B5EF4-FFF2-40B4-BE49-F238E27FC236}">
                <a16:creationId xmlns:a16="http://schemas.microsoft.com/office/drawing/2014/main" id="{C34B1968-C50B-4FDD-BED4-CD4BEC63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00500" y="0"/>
            <a:ext cx="5143500" cy="5143500"/>
          </a:xfrm>
          <a:prstGeom prst="rect">
            <a:avLst/>
          </a:prstGeom>
          <a:noFill/>
          <a:effectLst>
            <a:softEdge rad="558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105585" y="1864271"/>
            <a:ext cx="3722749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Community detection and motifs discovery for the characterization of </a:t>
            </a:r>
            <a:br>
              <a:rPr lang="en-US" sz="2400" dirty="0"/>
            </a:br>
            <a:r>
              <a:rPr lang="en-US" sz="2400" dirty="0"/>
              <a:t>transcriptional regulatory networks of yeast species</a:t>
            </a:r>
            <a:endParaRPr sz="2400" dirty="0"/>
          </a:p>
        </p:txBody>
      </p:sp>
      <p:pic>
        <p:nvPicPr>
          <p:cNvPr id="1030" name="Picture 6" descr="Daniel Castro">
            <a:extLst>
              <a:ext uri="{FF2B5EF4-FFF2-40B4-BE49-F238E27FC236}">
                <a16:creationId xmlns:a16="http://schemas.microsoft.com/office/drawing/2014/main" id="{A01775C1-47C2-439D-8F7E-8E9FC6EC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23" y="4637314"/>
            <a:ext cx="917562" cy="35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84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605599"/>
            <a:ext cx="3675743" cy="18063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 detection methods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571750"/>
            <a:ext cx="3675742" cy="22869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Communities</a:t>
            </a:r>
            <a:r>
              <a:rPr lang="en-US" sz="20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are groups of nodes that are more likel</a:t>
            </a:r>
            <a:r>
              <a:rPr lang="en-US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y to connect with each other than to nodes of different communities</a:t>
            </a:r>
            <a:endParaRPr lang="en-US" sz="2000" dirty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8194" name="Picture 2" descr="Modularity and community structure in networks | PNAS">
            <a:extLst>
              <a:ext uri="{FF2B5EF4-FFF2-40B4-BE49-F238E27FC236}">
                <a16:creationId xmlns:a16="http://schemas.microsoft.com/office/drawing/2014/main" id="{ABFB7325-91F5-45FD-B3A8-B8C944B9C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59" y="998463"/>
            <a:ext cx="2953548" cy="282703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75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95811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 detection methods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150" name="Google Shape;595;p17">
            <a:extLst>
              <a:ext uri="{FF2B5EF4-FFF2-40B4-BE49-F238E27FC236}">
                <a16:creationId xmlns:a16="http://schemas.microsoft.com/office/drawing/2014/main" id="{51E9CCD2-313F-4FAA-8582-340707E851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910171"/>
            <a:ext cx="4310743" cy="2960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rlow Light" panose="00000400000000000000" pitchFamily="2" charset="0"/>
                <a:ea typeface="Barlow"/>
                <a:cs typeface="Barlow"/>
                <a:sym typeface="Barlow"/>
              </a:rPr>
              <a:t>There is a big collection of algorithms that were proposed in recent years to detect these communities, having different principles and applications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Imagem 6" descr="Uma imagem com mesa&#10;&#10;Descrição gerada automaticamente">
            <a:extLst>
              <a:ext uri="{FF2B5EF4-FFF2-40B4-BE49-F238E27FC236}">
                <a16:creationId xmlns:a16="http://schemas.microsoft.com/office/drawing/2014/main" id="{BBE33F77-B05B-402A-827C-A348BD88A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5"/>
          <a:stretch/>
        </p:blipFill>
        <p:spPr>
          <a:xfrm>
            <a:off x="5305379" y="1432559"/>
            <a:ext cx="2806209" cy="33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1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metrics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Internal evaluation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Measures to summarize the community properties retrieved from a single algorithm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dirty="0" err="1"/>
              <a:t>Modularity</a:t>
            </a:r>
            <a:r>
              <a:rPr lang="pt-PT" dirty="0"/>
              <a:t>, </a:t>
            </a:r>
            <a:r>
              <a:rPr lang="pt-PT" dirty="0" err="1"/>
              <a:t>Significance</a:t>
            </a:r>
            <a:r>
              <a:rPr lang="pt-PT" dirty="0"/>
              <a:t>…</a:t>
            </a: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External evaluation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Measures to compare the performance of different algorithms on the same network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Mutual Information, Rand Index…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Benchmark networks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dirty="0"/>
              <a:t>Networks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known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well-defined</a:t>
            </a:r>
            <a:r>
              <a:rPr lang="pt-PT" dirty="0"/>
              <a:t> </a:t>
            </a:r>
            <a:r>
              <a:rPr lang="pt-PT" dirty="0" err="1"/>
              <a:t>community</a:t>
            </a:r>
            <a:r>
              <a:rPr lang="pt-PT" dirty="0"/>
              <a:t> </a:t>
            </a:r>
            <a:r>
              <a:rPr lang="pt-PT" dirty="0" err="1"/>
              <a:t>structure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to compare diferente </a:t>
            </a:r>
            <a:r>
              <a:rPr lang="pt-PT" dirty="0" err="1"/>
              <a:t>solutions</a:t>
            </a:r>
            <a:endParaRPr lang="pt-PT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dirty="0" err="1"/>
              <a:t>Girvan</a:t>
            </a:r>
            <a:r>
              <a:rPr lang="pt-PT" dirty="0"/>
              <a:t>-Newman, LFR, SBM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785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161143"/>
            <a:ext cx="3675743" cy="125083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Multilayer approaches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571750"/>
            <a:ext cx="3675742" cy="22869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Networks composed by </a:t>
            </a:r>
            <a:r>
              <a:rPr lang="en-US" sz="20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layers</a:t>
            </a:r>
            <a:r>
              <a:rPr lang="en-US" sz="20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that can represent different types of relations of complex systems</a:t>
            </a: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050" name="Picture 2" descr="A survey of community detection methods in multilayer networks |  SpringerLink">
            <a:extLst>
              <a:ext uri="{FF2B5EF4-FFF2-40B4-BE49-F238E27FC236}">
                <a16:creationId xmlns:a16="http://schemas.microsoft.com/office/drawing/2014/main" id="{00301A17-9785-4048-96BC-69F8D671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59" y="1161143"/>
            <a:ext cx="2808512" cy="3153008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6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1976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Multilayer approaches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b="1" dirty="0" err="1"/>
              <a:t>Flattening</a:t>
            </a:r>
            <a:r>
              <a:rPr lang="pt-PT" b="1" dirty="0"/>
              <a:t> </a:t>
            </a:r>
            <a:r>
              <a:rPr lang="pt-PT" b="1" dirty="0" err="1"/>
              <a:t>methods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Information of layers is merged into one, and then traditional community detection methods are applied on the resulting network</a:t>
            </a: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b="1" dirty="0" err="1"/>
              <a:t>Aggregation</a:t>
            </a:r>
            <a:r>
              <a:rPr lang="pt-PT" b="1" dirty="0"/>
              <a:t> </a:t>
            </a:r>
            <a:r>
              <a:rPr lang="pt-PT" b="1" dirty="0" err="1"/>
              <a:t>methods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Detection of communities in each individual layer, and then merge t</a:t>
            </a:r>
            <a:r>
              <a:rPr lang="pt-PT" dirty="0" err="1"/>
              <a:t>he</a:t>
            </a:r>
            <a:r>
              <a:rPr lang="en" dirty="0"/>
              <a:t> resulting modules using some aggregation mechanism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b="1" dirty="0" err="1"/>
              <a:t>Direct</a:t>
            </a:r>
            <a:r>
              <a:rPr lang="pt-PT" b="1" dirty="0"/>
              <a:t> </a:t>
            </a:r>
            <a:r>
              <a:rPr lang="pt-PT" b="1" dirty="0" err="1"/>
              <a:t>methods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community</a:t>
            </a:r>
            <a:r>
              <a:rPr lang="pt-PT" dirty="0"/>
              <a:t> </a:t>
            </a:r>
            <a:r>
              <a:rPr lang="pt-PT" dirty="0" err="1"/>
              <a:t>detection</a:t>
            </a:r>
            <a:r>
              <a:rPr lang="pt-PT" dirty="0"/>
              <a:t> </a:t>
            </a:r>
            <a:r>
              <a:rPr lang="pt-PT" dirty="0" err="1"/>
              <a:t>methods</a:t>
            </a:r>
            <a:r>
              <a:rPr lang="pt-PT" dirty="0"/>
              <a:t> </a:t>
            </a:r>
            <a:r>
              <a:rPr lang="pt-PT" dirty="0" err="1"/>
              <a:t>directly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multilayer</a:t>
            </a:r>
            <a:r>
              <a:rPr lang="pt-PT" dirty="0"/>
              <a:t> network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optimizing</a:t>
            </a:r>
            <a:r>
              <a:rPr lang="pt-PT" dirty="0"/>
              <a:t> some 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function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299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095829"/>
            <a:ext cx="3675743" cy="13161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Motifs discovery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571749"/>
            <a:ext cx="3675742" cy="23268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R</a:t>
            </a:r>
            <a:r>
              <a:rPr lang="en-US" sz="20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ecurrent and statistically significant </a:t>
            </a:r>
            <a:r>
              <a:rPr lang="en-US" sz="20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subgraphs</a:t>
            </a:r>
            <a:r>
              <a:rPr lang="en-US" sz="20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or patterns of a larger graph</a:t>
            </a: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026" name="Picture 2" descr="all 13 possible 3 nodes subgraphs. | Download Scientific Diagram">
            <a:extLst>
              <a:ext uri="{FF2B5EF4-FFF2-40B4-BE49-F238E27FC236}">
                <a16:creationId xmlns:a16="http://schemas.microsoft.com/office/drawing/2014/main" id="{8C557E89-2201-4357-90B6-B16047338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59" y="1095829"/>
            <a:ext cx="3550277" cy="2794000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7D9E763-F2E9-4C4C-AED7-17B2564896F4}"/>
              </a:ext>
            </a:extLst>
          </p:cNvPr>
          <p:cNvSpPr txBox="1"/>
          <p:nvPr/>
        </p:nvSpPr>
        <p:spPr>
          <a:xfrm>
            <a:off x="5351481" y="3889829"/>
            <a:ext cx="241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Raleway" pitchFamily="2" charset="0"/>
                <a:sym typeface="Raleway Thin"/>
              </a:rPr>
              <a:t>3-node connected subgraphs</a:t>
            </a:r>
          </a:p>
          <a:p>
            <a:pPr algn="ctr"/>
            <a:r>
              <a:rPr lang="en" sz="1200" dirty="0">
                <a:solidFill>
                  <a:srgbClr val="007BB9"/>
                </a:solidFill>
                <a:latin typeface="Raleway" pitchFamily="2" charset="0"/>
                <a:sym typeface="Raleway Thin"/>
              </a:rPr>
              <a:t>(triads)</a:t>
            </a:r>
            <a:endParaRPr lang="pt-PT" sz="12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4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95811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Motifs discovery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150" name="Google Shape;595;p17">
            <a:extLst>
              <a:ext uri="{FF2B5EF4-FFF2-40B4-BE49-F238E27FC236}">
                <a16:creationId xmlns:a16="http://schemas.microsoft.com/office/drawing/2014/main" id="{51E9CCD2-313F-4FAA-8582-340707E851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910171"/>
            <a:ext cx="4310743" cy="2960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pt-PT" dirty="0" err="1"/>
              <a:t>MFinder</a:t>
            </a:r>
            <a:endParaRPr lang="pt-PT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pt-PT" dirty="0" err="1"/>
              <a:t>FanMod</a:t>
            </a:r>
            <a:endParaRPr lang="pt-PT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pt-PT" dirty="0" err="1"/>
              <a:t>Grochow-Kellis</a:t>
            </a:r>
            <a:endParaRPr lang="pt-PT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pt-PT" dirty="0"/>
              <a:t>G-Tries</a:t>
            </a:r>
            <a:endParaRPr lang="en-US" dirty="0"/>
          </a:p>
          <a:p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C3315B-9617-404F-99EF-F9C01A839F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3"/>
          <a:stretch/>
        </p:blipFill>
        <p:spPr>
          <a:xfrm>
            <a:off x="4767943" y="1688300"/>
            <a:ext cx="2575069" cy="226426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74244E0-5A62-42AE-83DE-37EB3878186B}"/>
              </a:ext>
            </a:extLst>
          </p:cNvPr>
          <p:cNvSpPr txBox="1"/>
          <p:nvPr/>
        </p:nvSpPr>
        <p:spPr>
          <a:xfrm>
            <a:off x="4849361" y="4076235"/>
            <a:ext cx="241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pt-PT" sz="12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Raleway" pitchFamily="2" charset="0"/>
                <a:sym typeface="Raleway Thin"/>
              </a:rPr>
              <a:t>G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Raleway" pitchFamily="2" charset="0"/>
                <a:sym typeface="Raleway Thin"/>
              </a:rPr>
              <a:t>-trie representing 6 undirected graphs</a:t>
            </a:r>
            <a:endParaRPr lang="pt-PT" sz="12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76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958114" cy="7070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Preliminary results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069206-4F69-40F1-8C45-F7A39C71A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3" r="7402" b="4936"/>
          <a:stretch/>
        </p:blipFill>
        <p:spPr>
          <a:xfrm>
            <a:off x="3266369" y="1671248"/>
            <a:ext cx="2611261" cy="18010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6A99636-413E-48F6-BCE7-BC362FCC5C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7" r="5742" b="5098"/>
          <a:stretch/>
        </p:blipFill>
        <p:spPr>
          <a:xfrm>
            <a:off x="457200" y="3068350"/>
            <a:ext cx="2688909" cy="18027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198A054-D233-4564-BCAC-A32A62B968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61" r="6650" b="5098"/>
          <a:stretch/>
        </p:blipFill>
        <p:spPr>
          <a:xfrm>
            <a:off x="6006830" y="3068350"/>
            <a:ext cx="2642195" cy="1802700"/>
          </a:xfrm>
          <a:prstGeom prst="rect">
            <a:avLst/>
          </a:prstGeom>
        </p:spPr>
      </p:pic>
      <p:sp>
        <p:nvSpPr>
          <p:cNvPr id="16" name="Google Shape;406;p15">
            <a:extLst>
              <a:ext uri="{FF2B5EF4-FFF2-40B4-BE49-F238E27FC236}">
                <a16:creationId xmlns:a16="http://schemas.microsoft.com/office/drawing/2014/main" id="{9E77559C-94BE-4AA2-8315-AF678206A7EC}"/>
              </a:ext>
            </a:extLst>
          </p:cNvPr>
          <p:cNvSpPr txBox="1">
            <a:spLocks/>
          </p:cNvSpPr>
          <p:nvPr/>
        </p:nvSpPr>
        <p:spPr>
          <a:xfrm>
            <a:off x="457200" y="1252255"/>
            <a:ext cx="4927599" cy="334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Barlow Light" panose="00000400000000000000" pitchFamily="2" charset="0"/>
              </a:rPr>
              <a:t>LFR network with 250 nodes</a:t>
            </a:r>
          </a:p>
        </p:txBody>
      </p:sp>
    </p:spTree>
    <p:extLst>
      <p:ext uri="{BB962C8B-B14F-4D97-AF65-F5344CB8AC3E}">
        <p14:creationId xmlns:p14="http://schemas.microsoft.com/office/powerpoint/2010/main" val="293999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958114" cy="7070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Preliminary results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5A97A7-9F4D-4E45-8730-693B4C90F6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6" r="6207" b="4593"/>
          <a:stretch/>
        </p:blipFill>
        <p:spPr>
          <a:xfrm>
            <a:off x="3250902" y="1670399"/>
            <a:ext cx="2642195" cy="18027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47FF353-DBA9-4058-8AB1-F8FED3A390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99" t="1" r="6438" b="4686"/>
          <a:stretch/>
        </p:blipFill>
        <p:spPr>
          <a:xfrm>
            <a:off x="457200" y="3068350"/>
            <a:ext cx="2642195" cy="18027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BCE5EB0-F98F-4BA7-B4A9-553710E9F1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06" r="6468" b="5206"/>
          <a:stretch/>
        </p:blipFill>
        <p:spPr>
          <a:xfrm>
            <a:off x="6006830" y="3071189"/>
            <a:ext cx="2642195" cy="1799861"/>
          </a:xfrm>
          <a:prstGeom prst="rect">
            <a:avLst/>
          </a:prstGeom>
        </p:spPr>
      </p:pic>
      <p:sp>
        <p:nvSpPr>
          <p:cNvPr id="15" name="Google Shape;406;p15">
            <a:extLst>
              <a:ext uri="{FF2B5EF4-FFF2-40B4-BE49-F238E27FC236}">
                <a16:creationId xmlns:a16="http://schemas.microsoft.com/office/drawing/2014/main" id="{97E21224-04A3-48DE-A826-B7691DB4AADD}"/>
              </a:ext>
            </a:extLst>
          </p:cNvPr>
          <p:cNvSpPr txBox="1">
            <a:spLocks/>
          </p:cNvSpPr>
          <p:nvPr/>
        </p:nvSpPr>
        <p:spPr>
          <a:xfrm>
            <a:off x="457200" y="1252255"/>
            <a:ext cx="4927599" cy="334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Barlow Light" panose="00000400000000000000" pitchFamily="2" charset="0"/>
              </a:rPr>
              <a:t>LFR network with 500 nodes</a:t>
            </a:r>
          </a:p>
        </p:txBody>
      </p:sp>
    </p:spTree>
    <p:extLst>
      <p:ext uri="{BB962C8B-B14F-4D97-AF65-F5344CB8AC3E}">
        <p14:creationId xmlns:p14="http://schemas.microsoft.com/office/powerpoint/2010/main" val="1474232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958114" cy="7070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Preliminary results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7" name="Google Shape;406;p15">
            <a:extLst>
              <a:ext uri="{FF2B5EF4-FFF2-40B4-BE49-F238E27FC236}">
                <a16:creationId xmlns:a16="http://schemas.microsoft.com/office/drawing/2014/main" id="{CA150623-F315-441F-A959-62B651DAEE31}"/>
              </a:ext>
            </a:extLst>
          </p:cNvPr>
          <p:cNvSpPr txBox="1">
            <a:spLocks/>
          </p:cNvSpPr>
          <p:nvPr/>
        </p:nvSpPr>
        <p:spPr>
          <a:xfrm>
            <a:off x="457200" y="1252255"/>
            <a:ext cx="4927599" cy="334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Barlow Light" panose="00000400000000000000" pitchFamily="2" charset="0"/>
              </a:rPr>
              <a:t>LFR network with 1000 nodes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3CE278-85BE-4D5C-B8B2-1E2D49BCBD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2" r="5924" b="5842"/>
          <a:stretch/>
        </p:blipFill>
        <p:spPr>
          <a:xfrm>
            <a:off x="3232015" y="1670400"/>
            <a:ext cx="2688909" cy="18027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C4B8CF-D7A3-44D6-B68F-CDA1478FC1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0" r="6211" b="5890"/>
          <a:stretch/>
        </p:blipFill>
        <p:spPr>
          <a:xfrm>
            <a:off x="494975" y="3068350"/>
            <a:ext cx="2688909" cy="18027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E068064-F5D5-4343-A6AC-89C73879D4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85" r="5756" b="5805"/>
          <a:stretch/>
        </p:blipFill>
        <p:spPr>
          <a:xfrm>
            <a:off x="5960116" y="3068350"/>
            <a:ext cx="2688909" cy="18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8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13672" y="2216247"/>
            <a:ext cx="4676700" cy="7055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20930" y="3019537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 and Objectives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3" name="Picture 2" descr="Vetor do Stock: Vector network connection background. illustration vector  desig | Adobe Stock">
            <a:extLst>
              <a:ext uri="{FF2B5EF4-FFF2-40B4-BE49-F238E27FC236}">
                <a16:creationId xmlns:a16="http://schemas.microsoft.com/office/drawing/2014/main" id="{73B56BF0-A482-4414-AE99-D42EBDFDE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9"/>
          <a:stretch/>
        </p:blipFill>
        <p:spPr bwMode="auto">
          <a:xfrm>
            <a:off x="4143829" y="0"/>
            <a:ext cx="500017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13672" y="1905505"/>
            <a:ext cx="4676700" cy="133249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proposal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13672" y="3346109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 and evaluation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3" name="Picture 2" descr="Vetor do Stock: Vector network connection background. illustration vector  desig | Adobe Stock">
            <a:extLst>
              <a:ext uri="{FF2B5EF4-FFF2-40B4-BE49-F238E27FC236}">
                <a16:creationId xmlns:a16="http://schemas.microsoft.com/office/drawing/2014/main" id="{73B56BF0-A482-4414-AE99-D42EBDFDE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9"/>
          <a:stretch/>
        </p:blipFill>
        <p:spPr bwMode="auto">
          <a:xfrm>
            <a:off x="4143829" y="0"/>
            <a:ext cx="500017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098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4927600" cy="6353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proposal</a:t>
            </a:r>
            <a:endParaRPr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3078296" y="2131244"/>
            <a:ext cx="2678749" cy="1776159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327221" y="260695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Multilayer approach</a:t>
              </a:r>
              <a:endParaRPr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457200" y="2131244"/>
            <a:ext cx="2641282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282470" y="2606954"/>
              <a:ext cx="1638532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Community detection</a:t>
              </a:r>
              <a:endParaRPr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5703216" y="2131244"/>
            <a:ext cx="2545629" cy="1776159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507432" y="2606953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Motifs discovery</a:t>
              </a:r>
              <a:endParaRPr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2947946" y="2921471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037;p23">
            <a:extLst>
              <a:ext uri="{FF2B5EF4-FFF2-40B4-BE49-F238E27FC236}">
                <a16:creationId xmlns:a16="http://schemas.microsoft.com/office/drawing/2014/main" id="{3ECB076E-6A24-420E-9476-38455FF5B7F7}"/>
              </a:ext>
            </a:extLst>
          </p:cNvPr>
          <p:cNvGrpSpPr/>
          <p:nvPr/>
        </p:nvGrpSpPr>
        <p:grpSpPr>
          <a:xfrm>
            <a:off x="5552657" y="2915279"/>
            <a:ext cx="294612" cy="294612"/>
            <a:chOff x="3157188" y="909150"/>
            <a:chExt cx="470400" cy="470400"/>
          </a:xfrm>
        </p:grpSpPr>
        <p:sp>
          <p:nvSpPr>
            <p:cNvPr id="23" name="Google Shape;1038;p23">
              <a:extLst>
                <a:ext uri="{FF2B5EF4-FFF2-40B4-BE49-F238E27FC236}">
                  <a16:creationId xmlns:a16="http://schemas.microsoft.com/office/drawing/2014/main" id="{0927BD52-13B2-499E-B9A3-06F400A7E9AF}"/>
                </a:ext>
              </a:extLst>
            </p:cNvPr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39;p23">
              <a:extLst>
                <a:ext uri="{FF2B5EF4-FFF2-40B4-BE49-F238E27FC236}">
                  <a16:creationId xmlns:a16="http://schemas.microsoft.com/office/drawing/2014/main" id="{252B7DEE-1C3B-4A61-B706-60D636418FF5}"/>
                </a:ext>
              </a:extLst>
            </p:cNvPr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proposal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7895771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Testing the algorithms on </a:t>
            </a:r>
            <a:r>
              <a:rPr lang="en-US" b="1" dirty="0"/>
              <a:t>networks with ground-truth communities </a:t>
            </a:r>
          </a:p>
          <a:p>
            <a:pPr lvl="1"/>
            <a:r>
              <a:rPr lang="en-US" dirty="0"/>
              <a:t>Comparison of performance using external evaluation metrics </a:t>
            </a:r>
          </a:p>
          <a:p>
            <a:r>
              <a:rPr lang="en-US" dirty="0"/>
              <a:t>Afterwards, evaluation of chosen methods on the </a:t>
            </a:r>
            <a:r>
              <a:rPr lang="en-US" b="1" dirty="0"/>
              <a:t>yeast networks</a:t>
            </a:r>
          </a:p>
          <a:p>
            <a:pPr lvl="1"/>
            <a:r>
              <a:rPr lang="en" dirty="0"/>
              <a:t>Evaluation of the methods using internal metrics and </a:t>
            </a:r>
            <a:r>
              <a:rPr lang="en-US" b="1" dirty="0"/>
              <a:t>annotated biological functions</a:t>
            </a:r>
            <a:r>
              <a:rPr lang="en-US" dirty="0"/>
              <a:t> of the species</a:t>
            </a:r>
            <a:endParaRPr lang="en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5" name="Google Shape;406;p15">
            <a:extLst>
              <a:ext uri="{FF2B5EF4-FFF2-40B4-BE49-F238E27FC236}">
                <a16:creationId xmlns:a16="http://schemas.microsoft.com/office/drawing/2014/main" id="{9F96CEA4-A905-49AC-82B8-AF5E36500A75}"/>
              </a:ext>
            </a:extLst>
          </p:cNvPr>
          <p:cNvSpPr txBox="1">
            <a:spLocks/>
          </p:cNvSpPr>
          <p:nvPr/>
        </p:nvSpPr>
        <p:spPr>
          <a:xfrm>
            <a:off x="457200" y="1252255"/>
            <a:ext cx="4927599" cy="334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Barlow Light" panose="00000400000000000000" pitchFamily="2" charset="0"/>
              </a:rPr>
              <a:t>Community detection</a:t>
            </a:r>
          </a:p>
        </p:txBody>
      </p:sp>
      <p:pic>
        <p:nvPicPr>
          <p:cNvPr id="6" name="Picture 2" descr="CDlib - Community Discovery Library — CDlib - Community Discovery library">
            <a:extLst>
              <a:ext uri="{FF2B5EF4-FFF2-40B4-BE49-F238E27FC236}">
                <a16:creationId xmlns:a16="http://schemas.microsoft.com/office/drawing/2014/main" id="{BA31CC67-D27C-4B80-87BB-E0260275E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3" y="4509712"/>
            <a:ext cx="466932" cy="42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ene Ontology Resource">
            <a:extLst>
              <a:ext uri="{FF2B5EF4-FFF2-40B4-BE49-F238E27FC236}">
                <a16:creationId xmlns:a16="http://schemas.microsoft.com/office/drawing/2014/main" id="{9C801B61-5362-42CF-81F2-6EFABFFDE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769" y="4509712"/>
            <a:ext cx="1646787" cy="42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08C57DC-C752-4B3D-96E9-C4490699F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04" y="4509712"/>
            <a:ext cx="1554826" cy="42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47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proposal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7895771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PT" dirty="0" err="1"/>
              <a:t>Detection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structure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biological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</a:t>
            </a:r>
            <a:r>
              <a:rPr lang="pt-PT" b="1" dirty="0" err="1"/>
              <a:t>across</a:t>
            </a:r>
            <a:r>
              <a:rPr lang="pt-PT" b="1" dirty="0"/>
              <a:t> </a:t>
            </a:r>
            <a:r>
              <a:rPr lang="pt-PT" b="1" dirty="0" err="1"/>
              <a:t>different</a:t>
            </a:r>
            <a:r>
              <a:rPr lang="pt-PT" b="1" dirty="0"/>
              <a:t> </a:t>
            </a:r>
            <a:r>
              <a:rPr lang="pt-PT" b="1" dirty="0" err="1"/>
              <a:t>species</a:t>
            </a:r>
            <a:r>
              <a:rPr lang="pt-PT" dirty="0"/>
              <a:t>,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representing</a:t>
            </a:r>
            <a:r>
              <a:rPr lang="pt-PT" dirty="0"/>
              <a:t> a </a:t>
            </a:r>
            <a:r>
              <a:rPr lang="pt-PT" dirty="0" err="1"/>
              <a:t>different</a:t>
            </a:r>
            <a:r>
              <a:rPr lang="pt-PT" dirty="0"/>
              <a:t> network </a:t>
            </a:r>
            <a:r>
              <a:rPr lang="pt-PT" dirty="0" err="1"/>
              <a:t>layer</a:t>
            </a:r>
            <a:endParaRPr lang="pt-PT" dirty="0"/>
          </a:p>
          <a:p>
            <a:r>
              <a:rPr lang="pt-PT" dirty="0" err="1"/>
              <a:t>Available</a:t>
            </a:r>
            <a:r>
              <a:rPr lang="pt-PT" dirty="0"/>
              <a:t> </a:t>
            </a:r>
            <a:r>
              <a:rPr lang="pt-PT" dirty="0" err="1"/>
              <a:t>mapping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associations</a:t>
            </a:r>
            <a:r>
              <a:rPr lang="pt-PT" dirty="0"/>
              <a:t> </a:t>
            </a:r>
            <a:r>
              <a:rPr lang="pt-PT" dirty="0" err="1"/>
              <a:t>through</a:t>
            </a:r>
            <a:r>
              <a:rPr lang="pt-PT" dirty="0"/>
              <a:t> </a:t>
            </a:r>
            <a:r>
              <a:rPr lang="pt-PT" dirty="0" err="1"/>
              <a:t>species</a:t>
            </a:r>
            <a:endParaRPr lang="pt-PT" dirty="0"/>
          </a:p>
          <a:p>
            <a:r>
              <a:rPr lang="pt-PT" dirty="0" err="1"/>
              <a:t>Focus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b="1" dirty="0" err="1"/>
              <a:t>aggregation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direct</a:t>
            </a:r>
            <a:r>
              <a:rPr lang="pt-PT" b="1" dirty="0"/>
              <a:t> </a:t>
            </a:r>
            <a:r>
              <a:rPr lang="pt-PT" b="1" dirty="0" err="1"/>
              <a:t>methods</a:t>
            </a:r>
            <a:r>
              <a:rPr lang="pt-PT" dirty="0"/>
              <a:t>, </a:t>
            </a:r>
            <a:r>
              <a:rPr lang="pt-PT" dirty="0" err="1"/>
              <a:t>since</a:t>
            </a:r>
            <a:r>
              <a:rPr lang="pt-PT" dirty="0"/>
              <a:t> </a:t>
            </a:r>
            <a:r>
              <a:rPr lang="pt-PT" dirty="0" err="1"/>
              <a:t>flattening</a:t>
            </a:r>
            <a:r>
              <a:rPr lang="pt-PT" dirty="0"/>
              <a:t> </a:t>
            </a:r>
            <a:r>
              <a:rPr lang="pt-PT" dirty="0" err="1"/>
              <a:t>methods</a:t>
            </a:r>
            <a:r>
              <a:rPr lang="pt-PT" dirty="0"/>
              <a:t> are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compatible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networks</a:t>
            </a:r>
          </a:p>
          <a:p>
            <a:endParaRPr lang="pt-PT" dirty="0"/>
          </a:p>
          <a:p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5" name="Google Shape;406;p15">
            <a:extLst>
              <a:ext uri="{FF2B5EF4-FFF2-40B4-BE49-F238E27FC236}">
                <a16:creationId xmlns:a16="http://schemas.microsoft.com/office/drawing/2014/main" id="{9F96CEA4-A905-49AC-82B8-AF5E36500A75}"/>
              </a:ext>
            </a:extLst>
          </p:cNvPr>
          <p:cNvSpPr txBox="1">
            <a:spLocks/>
          </p:cNvSpPr>
          <p:nvPr/>
        </p:nvSpPr>
        <p:spPr>
          <a:xfrm>
            <a:off x="457200" y="1252255"/>
            <a:ext cx="4927599" cy="334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Barlow Light" panose="00000400000000000000" pitchFamily="2" charset="0"/>
              </a:rPr>
              <a:t>Multilayer approach</a:t>
            </a:r>
          </a:p>
        </p:txBody>
      </p:sp>
    </p:spTree>
    <p:extLst>
      <p:ext uri="{BB962C8B-B14F-4D97-AF65-F5344CB8AC3E}">
        <p14:creationId xmlns:p14="http://schemas.microsoft.com/office/powerpoint/2010/main" val="695137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proposal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7895771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PT" dirty="0" err="1"/>
              <a:t>Discovery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motifs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significant</a:t>
            </a:r>
            <a:r>
              <a:rPr lang="pt-PT" dirty="0"/>
              <a:t> </a:t>
            </a:r>
            <a:r>
              <a:rPr lang="pt-PT" dirty="0" err="1"/>
              <a:t>representation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identified</a:t>
            </a:r>
            <a:r>
              <a:rPr lang="pt-PT" dirty="0"/>
              <a:t> </a:t>
            </a:r>
            <a:r>
              <a:rPr lang="pt-PT" dirty="0" err="1"/>
              <a:t>communities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networks</a:t>
            </a:r>
          </a:p>
          <a:p>
            <a:r>
              <a:rPr lang="pt-PT" dirty="0"/>
              <a:t>Use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b="1" i="1" dirty="0" err="1"/>
              <a:t>gtrieScanner</a:t>
            </a:r>
            <a:r>
              <a:rPr lang="pt-PT" b="1" dirty="0"/>
              <a:t> </a:t>
            </a:r>
            <a:r>
              <a:rPr lang="pt-PT" b="1" dirty="0" err="1"/>
              <a:t>tool</a:t>
            </a:r>
            <a:r>
              <a:rPr lang="pt-PT" b="1" dirty="0"/>
              <a:t> </a:t>
            </a:r>
            <a:r>
              <a:rPr lang="pt-PT" dirty="0" err="1"/>
              <a:t>and</a:t>
            </a:r>
            <a:r>
              <a:rPr lang="pt-PT" dirty="0"/>
              <a:t> g-trie data </a:t>
            </a:r>
            <a:r>
              <a:rPr lang="pt-PT" dirty="0" err="1"/>
              <a:t>structure</a:t>
            </a:r>
            <a:r>
              <a:rPr lang="pt-PT" dirty="0"/>
              <a:t> to </a:t>
            </a:r>
            <a:r>
              <a:rPr lang="pt-PT" dirty="0" err="1"/>
              <a:t>find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en-GB" dirty="0"/>
              <a:t>overrepresented</a:t>
            </a:r>
            <a:r>
              <a:rPr lang="pt-PT" dirty="0"/>
              <a:t> </a:t>
            </a:r>
            <a:r>
              <a:rPr lang="pt-PT" dirty="0" err="1"/>
              <a:t>subgraphs</a:t>
            </a:r>
            <a:endParaRPr lang="pt-PT" dirty="0"/>
          </a:p>
          <a:p>
            <a:r>
              <a:rPr lang="pt-PT" dirty="0" err="1"/>
              <a:t>Evaluation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significance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b="1" dirty="0" err="1"/>
              <a:t>normalized</a:t>
            </a:r>
            <a:r>
              <a:rPr lang="pt-PT" b="1" dirty="0"/>
              <a:t> Z-score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sp>
        <p:nvSpPr>
          <p:cNvPr id="5" name="Google Shape;406;p15">
            <a:extLst>
              <a:ext uri="{FF2B5EF4-FFF2-40B4-BE49-F238E27FC236}">
                <a16:creationId xmlns:a16="http://schemas.microsoft.com/office/drawing/2014/main" id="{9F96CEA4-A905-49AC-82B8-AF5E36500A75}"/>
              </a:ext>
            </a:extLst>
          </p:cNvPr>
          <p:cNvSpPr txBox="1">
            <a:spLocks/>
          </p:cNvSpPr>
          <p:nvPr/>
        </p:nvSpPr>
        <p:spPr>
          <a:xfrm>
            <a:off x="457200" y="1252255"/>
            <a:ext cx="4927599" cy="334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Barlow Light" panose="00000400000000000000" pitchFamily="2" charset="0"/>
              </a:rPr>
              <a:t>Motifs discovery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58B6EBD-DD81-41AC-9266-B43FFAD3D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5" y="4497796"/>
            <a:ext cx="994346" cy="46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48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4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schedule</a:t>
            </a:r>
            <a:endParaRPr dirty="0"/>
          </a:p>
        </p:txBody>
      </p:sp>
      <p:sp>
        <p:nvSpPr>
          <p:cNvPr id="2327" name="Google Shape;2327;p4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6A95BC-CFED-4ED0-8264-D5E18A0D6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3" y="1628969"/>
            <a:ext cx="8978453" cy="30077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7256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102" name="Picture 6" descr="16,050 Question Mark White Background Stock Photos, Pictures &amp;amp; Royalty-Free  Images - iStock">
            <a:extLst>
              <a:ext uri="{FF2B5EF4-FFF2-40B4-BE49-F238E27FC236}">
                <a16:creationId xmlns:a16="http://schemas.microsoft.com/office/drawing/2014/main" id="{16C80792-D307-4FB4-918C-3D4517500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1"/>
          <a:stretch/>
        </p:blipFill>
        <p:spPr bwMode="auto">
          <a:xfrm>
            <a:off x="5029500" y="823912"/>
            <a:ext cx="3445653" cy="3495675"/>
          </a:xfrm>
          <a:prstGeom prst="rect">
            <a:avLst/>
          </a:prstGeom>
          <a:noFill/>
          <a:effectLst>
            <a:softEdge rad="596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897000"/>
            <a:ext cx="7895771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Transcriptional regulation is an important mechanism for the control of gene expression</a:t>
            </a:r>
          </a:p>
          <a:p>
            <a:r>
              <a:rPr lang="en-US" dirty="0"/>
              <a:t>Transcription factors (TFs) and other proteins are responsible for this regulation by activating/repressing target genes (TGs)</a:t>
            </a:r>
          </a:p>
          <a:p>
            <a:r>
              <a:rPr lang="en-US" dirty="0"/>
              <a:t>These interactions can be represented by </a:t>
            </a:r>
            <a:r>
              <a:rPr lang="en-US" b="1" dirty="0"/>
              <a:t>transcriptional regulatory networks</a:t>
            </a:r>
          </a:p>
          <a:p>
            <a:endParaRPr lang="en-US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6" name="Google Shape;406;p15">
            <a:extLst>
              <a:ext uri="{FF2B5EF4-FFF2-40B4-BE49-F238E27FC236}">
                <a16:creationId xmlns:a16="http://schemas.microsoft.com/office/drawing/2014/main" id="{DB4739A4-C57A-4A3E-9680-3B292E97D532}"/>
              </a:ext>
            </a:extLst>
          </p:cNvPr>
          <p:cNvSpPr txBox="1">
            <a:spLocks/>
          </p:cNvSpPr>
          <p:nvPr/>
        </p:nvSpPr>
        <p:spPr>
          <a:xfrm>
            <a:off x="457200" y="1252255"/>
            <a:ext cx="4927599" cy="334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Barlow Light" panose="00000400000000000000" pitchFamily="2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94065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076" name="Picture 4" descr="Graphs | CodePath Android Cliffnotes">
            <a:extLst>
              <a:ext uri="{FF2B5EF4-FFF2-40B4-BE49-F238E27FC236}">
                <a16:creationId xmlns:a16="http://schemas.microsoft.com/office/drawing/2014/main" id="{684F4CB3-AE63-42D2-A384-043DB2261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" t="25258" r="1453" b="4095"/>
          <a:stretch/>
        </p:blipFill>
        <p:spPr bwMode="auto">
          <a:xfrm>
            <a:off x="6213816" y="1368677"/>
            <a:ext cx="2781300" cy="160782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Google Shape;406;p15">
            <a:extLst>
              <a:ext uri="{FF2B5EF4-FFF2-40B4-BE49-F238E27FC236}">
                <a16:creationId xmlns:a16="http://schemas.microsoft.com/office/drawing/2014/main" id="{2DC0567F-C869-4263-AE1F-4DC035302EAD}"/>
              </a:ext>
            </a:extLst>
          </p:cNvPr>
          <p:cNvSpPr txBox="1">
            <a:spLocks/>
          </p:cNvSpPr>
          <p:nvPr/>
        </p:nvSpPr>
        <p:spPr>
          <a:xfrm>
            <a:off x="457200" y="1252255"/>
            <a:ext cx="4927599" cy="334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Barlow Light" panose="00000400000000000000" pitchFamily="2" charset="0"/>
              </a:rPr>
              <a:t>Network science</a:t>
            </a:r>
          </a:p>
        </p:txBody>
      </p:sp>
      <p:sp>
        <p:nvSpPr>
          <p:cNvPr id="150" name="Google Shape;595;p17">
            <a:extLst>
              <a:ext uri="{FF2B5EF4-FFF2-40B4-BE49-F238E27FC236}">
                <a16:creationId xmlns:a16="http://schemas.microsoft.com/office/drawing/2014/main" id="{51E9CCD2-313F-4FAA-8582-340707E851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910171"/>
            <a:ext cx="5174344" cy="2960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Complex systems can be represented as networks/graphs</a:t>
            </a:r>
          </a:p>
          <a:p>
            <a:r>
              <a:rPr lang="en-US" dirty="0"/>
              <a:t>Nodes connected through edges represent interactions between the entities of the system</a:t>
            </a:r>
          </a:p>
          <a:p>
            <a:r>
              <a:rPr lang="en-US" dirty="0"/>
              <a:t>Graphs can be </a:t>
            </a:r>
            <a:r>
              <a:rPr lang="en-US" b="1" dirty="0"/>
              <a:t>directed, weighted and/or signed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F318D0C-A30D-4E2B-894E-CC73ACDB48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43" t="3944"/>
          <a:stretch/>
        </p:blipFill>
        <p:spPr>
          <a:xfrm>
            <a:off x="6213816" y="3263230"/>
            <a:ext cx="1177153" cy="16078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32AFCAC-5072-4FBF-B59B-603F3FEF51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43" t="3944"/>
          <a:stretch/>
        </p:blipFill>
        <p:spPr>
          <a:xfrm>
            <a:off x="7760676" y="3263230"/>
            <a:ext cx="1177153" cy="16078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C1575E9-1DA9-4EE3-947C-07ABD3DA2D3F}"/>
              </a:ext>
            </a:extLst>
          </p:cNvPr>
          <p:cNvSpPr txBox="1"/>
          <p:nvPr/>
        </p:nvSpPr>
        <p:spPr>
          <a:xfrm>
            <a:off x="6534626" y="1091678"/>
            <a:ext cx="856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Raleway" pitchFamily="2" charset="0"/>
                <a:sym typeface="Raleway Thin"/>
              </a:rPr>
              <a:t>Directed</a:t>
            </a:r>
            <a:endParaRPr lang="pt-PT" sz="1200" dirty="0">
              <a:latin typeface="Raleway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7307AA-FE39-4BBB-B2C3-3082B5E25A6B}"/>
              </a:ext>
            </a:extLst>
          </p:cNvPr>
          <p:cNvSpPr txBox="1"/>
          <p:nvPr/>
        </p:nvSpPr>
        <p:spPr>
          <a:xfrm>
            <a:off x="7824262" y="1091678"/>
            <a:ext cx="104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200" dirty="0">
                <a:solidFill>
                  <a:srgbClr val="007BB9"/>
                </a:solidFill>
                <a:latin typeface="Raleway" pitchFamily="2" charset="0"/>
                <a:sym typeface="Raleway Thin"/>
              </a:rPr>
              <a:t>Und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Raleway" pitchFamily="2" charset="0"/>
                <a:sym typeface="Raleway Thin"/>
              </a:rPr>
              <a:t>irected</a:t>
            </a:r>
            <a:endParaRPr lang="pt-PT" sz="1200" dirty="0">
              <a:latin typeface="Raleway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EDC35B-B22F-42EF-935E-5E59A7B94DE2}"/>
              </a:ext>
            </a:extLst>
          </p:cNvPr>
          <p:cNvSpPr txBox="1"/>
          <p:nvPr/>
        </p:nvSpPr>
        <p:spPr>
          <a:xfrm>
            <a:off x="6489052" y="3008632"/>
            <a:ext cx="94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Raleway" pitchFamily="2" charset="0"/>
                <a:sym typeface="Raleway Thin"/>
              </a:rPr>
              <a:t>Weighted</a:t>
            </a:r>
            <a:endParaRPr lang="pt-PT" sz="1200" dirty="0">
              <a:latin typeface="Raleway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6FBCB3-5E89-47F6-A513-38CD86674A9A}"/>
              </a:ext>
            </a:extLst>
          </p:cNvPr>
          <p:cNvSpPr txBox="1"/>
          <p:nvPr/>
        </p:nvSpPr>
        <p:spPr>
          <a:xfrm>
            <a:off x="7921080" y="3008632"/>
            <a:ext cx="856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Raleway" pitchFamily="2" charset="0"/>
                <a:sym typeface="Raleway Thin"/>
              </a:rPr>
              <a:t>Signed</a:t>
            </a:r>
            <a:endParaRPr lang="pt-PT" sz="1200" dirty="0">
              <a:latin typeface="Raleway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67AE00-E2D9-44B5-B01E-FF8AE38AA18F}"/>
              </a:ext>
            </a:extLst>
          </p:cNvPr>
          <p:cNvSpPr txBox="1"/>
          <p:nvPr/>
        </p:nvSpPr>
        <p:spPr>
          <a:xfrm>
            <a:off x="6598180" y="3529624"/>
            <a:ext cx="17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Raleway" pitchFamily="2" charset="0"/>
                <a:sym typeface="Raleway Thin"/>
              </a:rPr>
              <a:t>1</a:t>
            </a:r>
            <a:endParaRPr lang="pt-PT" sz="1200" dirty="0">
              <a:latin typeface="Raleway" pitchFamily="2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1347E3D-22C2-45C7-96D8-3E6D885B18E9}"/>
              </a:ext>
            </a:extLst>
          </p:cNvPr>
          <p:cNvSpPr txBox="1"/>
          <p:nvPr/>
        </p:nvSpPr>
        <p:spPr>
          <a:xfrm>
            <a:off x="7080189" y="3913322"/>
            <a:ext cx="17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Raleway" pitchFamily="2" charset="0"/>
                <a:sym typeface="Raleway Thin"/>
              </a:rPr>
              <a:t>2</a:t>
            </a:r>
            <a:endParaRPr lang="pt-PT" sz="1200" dirty="0">
              <a:latin typeface="Raleway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FDB2392-B5A8-48DA-A19C-1602AEBFBD47}"/>
              </a:ext>
            </a:extLst>
          </p:cNvPr>
          <p:cNvSpPr txBox="1"/>
          <p:nvPr/>
        </p:nvSpPr>
        <p:spPr>
          <a:xfrm>
            <a:off x="6598180" y="4279574"/>
            <a:ext cx="17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Raleway" pitchFamily="2" charset="0"/>
                <a:sym typeface="Raleway Thin"/>
              </a:rPr>
              <a:t>3</a:t>
            </a:r>
            <a:endParaRPr lang="pt-PT" sz="1200" dirty="0">
              <a:latin typeface="Raleway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B7954C7-861C-44B7-83D9-EEA2343A4DE4}"/>
              </a:ext>
            </a:extLst>
          </p:cNvPr>
          <p:cNvSpPr txBox="1"/>
          <p:nvPr/>
        </p:nvSpPr>
        <p:spPr>
          <a:xfrm>
            <a:off x="8171119" y="3572364"/>
            <a:ext cx="17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Raleway" pitchFamily="2" charset="0"/>
                <a:sym typeface="Raleway Thin"/>
              </a:rPr>
              <a:t>+</a:t>
            </a:r>
            <a:endParaRPr lang="pt-PT" sz="1200" dirty="0">
              <a:latin typeface="Raleway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0241306-35EE-4F92-836F-EDA55BD0A104}"/>
              </a:ext>
            </a:extLst>
          </p:cNvPr>
          <p:cNvSpPr txBox="1"/>
          <p:nvPr/>
        </p:nvSpPr>
        <p:spPr>
          <a:xfrm>
            <a:off x="8171119" y="4279573"/>
            <a:ext cx="17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Raleway" pitchFamily="2" charset="0"/>
                <a:sym typeface="Raleway Thin"/>
              </a:rPr>
              <a:t>+</a:t>
            </a:r>
            <a:endParaRPr lang="pt-PT" sz="1200" dirty="0">
              <a:latin typeface="Raleway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853924B-6418-491C-A218-C1988B493708}"/>
              </a:ext>
            </a:extLst>
          </p:cNvPr>
          <p:cNvSpPr txBox="1"/>
          <p:nvPr/>
        </p:nvSpPr>
        <p:spPr>
          <a:xfrm>
            <a:off x="8639201" y="3904614"/>
            <a:ext cx="17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Raleway" pitchFamily="2" charset="0"/>
                <a:sym typeface="Raleway Thin"/>
              </a:rPr>
              <a:t>-</a:t>
            </a:r>
            <a:endParaRPr lang="pt-PT" sz="12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63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47" name="Google Shape;406;p15">
            <a:extLst>
              <a:ext uri="{FF2B5EF4-FFF2-40B4-BE49-F238E27FC236}">
                <a16:creationId xmlns:a16="http://schemas.microsoft.com/office/drawing/2014/main" id="{2DC0567F-C869-4263-AE1F-4DC035302EAD}"/>
              </a:ext>
            </a:extLst>
          </p:cNvPr>
          <p:cNvSpPr txBox="1">
            <a:spLocks/>
          </p:cNvSpPr>
          <p:nvPr/>
        </p:nvSpPr>
        <p:spPr>
          <a:xfrm>
            <a:off x="457200" y="1252255"/>
            <a:ext cx="4927599" cy="334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Barlow Light" panose="00000400000000000000" pitchFamily="2" charset="0"/>
              </a:rPr>
              <a:t>Network science</a:t>
            </a:r>
          </a:p>
        </p:txBody>
      </p:sp>
      <p:sp>
        <p:nvSpPr>
          <p:cNvPr id="150" name="Google Shape;595;p17">
            <a:extLst>
              <a:ext uri="{FF2B5EF4-FFF2-40B4-BE49-F238E27FC236}">
                <a16:creationId xmlns:a16="http://schemas.microsoft.com/office/drawing/2014/main" id="{51E9CCD2-313F-4FAA-8582-340707E851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925481"/>
            <a:ext cx="7990114" cy="11912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Graphs can also be characterized by several properties</a:t>
            </a:r>
          </a:p>
          <a:p>
            <a:r>
              <a:rPr lang="en-US" dirty="0"/>
              <a:t>Random networks can be used to study properties of real systems</a:t>
            </a:r>
          </a:p>
          <a:p>
            <a:endParaRPr lang="en-US" dirty="0"/>
          </a:p>
        </p:txBody>
      </p:sp>
      <p:pic>
        <p:nvPicPr>
          <p:cNvPr id="1026" name="Picture 2" descr="llustrates the Watts-Strogatz algorithm to generate small-world... |  Download Scientific Diagram">
            <a:extLst>
              <a:ext uri="{FF2B5EF4-FFF2-40B4-BE49-F238E27FC236}">
                <a16:creationId xmlns:a16="http://schemas.microsoft.com/office/drawing/2014/main" id="{CB9C3548-C910-4E6C-B777-12875F61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36" y="2978228"/>
            <a:ext cx="4287837" cy="162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5B03E5B-4AC4-4ADC-B0CA-C6593DF1D408}"/>
              </a:ext>
            </a:extLst>
          </p:cNvPr>
          <p:cNvSpPr txBox="1"/>
          <p:nvPr/>
        </p:nvSpPr>
        <p:spPr>
          <a:xfrm>
            <a:off x="3218540" y="4599944"/>
            <a:ext cx="2467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Raleway" pitchFamily="2" charset="0"/>
                <a:sym typeface="Raleway Thin"/>
              </a:rPr>
              <a:t>Watts-Strogatz random network</a:t>
            </a:r>
            <a:endParaRPr lang="pt-PT" sz="12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5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895657"/>
            <a:ext cx="7895771" cy="29753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Characterize the </a:t>
            </a:r>
            <a:r>
              <a:rPr lang="en-US" b="1" dirty="0"/>
              <a:t>transcriptional regulatory networks of 10 closely-related yeast species</a:t>
            </a:r>
            <a:r>
              <a:rPr lang="en-US" dirty="0"/>
              <a:t>, provided by the YEASTRACT+ platform</a:t>
            </a:r>
          </a:p>
          <a:p>
            <a:r>
              <a:rPr lang="en-US" dirty="0"/>
              <a:t>Network science approaches to learn important biological information from the structure of:</a:t>
            </a:r>
          </a:p>
          <a:p>
            <a:pPr lvl="1"/>
            <a:r>
              <a:rPr lang="en-US" dirty="0"/>
              <a:t>Individual networks</a:t>
            </a:r>
          </a:p>
          <a:p>
            <a:pPr lvl="1"/>
            <a:r>
              <a:rPr lang="en-US" dirty="0"/>
              <a:t>Multilayer networks</a:t>
            </a:r>
          </a:p>
          <a:p>
            <a:pPr lvl="1"/>
            <a:r>
              <a:rPr lang="en-US" dirty="0"/>
              <a:t>Relevant subnetworks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6" name="Google Shape;406;p15">
            <a:extLst>
              <a:ext uri="{FF2B5EF4-FFF2-40B4-BE49-F238E27FC236}">
                <a16:creationId xmlns:a16="http://schemas.microsoft.com/office/drawing/2014/main" id="{DB4739A4-C57A-4A3E-9680-3B292E97D532}"/>
              </a:ext>
            </a:extLst>
          </p:cNvPr>
          <p:cNvSpPr txBox="1">
            <a:spLocks/>
          </p:cNvSpPr>
          <p:nvPr/>
        </p:nvSpPr>
        <p:spPr>
          <a:xfrm>
            <a:off x="457200" y="1252255"/>
            <a:ext cx="4927599" cy="334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Barlow Light" panose="00000400000000000000" pitchFamily="2" charset="0"/>
              </a:rPr>
              <a:t>Objectives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F85F315-3B14-4657-AE12-3175F2952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4" y="4636750"/>
            <a:ext cx="1347182" cy="36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Yeast networks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150" name="Google Shape;595;p17">
            <a:extLst>
              <a:ext uri="{FF2B5EF4-FFF2-40B4-BE49-F238E27FC236}">
                <a16:creationId xmlns:a16="http://schemas.microsoft.com/office/drawing/2014/main" id="{51E9CCD2-313F-4FAA-8582-340707E851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910171"/>
            <a:ext cx="4310743" cy="2960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Directed networks</a:t>
            </a:r>
          </a:p>
          <a:p>
            <a:r>
              <a:rPr lang="en-US" dirty="0"/>
              <a:t>Origin nodes are TFs</a:t>
            </a:r>
          </a:p>
          <a:p>
            <a:r>
              <a:rPr lang="en-US" dirty="0"/>
              <a:t>Destination nodes are TGs</a:t>
            </a:r>
          </a:p>
          <a:p>
            <a:r>
              <a:rPr lang="en-US" dirty="0"/>
              <a:t>Links can be Positive, Negative or Dual/Unknown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E85CF3-1FFB-427A-84DE-A3083B143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0" t="8117" r="6197"/>
          <a:stretch/>
        </p:blipFill>
        <p:spPr>
          <a:xfrm>
            <a:off x="4746847" y="1910171"/>
            <a:ext cx="3940564" cy="27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Yeast networks</a:t>
            </a:r>
            <a:endParaRPr dirty="0"/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99" name="Imagem 98" descr="Uma imagem com mesa&#10;&#10;Descrição gerada automaticamente">
            <a:extLst>
              <a:ext uri="{FF2B5EF4-FFF2-40B4-BE49-F238E27FC236}">
                <a16:creationId xmlns:a16="http://schemas.microsoft.com/office/drawing/2014/main" id="{E4A4190A-F929-4FB9-97C2-736EA6151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88300"/>
            <a:ext cx="6140502" cy="22566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406;p15">
                <a:extLst>
                  <a:ext uri="{FF2B5EF4-FFF2-40B4-BE49-F238E27FC236}">
                    <a16:creationId xmlns:a16="http://schemas.microsoft.com/office/drawing/2014/main" id="{BB5BEF44-04EB-477D-A0AA-C2A3E4B12F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944933"/>
                <a:ext cx="4927599" cy="885164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⟨</a:t>
                </a:r>
                <a14:m>
                  <m:oMath xmlns:m="http://schemas.openxmlformats.org/officeDocument/2006/math">
                    <m:r>
                      <a:rPr lang="pt-PT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⟩ - average degree</a:t>
                </a:r>
              </a:p>
              <a:p>
                <a:r>
                  <a:rPr 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PT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⟩ - internal average degree</a:t>
                </a:r>
              </a:p>
              <a:p>
                <a:r>
                  <a:rPr 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PT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⟩ - external average degree</a:t>
                </a:r>
              </a:p>
              <a:p>
                <a:r>
                  <a:rPr 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CC - clustering coefficient</a:t>
                </a:r>
              </a:p>
              <a:p>
                <a:r>
                  <a:rPr 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APL - average path length</a:t>
                </a:r>
                <a:endParaRPr lang="en-US" sz="1100" dirty="0">
                  <a:latin typeface="Barlow Light" panose="00000400000000000000" pitchFamily="2" charset="0"/>
                </a:endParaRPr>
              </a:p>
            </p:txBody>
          </p:sp>
        </mc:Choice>
        <mc:Fallback>
          <p:sp>
            <p:nvSpPr>
              <p:cNvPr id="5" name="Google Shape;406;p15">
                <a:extLst>
                  <a:ext uri="{FF2B5EF4-FFF2-40B4-BE49-F238E27FC236}">
                    <a16:creationId xmlns:a16="http://schemas.microsoft.com/office/drawing/2014/main" id="{BB5BEF44-04EB-477D-A0AA-C2A3E4B12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44933"/>
                <a:ext cx="4927599" cy="885164"/>
              </a:xfrm>
              <a:prstGeom prst="rect">
                <a:avLst/>
              </a:prstGeom>
              <a:blipFill>
                <a:blip r:embed="rId4"/>
                <a:stretch>
                  <a:fillRect l="-1733" t="-5517" b="-482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76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13672" y="2216247"/>
            <a:ext cx="4676700" cy="7055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Related work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20930" y="3019537"/>
            <a:ext cx="4784784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 detection and motifs discovery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3" name="Picture 2" descr="Vetor do Stock: Vector network connection background. illustration vector  desig | Adobe Stock">
            <a:extLst>
              <a:ext uri="{FF2B5EF4-FFF2-40B4-BE49-F238E27FC236}">
                <a16:creationId xmlns:a16="http://schemas.microsoft.com/office/drawing/2014/main" id="{73B56BF0-A482-4414-AE99-D42EBDFDE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9"/>
          <a:stretch/>
        </p:blipFill>
        <p:spPr bwMode="auto">
          <a:xfrm>
            <a:off x="4143829" y="0"/>
            <a:ext cx="500017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458341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637</Words>
  <Application>Microsoft Office PowerPoint</Application>
  <PresentationFormat>Apresentação no Ecrã (16:9)</PresentationFormat>
  <Paragraphs>139</Paragraphs>
  <Slides>26</Slides>
  <Notes>26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3" baseType="lpstr">
      <vt:lpstr>Barlow</vt:lpstr>
      <vt:lpstr>Raleway</vt:lpstr>
      <vt:lpstr>Raleway Thin</vt:lpstr>
      <vt:lpstr>Cambria Math</vt:lpstr>
      <vt:lpstr>Barlow Light</vt:lpstr>
      <vt:lpstr>Arial</vt:lpstr>
      <vt:lpstr>Gaoler template</vt:lpstr>
      <vt:lpstr>Community detection and motifs discovery for the characterization of  transcriptional regulatory networks of yeast species</vt:lpstr>
      <vt:lpstr>Introduction</vt:lpstr>
      <vt:lpstr>Introduction</vt:lpstr>
      <vt:lpstr>Introduction</vt:lpstr>
      <vt:lpstr>Introduction</vt:lpstr>
      <vt:lpstr>Introduction</vt:lpstr>
      <vt:lpstr>Yeast networks</vt:lpstr>
      <vt:lpstr>Yeast networks</vt:lpstr>
      <vt:lpstr>Related work</vt:lpstr>
      <vt:lpstr>Community detection methods</vt:lpstr>
      <vt:lpstr>Community detection methods</vt:lpstr>
      <vt:lpstr>Evaluation metrics</vt:lpstr>
      <vt:lpstr>Multilayer approaches</vt:lpstr>
      <vt:lpstr>Multilayer approaches</vt:lpstr>
      <vt:lpstr>Motifs discovery</vt:lpstr>
      <vt:lpstr>Motifs discovery</vt:lpstr>
      <vt:lpstr>Preliminary results</vt:lpstr>
      <vt:lpstr>Preliminary results</vt:lpstr>
      <vt:lpstr>Preliminary results</vt:lpstr>
      <vt:lpstr>Solution proposal</vt:lpstr>
      <vt:lpstr>Solution proposal</vt:lpstr>
      <vt:lpstr>Solution proposal</vt:lpstr>
      <vt:lpstr>Solution proposal</vt:lpstr>
      <vt:lpstr>Solution proposal</vt:lpstr>
      <vt:lpstr>Work schedule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and motifs discovery for the characterization of  transcriptional regulatory networks of yeast species</dc:title>
  <cp:lastModifiedBy>Fábio Cruz</cp:lastModifiedBy>
  <cp:revision>188</cp:revision>
  <dcterms:modified xsi:type="dcterms:W3CDTF">2022-02-17T18:06:59Z</dcterms:modified>
</cp:coreProperties>
</file>