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2878" r:id="rId3"/>
    <p:sldId id="22694" r:id="rId4"/>
    <p:sldId id="301" r:id="rId5"/>
    <p:sldId id="260" r:id="rId6"/>
    <p:sldId id="22880" r:id="rId7"/>
    <p:sldId id="267" r:id="rId8"/>
    <p:sldId id="22921" r:id="rId9"/>
    <p:sldId id="22696" r:id="rId10"/>
    <p:sldId id="22887" r:id="rId11"/>
    <p:sldId id="22915" r:id="rId12"/>
    <p:sldId id="22884" r:id="rId13"/>
    <p:sldId id="22697" r:id="rId14"/>
    <p:sldId id="261" r:id="rId15"/>
    <p:sldId id="22916" r:id="rId16"/>
    <p:sldId id="22698" r:id="rId17"/>
    <p:sldId id="262" r:id="rId18"/>
    <p:sldId id="22881" r:id="rId19"/>
    <p:sldId id="22882" r:id="rId20"/>
    <p:sldId id="22699" r:id="rId21"/>
    <p:sldId id="22701" r:id="rId22"/>
    <p:sldId id="22888" r:id="rId23"/>
    <p:sldId id="22889" r:id="rId24"/>
    <p:sldId id="22890" r:id="rId25"/>
    <p:sldId id="22891" r:id="rId26"/>
    <p:sldId id="22905" r:id="rId27"/>
    <p:sldId id="22917" r:id="rId28"/>
    <p:sldId id="22707" r:id="rId29"/>
    <p:sldId id="263" r:id="rId30"/>
    <p:sldId id="22883" r:id="rId31"/>
    <p:sldId id="22885" r:id="rId32"/>
    <p:sldId id="22886" r:id="rId33"/>
    <p:sldId id="22918" r:id="rId34"/>
    <p:sldId id="22709" r:id="rId35"/>
    <p:sldId id="264" r:id="rId36"/>
    <p:sldId id="22914" r:id="rId37"/>
    <p:sldId id="22720" r:id="rId38"/>
    <p:sldId id="22721" r:id="rId39"/>
    <p:sldId id="22722" r:id="rId40"/>
    <p:sldId id="22906" r:id="rId41"/>
    <p:sldId id="22920" r:id="rId42"/>
    <p:sldId id="26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8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71B12-B04A-972E-3C4A-99BA1E187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26AC1-70A0-0B83-3850-34ECDB767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20003-EF12-176E-19B6-699324B3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56155-A934-321A-04EE-4FD0880C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DD5A2-2DD0-614C-E331-8284004D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5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1D212-69EB-11F1-9152-6D7D82B9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43A66-3FC0-8810-ECFF-2F835E17E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34054-7F80-F38D-A722-37528720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B3AC5-F06A-3F69-8B5C-974CB22D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11726-7948-498F-8B7D-D5E00CD8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5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E988C8-69B6-7156-BC2F-79C394C46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7939D-0F4E-A779-430C-A64E284F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15CCE-03F0-8291-E90B-8277A5B9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517AA-52F9-0369-CDF8-91EF56C0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CC03D-D6A2-ADBC-9855-C3503769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4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9E57-87A9-72C7-A514-6373C388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D74F5-0322-8E07-1E78-7CAB0B87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F9233-F213-0649-C341-FB9AB491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15F03-265E-B80F-9FF4-2D356FEA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2F334-244D-5EF6-2F77-F32F2C87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5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67214-FC15-C894-7800-A14DFA78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52CF6-DC2F-F57C-719B-9B01CDB8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F75D1-A7D2-5E41-8997-AEBE4F1F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D50D7-3C7C-B509-F96F-D18A728C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46C7A-7235-197F-0887-938A8CD0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3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3A652-6CA7-332B-EC7A-5E7E23E4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20244-E73A-E514-DDDC-FC3A16DDE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6B801-86CA-58E5-34F7-F1B26A7BC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87404-AE23-0237-69DC-A83F12DD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C6708-2B4E-60B2-2A0F-9E351AA8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F7755-A10A-0A92-B086-6C4DF63D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8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AFF0-D51C-8AD2-E562-A1FCD230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B0B86-0819-5FF5-2F91-70BB1445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9F6458-8DD6-2659-4263-1C5C4C413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14FD7-CA92-AF17-F6C9-65468FFD6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D7C3AE-207C-38BB-68A4-DF5BFC014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769DC8-FD9B-319B-59D6-D9000744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96955-F08C-BC11-74CE-9A81612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A0D348-F908-4742-359A-7FF97374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0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DF8B-2AEF-34F4-DD18-AAD21E2B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9B3BF8-5897-2604-64B3-167B8E6A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26860-8792-76E8-12CE-8290D235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9A4B0D-D5DE-2871-2E26-64DEB179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1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715DAC-1D16-0CE5-A41A-5A37ED85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31D7-2868-D47F-F256-2322F98C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8E3317-2EF1-6BAE-6C53-B0BDAA7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93511-9D6A-4590-F00B-B554382C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92CDE-577D-C512-31EB-003098EB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598032-1FAF-29AB-408C-2F8C1F3FE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DBB7D-901B-C480-9AF7-2EECAA13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60FE2-DACA-4401-F655-EC656C42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3D326-A80E-83BD-6680-5C116FF9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834A8-D33D-6EE5-F07E-18EE63AA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F57E7C-998E-ABA0-BB2E-6FC0C96FD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D44601-3C35-B3FB-14D6-2352730DA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66DDF-3542-D499-0004-08EA4DAF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1469-CBE6-43DC-896C-747C53FE15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35D54-937E-EE04-263F-FF958E64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E73AC-5A21-45B5-D329-45C98538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1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33C3D5-57FF-3CEF-53B2-597C3DFA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03042-50DE-D59A-08A1-60923853D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B391B-2BA5-EF94-C792-F8BF68DF6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71469-CBE6-43DC-896C-747C53FE154A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3940D-C354-082C-096E-8304BBE09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7109D-4ECC-90FF-7BE3-AD95C3044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9477-0EC0-4A7C-87A4-744A8D125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68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302-3.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검사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6FCE493-BF51-4DE9-8660-7AED1AE09460}"/>
              </a:ext>
            </a:extLst>
          </p:cNvPr>
          <p:cNvSpPr txBox="1">
            <a:spLocks/>
          </p:cNvSpPr>
          <p:nvPr/>
        </p:nvSpPr>
        <p:spPr>
          <a:xfrm>
            <a:off x="455474" y="133208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자료형 검사</a:t>
            </a:r>
            <a:endParaRPr lang="en-US" altLang="ko-KR">
              <a:latin typeface="+mn-ea"/>
            </a:endParaRPr>
          </a:p>
          <a:p>
            <a:pPr lvl="2"/>
            <a:r>
              <a:rPr lang="en-US" altLang="ko-KR">
                <a:latin typeface="+mn-ea"/>
              </a:rPr>
              <a:t>typeof </a:t>
            </a:r>
            <a:r>
              <a:rPr lang="ko-KR" altLang="en-US">
                <a:latin typeface="+mn-ea"/>
              </a:rPr>
              <a:t>연산자</a:t>
            </a:r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r>
              <a:rPr lang="en-US" altLang="ko-KR">
                <a:latin typeface="+mn-ea"/>
              </a:rPr>
              <a:t>typeof </a:t>
            </a:r>
            <a:r>
              <a:rPr lang="ko-KR" altLang="en-US">
                <a:latin typeface="+mn-ea"/>
              </a:rPr>
              <a:t>연산자는 결과로 </a:t>
            </a:r>
            <a:r>
              <a:rPr lang="en-US" altLang="ko-KR">
                <a:latin typeface="+mn-ea"/>
              </a:rPr>
              <a:t>string, number, boolean, undefined, function, object, symbol, bigint</a:t>
            </a:r>
            <a:r>
              <a:rPr lang="ko-KR" altLang="en-US">
                <a:latin typeface="+mn-ea"/>
              </a:rPr>
              <a:t>라는 </a:t>
            </a:r>
            <a:r>
              <a:rPr lang="en-US" altLang="ko-KR">
                <a:latin typeface="+mn-ea"/>
              </a:rPr>
              <a:t>8</a:t>
            </a:r>
            <a:r>
              <a:rPr lang="ko-KR" altLang="en-US">
                <a:latin typeface="+mn-ea"/>
              </a:rPr>
              <a:t>가지 중에 하나를 출력</a:t>
            </a:r>
            <a:endParaRPr lang="en-US" altLang="ko-KR">
              <a:latin typeface="+mn-ea"/>
            </a:endParaRPr>
          </a:p>
          <a:p>
            <a:pPr lvl="2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1BC1D-B64E-D402-0AF4-5E317B112A91}"/>
              </a:ext>
            </a:extLst>
          </p:cNvPr>
          <p:cNvSpPr txBox="1"/>
          <p:nvPr/>
        </p:nvSpPr>
        <p:spPr>
          <a:xfrm>
            <a:off x="5155921" y="2537231"/>
            <a:ext cx="312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문자열을 의미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CAD43-53FC-049E-1838-BE67DDCC0D5E}"/>
              </a:ext>
            </a:extLst>
          </p:cNvPr>
          <p:cNvSpPr txBox="1"/>
          <p:nvPr/>
        </p:nvSpPr>
        <p:spPr>
          <a:xfrm>
            <a:off x="5155921" y="3039592"/>
            <a:ext cx="312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숫자를 의미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4AEBF7B-902B-7DF5-FF26-0CCC62D98E94}"/>
              </a:ext>
            </a:extLst>
          </p:cNvPr>
          <p:cNvGraphicFramePr>
            <a:graphicFrameLocks noGrp="1"/>
          </p:cNvGraphicFramePr>
          <p:nvPr/>
        </p:nvGraphicFramePr>
        <p:xfrm>
          <a:off x="1779588" y="2255543"/>
          <a:ext cx="337633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3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"string"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(273)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"number 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(true)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boolean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7" name="Straight Arrow Connector 14">
            <a:extLst>
              <a:ext uri="{FF2B5EF4-FFF2-40B4-BE49-F238E27FC236}">
                <a16:creationId xmlns:a16="http://schemas.microsoft.com/office/drawing/2014/main" id="{9617BAA0-7D70-E69F-1FA9-A8B6E7089ABE}"/>
              </a:ext>
            </a:extLst>
          </p:cNvPr>
          <p:cNvCxnSpPr>
            <a:cxnSpLocks/>
          </p:cNvCxnSpPr>
          <p:nvPr/>
        </p:nvCxnSpPr>
        <p:spPr>
          <a:xfrm flipH="1">
            <a:off x="3168860" y="3178210"/>
            <a:ext cx="1987061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4CB19B2B-9DD9-819E-44D6-F0F539DEB7D1}"/>
              </a:ext>
            </a:extLst>
          </p:cNvPr>
          <p:cNvCxnSpPr>
            <a:cxnSpLocks/>
          </p:cNvCxnSpPr>
          <p:nvPr/>
        </p:nvCxnSpPr>
        <p:spPr>
          <a:xfrm flipH="1">
            <a:off x="3123476" y="2662395"/>
            <a:ext cx="1987061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2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숫자형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0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숫자 자료형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CED90E62-396F-911C-76D9-8CA435B96099}"/>
              </a:ext>
            </a:extLst>
          </p:cNvPr>
          <p:cNvSpPr txBox="1">
            <a:spLocks/>
          </p:cNvSpPr>
          <p:nvPr/>
        </p:nvSpPr>
        <p:spPr>
          <a:xfrm>
            <a:off x="508787" y="127765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숫자 자료형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소수점이 있는 숫자와 없는 숫자를 모두 같은 자료형으로 인식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숫자 연산자</a:t>
            </a:r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57C8960-B781-88F7-26B5-035B01D989CF}"/>
              </a:ext>
            </a:extLst>
          </p:cNvPr>
          <p:cNvGraphicFramePr>
            <a:graphicFrameLocks noGrp="1"/>
          </p:cNvGraphicFramePr>
          <p:nvPr/>
        </p:nvGraphicFramePr>
        <p:xfrm>
          <a:off x="2233525" y="2475042"/>
          <a:ext cx="6807200" cy="1000125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1346294304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422176659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17477292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69425147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0867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더하기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곱하기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5730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빼기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나누기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496670"/>
                  </a:ext>
                </a:extLst>
              </a:tr>
            </a:tbl>
          </a:graphicData>
        </a:graphic>
      </p:graphicFrame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DD3A8371-E832-AFC2-6477-2F67CAE25B76}"/>
              </a:ext>
            </a:extLst>
          </p:cNvPr>
          <p:cNvGraphicFramePr>
            <a:graphicFrameLocks noGrp="1"/>
          </p:cNvGraphicFramePr>
          <p:nvPr/>
        </p:nvGraphicFramePr>
        <p:xfrm>
          <a:off x="2233525" y="3864782"/>
          <a:ext cx="3744547" cy="666750"/>
        </p:xfrm>
        <a:graphic>
          <a:graphicData uri="http://schemas.openxmlformats.org/drawingml/2006/table">
            <a:tbl>
              <a:tblPr/>
              <a:tblGrid>
                <a:gridCol w="1210197">
                  <a:extLst>
                    <a:ext uri="{9D8B030D-6E8A-4147-A177-3AD203B41FA5}">
                      <a16:colId xmlns:a16="http://schemas.microsoft.com/office/drawing/2014/main" val="329216834"/>
                    </a:ext>
                  </a:extLst>
                </a:gridCol>
                <a:gridCol w="2534350">
                  <a:extLst>
                    <a:ext uri="{9D8B030D-6E8A-4147-A177-3AD203B41FA5}">
                      <a16:colId xmlns:a16="http://schemas.microsoft.com/office/drawing/2014/main" val="389611754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888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31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95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6B4F02-C7DC-9C0A-B190-DC02409B693C}"/>
              </a:ext>
            </a:extLst>
          </p:cNvPr>
          <p:cNvSpPr txBox="1"/>
          <p:nvPr/>
        </p:nvSpPr>
        <p:spPr>
          <a:xfrm>
            <a:off x="791391" y="1246551"/>
            <a:ext cx="9612630" cy="230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/>
              <a:t>C</a:t>
            </a:r>
            <a:r>
              <a:rPr lang="ko-KR" altLang="ko-Kore-KR" sz="1600" dirty="0"/>
              <a:t>나 자바 같은 프로그래밍 언어에서는 정수와 실수를 명확히 구별하고 </a:t>
            </a:r>
            <a:br>
              <a:rPr lang="en-US" altLang="ko-KR" sz="1600" dirty="0"/>
            </a:br>
            <a:r>
              <a:rPr lang="ko-KR" altLang="ko-Kore-KR" sz="1600" dirty="0"/>
              <a:t>정수도 크기에 따라 다른 자료형을 사용</a:t>
            </a:r>
            <a:r>
              <a:rPr lang="ko-KR" altLang="en-US" sz="1600" dirty="0"/>
              <a:t>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하지만 자바스크립트에서는 정수와 실수를 함께 묶어서 숫자형이라고 </a:t>
            </a:r>
            <a:r>
              <a:rPr lang="ko-KR" altLang="en-US" sz="1600" dirty="0"/>
              <a:t>함</a:t>
            </a:r>
            <a:r>
              <a:rPr lang="en-US" altLang="ko-KR" sz="1600" dirty="0"/>
              <a:t>.</a:t>
            </a:r>
            <a:r>
              <a:rPr lang="en-US" altLang="ko-Kore-KR" sz="1600" dirty="0"/>
              <a:t> </a:t>
            </a:r>
            <a:endParaRPr lang="ko-Kore-KR" altLang="ko-Kore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(</a:t>
            </a:r>
            <a:r>
              <a:rPr kumimoji="1" lang="ko-KR" altLang="en-US" sz="1600" dirty="0"/>
              <a:t>최근에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BigInt</a:t>
            </a:r>
            <a:r>
              <a:rPr kumimoji="1" lang="ko-KR" altLang="en-US" sz="1600" dirty="0"/>
              <a:t>라는 자료형이 추가됨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기존의 자바스크립트 숫자형의 한계를 넘는 큰 정수를 다루기 위한 자료형</a:t>
            </a:r>
            <a:r>
              <a:rPr kumimoji="1"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숫자라고 해도 따옴표</a:t>
            </a:r>
            <a:r>
              <a:rPr kumimoji="1" lang="en-US" altLang="ko-KR" sz="1600" dirty="0"/>
              <a:t>(‘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 또는 </a:t>
            </a:r>
            <a:r>
              <a:rPr kumimoji="1" lang="en-US" altLang="ko-KR" sz="1600" dirty="0"/>
              <a:t>“ “)</a:t>
            </a:r>
            <a:r>
              <a:rPr kumimoji="1" lang="ko-KR" altLang="en-US" sz="1600" dirty="0"/>
              <a:t>로 묶으면 숫자가 아닌 문자열로 인식함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E235F-75E1-EE23-E5AD-7583F135A0B6}"/>
              </a:ext>
            </a:extLst>
          </p:cNvPr>
          <p:cNvSpPr txBox="1"/>
          <p:nvPr/>
        </p:nvSpPr>
        <p:spPr>
          <a:xfrm>
            <a:off x="982300" y="3836223"/>
            <a:ext cx="6097904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typeof(10)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'number'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typeof("10")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typeof(3.145)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'number'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5F5AC-529D-A70D-A6C6-2D0916E58210}"/>
              </a:ext>
            </a:extLst>
          </p:cNvPr>
          <p:cNvSpPr txBox="1"/>
          <p:nvPr/>
        </p:nvSpPr>
        <p:spPr>
          <a:xfrm>
            <a:off x="306647" y="319086"/>
            <a:ext cx="4020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숫자형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(number)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55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927127" y="1474904"/>
            <a:ext cx="5845510" cy="474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숫자형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 정수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소수점 없는 숫자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표현 방법에 따라 </a:t>
            </a:r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 실수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소수점이 있는 숫자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자바스크립트에서는 정밀한 실수 계산을 못 함</a:t>
            </a:r>
            <a:endParaRPr lang="en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59AF66-3352-4A7C-B7EC-72867D3E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65" y="5526959"/>
            <a:ext cx="2479805" cy="762555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9459527-4501-488D-9B12-15AB09BA69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8042" y="5216729"/>
            <a:ext cx="781063" cy="872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2E8F16A0-041E-4101-A006-6C510A08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82" y="3890364"/>
            <a:ext cx="2941789" cy="13323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C80AE64-893F-4212-8218-A40BDD7CE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977" y="2161656"/>
            <a:ext cx="2724798" cy="1356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7D90B-5B05-26B8-95F9-D958C54B8CCD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188893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문자형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7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6B4F02-C7DC-9C0A-B190-DC02409B693C}"/>
              </a:ext>
            </a:extLst>
          </p:cNvPr>
          <p:cNvSpPr txBox="1"/>
          <p:nvPr/>
        </p:nvSpPr>
        <p:spPr>
          <a:xfrm>
            <a:off x="817517" y="1368471"/>
            <a:ext cx="961263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작은따옴표</a:t>
            </a:r>
            <a:r>
              <a:rPr lang="en-US" altLang="ko-Kore-KR" sz="1600" dirty="0"/>
              <a:t>(')</a:t>
            </a:r>
            <a:r>
              <a:rPr lang="ko-KR" altLang="ko-Kore-KR" sz="1600" dirty="0"/>
              <a:t>나 큰따옴표</a:t>
            </a:r>
            <a:r>
              <a:rPr lang="en-US" altLang="ko-Kore-KR" sz="1600" dirty="0"/>
              <a:t>(")</a:t>
            </a:r>
            <a:r>
              <a:rPr lang="ko-KR" altLang="ko-Kore-KR" sz="1600" dirty="0"/>
              <a:t>로 묶은 데이터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큰따옴표이든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작은따옴표이든 문자열의 앞뒤에 붙이는 따옴표는 같아야 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최근에는 작은 따옴표</a:t>
            </a:r>
            <a:r>
              <a:rPr lang="en-US" altLang="ko-KR" sz="1600" dirty="0"/>
              <a:t>(‘</a:t>
            </a:r>
            <a:r>
              <a:rPr lang="ko-KR" altLang="en-US" sz="1600" dirty="0"/>
              <a:t> </a:t>
            </a:r>
            <a:r>
              <a:rPr lang="en-US" altLang="ko-KR" sz="1600" dirty="0"/>
              <a:t>‘)</a:t>
            </a:r>
            <a:r>
              <a:rPr lang="ko-KR" altLang="en-US" sz="1600" dirty="0"/>
              <a:t>를 많이 사용함</a:t>
            </a:r>
            <a:r>
              <a:rPr lang="en-US" altLang="ko-Kore-KR" sz="1600" dirty="0"/>
              <a:t> </a:t>
            </a:r>
            <a:endParaRPr lang="ko-Kore-KR" altLang="ko-Kore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B342F-14E9-A8BD-4F23-C050EED718CD}"/>
              </a:ext>
            </a:extLst>
          </p:cNvPr>
          <p:cNvSpPr txBox="1"/>
          <p:nvPr/>
        </p:nvSpPr>
        <p:spPr>
          <a:xfrm>
            <a:off x="1061357" y="2828109"/>
            <a:ext cx="6097904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typeof("10")    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typeof("")      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'string',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빈 문자열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92F7A-932D-0302-6901-10380464B877}"/>
              </a:ext>
            </a:extLst>
          </p:cNvPr>
          <p:cNvSpPr txBox="1"/>
          <p:nvPr/>
        </p:nvSpPr>
        <p:spPr>
          <a:xfrm>
            <a:off x="306647" y="319086"/>
            <a:ext cx="43088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(string)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87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904425" y="1519933"/>
            <a:ext cx="7912608" cy="258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문자형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작은 따옴표</a:t>
            </a:r>
            <a:r>
              <a:rPr lang="en-US" altLang="ko-KR" dirty="0"/>
              <a:t>(‘</a:t>
            </a:r>
            <a:r>
              <a:rPr lang="ko-KR" altLang="en-US" dirty="0"/>
              <a:t> </a:t>
            </a:r>
            <a:r>
              <a:rPr lang="en-US" altLang="ko-KR" dirty="0"/>
              <a:t>‘)</a:t>
            </a:r>
            <a:r>
              <a:rPr lang="ko-KR" altLang="en-US" dirty="0"/>
              <a:t> 나 큰 따옴표</a:t>
            </a:r>
            <a:r>
              <a:rPr lang="en-US" altLang="ko-KR" dirty="0"/>
              <a:t>(“</a:t>
            </a:r>
            <a:r>
              <a:rPr lang="ko-KR" altLang="en-US" dirty="0"/>
              <a:t> </a:t>
            </a:r>
            <a:r>
              <a:rPr lang="en-US" altLang="ko-KR" dirty="0"/>
              <a:t>“)</a:t>
            </a:r>
            <a:r>
              <a:rPr lang="ko-KR" altLang="en-US" dirty="0"/>
              <a:t>로 묶은 자료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숫자도 따옴표로 묶으면 문자형이 됨</a:t>
            </a:r>
            <a:r>
              <a:rPr lang="en-US" altLang="ko-KR" dirty="0"/>
              <a:t>.</a:t>
            </a:r>
            <a:endParaRPr lang="en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따옴표 안에 따옴표를 넣어야 할 경우 </a:t>
            </a:r>
            <a:r>
              <a:rPr lang="en-US" altLang="ko-KR" dirty="0"/>
              <a:t>‘</a:t>
            </a:r>
            <a:r>
              <a:rPr lang="ko-KR" altLang="en-US" dirty="0"/>
              <a:t> ＂ ＂ </a:t>
            </a:r>
            <a:r>
              <a:rPr lang="en-US" altLang="ko-KR" dirty="0"/>
              <a:t>‘,</a:t>
            </a:r>
            <a:r>
              <a:rPr lang="ko-KR" altLang="en-US" dirty="0"/>
              <a:t> 또는 ＂ </a:t>
            </a:r>
            <a:r>
              <a:rPr lang="en-US" altLang="ko-KR" dirty="0"/>
              <a:t>‘</a:t>
            </a:r>
            <a:r>
              <a:rPr lang="ko-KR" altLang="en-US" dirty="0"/>
              <a:t>  </a:t>
            </a:r>
            <a:r>
              <a:rPr lang="en-US" altLang="ko-KR" dirty="0"/>
              <a:t>‘</a:t>
            </a:r>
            <a:r>
              <a:rPr lang="ko-KR" altLang="en-US" dirty="0"/>
              <a:t>＂ 처럼 사용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45D6D7-CE5A-4A77-BD90-A88BCB6C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34" y="3490484"/>
            <a:ext cx="4676976" cy="1720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CBCBA7-3E07-24C9-40D6-5849DAF8D7A1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368064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자료형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5226788-206C-AE56-7A3B-AD8B8FB2AAC8}"/>
              </a:ext>
            </a:extLst>
          </p:cNvPr>
          <p:cNvSpPr txBox="1">
            <a:spLocks/>
          </p:cNvSpPr>
          <p:nvPr/>
        </p:nvSpPr>
        <p:spPr>
          <a:xfrm>
            <a:off x="455474" y="12885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문자열 자료형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큰 따옴표와 작은 따옴표 병행 사용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특수 문자</a:t>
            </a:r>
            <a:endParaRPr lang="en-US" altLang="ko-KR">
              <a:latin typeface="+mn-ea"/>
            </a:endParaRPr>
          </a:p>
          <a:p>
            <a:pPr lvl="3"/>
            <a:r>
              <a:rPr lang="ko-KR" altLang="en-US">
                <a:latin typeface="+mn-ea"/>
              </a:rPr>
              <a:t>이스케이프</a:t>
            </a:r>
            <a:r>
              <a:rPr lang="en-US" altLang="ko-KR"/>
              <a:t>\ : </a:t>
            </a:r>
            <a:r>
              <a:rPr lang="ko-KR" altLang="en-US"/>
              <a:t>따옴표를 문자 그대로 사용해야 할 때</a:t>
            </a:r>
            <a:endParaRPr lang="en-US" altLang="ko-KR"/>
          </a:p>
          <a:p>
            <a:pPr lvl="3"/>
            <a:r>
              <a:rPr lang="en-US" altLang="ko-KR"/>
              <a:t>\n: </a:t>
            </a:r>
            <a:r>
              <a:rPr lang="ko-KR" altLang="en-US"/>
              <a:t>줄바꿈       </a:t>
            </a:r>
            <a:r>
              <a:rPr lang="en-US" altLang="ko-KR"/>
              <a:t>\t: </a:t>
            </a:r>
            <a:r>
              <a:rPr lang="ko-KR" altLang="en-US"/>
              <a:t>탭           </a:t>
            </a:r>
            <a:r>
              <a:rPr lang="en-US" altLang="ko-KR"/>
              <a:t>\\: </a:t>
            </a:r>
            <a:r>
              <a:rPr lang="ko-KR" altLang="en-US"/>
              <a:t>역슬래시</a:t>
            </a:r>
            <a:r>
              <a:rPr lang="en-US" altLang="ko-KR"/>
              <a:t>(\) </a:t>
            </a:r>
            <a:r>
              <a:rPr lang="ko-KR" altLang="en-US"/>
              <a:t>그 자체를 의미</a:t>
            </a:r>
            <a:endParaRPr lang="en-US" altLang="ko-KR"/>
          </a:p>
          <a:p>
            <a:pPr lvl="2"/>
            <a:r>
              <a:rPr lang="ko-KR" altLang="en-US"/>
              <a:t>문자열 연산자</a:t>
            </a:r>
            <a:endParaRPr lang="en-US" altLang="ko-KR"/>
          </a:p>
          <a:p>
            <a:pPr lvl="3"/>
            <a:r>
              <a:rPr lang="ko-KR" altLang="en-US"/>
              <a:t>숫자 자료와 마찬가지로 문자열도 기호를 사용해서 연산 처리</a:t>
            </a:r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ko-KR" altLang="en-US"/>
              <a:t>문자 선택 연산자</a:t>
            </a:r>
            <a:endParaRPr lang="en-US" altLang="ko-KR"/>
          </a:p>
          <a:p>
            <a:pPr lvl="3"/>
            <a:r>
              <a:rPr lang="ko-KR" altLang="en-US"/>
              <a:t>문자열 내부의 문자 하나를 선택</a:t>
            </a:r>
            <a:endParaRPr lang="en-US" altLang="ko-KR"/>
          </a:p>
          <a:p>
            <a:pPr lvl="3"/>
            <a:endParaRPr lang="en-US" altLang="ko-KR"/>
          </a:p>
          <a:p>
            <a:pPr lvl="2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641754-1F9B-E23B-25AD-A6F5F019B1AC}"/>
              </a:ext>
            </a:extLst>
          </p:cNvPr>
          <p:cNvGraphicFramePr>
            <a:graphicFrameLocks noGrp="1"/>
          </p:cNvGraphicFramePr>
          <p:nvPr/>
        </p:nvGraphicFramePr>
        <p:xfrm>
          <a:off x="2094241" y="3697745"/>
          <a:ext cx="59162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24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가나다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+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라마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+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바사아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+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자차카타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+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파하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가나다라마바사아자차카타파하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3678CC-46CD-BA0A-D718-18EFA8DF3103}"/>
              </a:ext>
            </a:extLst>
          </p:cNvPr>
          <p:cNvGraphicFramePr>
            <a:graphicFrameLocks noGrp="1"/>
          </p:cNvGraphicFramePr>
          <p:nvPr/>
        </p:nvGraphicFramePr>
        <p:xfrm>
          <a:off x="2094240" y="5038311"/>
          <a:ext cx="591624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24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'[0]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'[1]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녕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'[2]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하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535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자료형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275FD4B-8D20-DEEE-C305-C36891B1FBB0}"/>
              </a:ext>
            </a:extLst>
          </p:cNvPr>
          <p:cNvSpPr txBox="1">
            <a:spLocks/>
          </p:cNvSpPr>
          <p:nvPr/>
        </p:nvSpPr>
        <p:spPr>
          <a:xfrm>
            <a:off x="514229" y="121233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문자열 자료형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문자열 길이 구하기</a:t>
            </a:r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r>
              <a:rPr lang="en-US" altLang="ko-KR"/>
              <a:t>Uncaught SyntaxError: Unexpected identifier(</a:t>
            </a:r>
            <a:r>
              <a:rPr lang="ko-KR" altLang="en-US"/>
              <a:t>구문 오류</a:t>
            </a:r>
            <a:r>
              <a:rPr lang="en-US" altLang="ko-KR"/>
              <a:t>)</a:t>
            </a:r>
          </a:p>
          <a:p>
            <a:pPr lvl="3"/>
            <a:r>
              <a:rPr lang="ko-KR" altLang="en-US"/>
              <a:t>식별자가 예상하지 못한 위치에서 등장했다는 오류</a:t>
            </a:r>
            <a:endParaRPr lang="en-US" altLang="ko-KR"/>
          </a:p>
          <a:p>
            <a:pPr lvl="3"/>
            <a:r>
              <a:rPr lang="ko-KR" altLang="en-US"/>
              <a:t>예를 들어 이스케이프 문자를 사용하지 않고 한 종류의 따옴표만 사용하면 다음과 같이 오류가 발생</a:t>
            </a:r>
            <a:endParaRPr lang="en-US" altLang="ko-KR"/>
          </a:p>
          <a:p>
            <a:pPr lvl="2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EF9BEA1-44AB-43D8-08EC-359EEBAF9587}"/>
              </a:ext>
            </a:extLst>
          </p:cNvPr>
          <p:cNvGraphicFramePr>
            <a:graphicFrameLocks noGrp="1"/>
          </p:cNvGraphicFramePr>
          <p:nvPr/>
        </p:nvGraphicFramePr>
        <p:xfrm>
          <a:off x="2152995" y="2050652"/>
          <a:ext cx="330627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27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".length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"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자바스크립트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".length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"".length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27C117-69F6-4FB7-87A8-B488E2D2EE72}"/>
              </a:ext>
            </a:extLst>
          </p:cNvPr>
          <p:cNvSpPr txBox="1"/>
          <p:nvPr/>
        </p:nvSpPr>
        <p:spPr>
          <a:xfrm>
            <a:off x="4917245" y="2933335"/>
            <a:ext cx="3306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빈 문자열도 문자열이라는 것을 기억</a:t>
            </a:r>
            <a:r>
              <a:rPr lang="en-US" altLang="ko-KR" sz="1400" dirty="0">
                <a:solidFill>
                  <a:srgbClr val="FF0000"/>
                </a:solidFill>
              </a:rPr>
              <a:t>!!!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BACEE021-32BC-B237-337F-600129061A9E}"/>
              </a:ext>
            </a:extLst>
          </p:cNvPr>
          <p:cNvCxnSpPr/>
          <p:nvPr/>
        </p:nvCxnSpPr>
        <p:spPr>
          <a:xfrm flipH="1">
            <a:off x="3227614" y="3058466"/>
            <a:ext cx="1512277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3">
            <a:extLst>
              <a:ext uri="{FF2B5EF4-FFF2-40B4-BE49-F238E27FC236}">
                <a16:creationId xmlns:a16="http://schemas.microsoft.com/office/drawing/2014/main" id="{2DD67528-3B61-D75D-7E08-84C952DC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996" y="4839123"/>
            <a:ext cx="8987696" cy="124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1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자료형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4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6B4F02-C7DC-9C0A-B190-DC02409B693C}"/>
              </a:ext>
            </a:extLst>
          </p:cNvPr>
          <p:cNvSpPr txBox="1"/>
          <p:nvPr/>
        </p:nvSpPr>
        <p:spPr>
          <a:xfrm>
            <a:off x="807085" y="1284288"/>
            <a:ext cx="961263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특수 기호를 표시하려면 백슬래시</a:t>
            </a:r>
            <a:r>
              <a:rPr lang="en-US" altLang="ko-KR" sz="1600" dirty="0"/>
              <a:t>(\)</a:t>
            </a:r>
            <a:r>
              <a:rPr lang="ko-KR" altLang="en-US" sz="1600" dirty="0"/>
              <a:t> 다음에 기호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(</a:t>
            </a: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문자열이 아니라 순수하게 따옴표를 표시하고 싶다면 </a:t>
            </a:r>
            <a:r>
              <a:rPr lang="en-US" altLang="ko-KR" sz="1600" dirty="0"/>
              <a:t>\”</a:t>
            </a:r>
            <a:r>
              <a:rPr lang="ko-KR" altLang="en-US" sz="1600" dirty="0"/>
              <a:t> 처럼 써야 함</a:t>
            </a:r>
            <a:endParaRPr lang="ko-Kore-KR" altLang="ko-Kore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404AC9-F164-D628-DEF6-7B966CE00B45}"/>
              </a:ext>
            </a:extLst>
          </p:cNvPr>
          <p:cNvGraphicFramePr>
            <a:graphicFrameLocks noGrp="1"/>
          </p:cNvGraphicFramePr>
          <p:nvPr/>
        </p:nvGraphicFramePr>
        <p:xfrm>
          <a:off x="982980" y="2343067"/>
          <a:ext cx="4630420" cy="1886756"/>
        </p:xfrm>
        <a:graphic>
          <a:graphicData uri="http://schemas.openxmlformats.org/drawingml/2006/table">
            <a:tbl>
              <a:tblPr firstRow="1" firstCol="1" bandRow="1"/>
              <a:tblGrid>
                <a:gridCol w="2429862">
                  <a:extLst>
                    <a:ext uri="{9D8B030D-6E8A-4147-A177-3AD203B41FA5}">
                      <a16:colId xmlns:a16="http://schemas.microsoft.com/office/drawing/2014/main" val="2584431201"/>
                    </a:ext>
                  </a:extLst>
                </a:gridCol>
                <a:gridCol w="2200558">
                  <a:extLst>
                    <a:ext uri="{9D8B030D-6E8A-4147-A177-3AD203B41FA5}">
                      <a16:colId xmlns:a16="http://schemas.microsoft.com/office/drawing/2014/main" val="646692803"/>
                    </a:ext>
                  </a:extLst>
                </a:gridCol>
              </a:tblGrid>
              <a:tr h="402496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\</a:t>
                      </a:r>
                      <a:r>
                        <a:rPr lang="en-US" sz="1600" kern="100" dirty="0" err="1">
                          <a:effectLst/>
                        </a:rPr>
                        <a:t>ddd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여기서</a:t>
                      </a:r>
                      <a:r>
                        <a:rPr lang="en-US" sz="1600" kern="100" dirty="0">
                          <a:effectLst/>
                        </a:rPr>
                        <a:t> d</a:t>
                      </a:r>
                      <a:r>
                        <a:rPr lang="ko-KR" sz="1600" kern="100" dirty="0">
                          <a:effectLst/>
                        </a:rPr>
                        <a:t>는 숫자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ko-KR" sz="1600" kern="100" dirty="0">
                          <a:effectLst/>
                        </a:rPr>
                        <a:t>진수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164725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\xddd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16</a:t>
                      </a:r>
                      <a:r>
                        <a:rPr lang="ko-KR" sz="1600" kern="100" dirty="0">
                          <a:effectLst/>
                        </a:rPr>
                        <a:t>진수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4864721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\\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백슬래시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911293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\'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작은따옴표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973072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\"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큰따옴표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6459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5F9610D-B2A4-2C30-1ADB-F09029F6ED24}"/>
              </a:ext>
            </a:extLst>
          </p:cNvPr>
          <p:cNvGraphicFramePr>
            <a:graphicFrameLocks noGrp="1"/>
          </p:cNvGraphicFramePr>
          <p:nvPr/>
        </p:nvGraphicFramePr>
        <p:xfrm>
          <a:off x="5734957" y="2343067"/>
          <a:ext cx="4958080" cy="1947715"/>
        </p:xfrm>
        <a:graphic>
          <a:graphicData uri="http://schemas.openxmlformats.org/drawingml/2006/table">
            <a:tbl>
              <a:tblPr firstRow="1" firstCol="1" bandRow="1"/>
              <a:tblGrid>
                <a:gridCol w="1400647">
                  <a:extLst>
                    <a:ext uri="{9D8B030D-6E8A-4147-A177-3AD203B41FA5}">
                      <a16:colId xmlns:a16="http://schemas.microsoft.com/office/drawing/2014/main" val="2584431201"/>
                    </a:ext>
                  </a:extLst>
                </a:gridCol>
                <a:gridCol w="3557433">
                  <a:extLst>
                    <a:ext uri="{9D8B030D-6E8A-4147-A177-3AD203B41FA5}">
                      <a16:colId xmlns:a16="http://schemas.microsoft.com/office/drawing/2014/main" val="646692803"/>
                    </a:ext>
                  </a:extLst>
                </a:gridCol>
              </a:tblGrid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\b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>
                          <a:effectLst/>
                        </a:rPr>
                        <a:t>백스페이스 문자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0715719"/>
                  </a:ext>
                </a:extLst>
              </a:tr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\f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폼 </a:t>
                      </a:r>
                      <a:r>
                        <a:rPr lang="ko-KR" sz="1600" kern="100" dirty="0" err="1">
                          <a:effectLst/>
                        </a:rPr>
                        <a:t>피드</a:t>
                      </a:r>
                      <a:r>
                        <a:rPr lang="ko-KR" sz="1600" kern="100" dirty="0">
                          <a:effectLst/>
                        </a:rPr>
                        <a:t>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335322"/>
                  </a:ext>
                </a:extLst>
              </a:tr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\n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줄 바꿈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8680810"/>
                  </a:ext>
                </a:extLst>
              </a:tr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\r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 err="1">
                          <a:effectLst/>
                        </a:rPr>
                        <a:t>캐리지</a:t>
                      </a:r>
                      <a:r>
                        <a:rPr lang="ko-KR" sz="1600" kern="100" dirty="0">
                          <a:effectLst/>
                        </a:rPr>
                        <a:t> 리턴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394948"/>
                  </a:ext>
                </a:extLst>
              </a:tr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\t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탭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84350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F65E2D-F2EC-69C3-A14C-699B4E582809}"/>
              </a:ext>
            </a:extLst>
          </p:cNvPr>
          <p:cNvSpPr txBox="1"/>
          <p:nvPr/>
        </p:nvSpPr>
        <p:spPr>
          <a:xfrm>
            <a:off x="1008017" y="4790357"/>
            <a:ext cx="4530634" cy="7232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console.log('I\'m studying now.')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console.log('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탭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\t 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포함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r>
              <a:rPr lang="en-US" altLang="ko-Kore-KR" sz="1600" kern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D2Coding" panose="020B0609020101020101" pitchFamily="49" charset="-127"/>
                <a:cs typeface="맑은 고딕" panose="020B0503020000020004" pitchFamily="34" charset="-127"/>
              </a:rPr>
              <a:t> 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312419-785A-EB42-3802-57AF8781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95" y="4790357"/>
            <a:ext cx="3890554" cy="16789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D34636-6F62-4E2C-B5F6-641268D77A56}"/>
              </a:ext>
            </a:extLst>
          </p:cNvPr>
          <p:cNvSpPr txBox="1"/>
          <p:nvPr/>
        </p:nvSpPr>
        <p:spPr>
          <a:xfrm>
            <a:off x="306648" y="319086"/>
            <a:ext cx="4836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특수 기호 표시하기</a:t>
            </a:r>
          </a:p>
        </p:txBody>
      </p:sp>
    </p:spTree>
    <p:extLst>
      <p:ext uri="{BB962C8B-B14F-4D97-AF65-F5344CB8AC3E}">
        <p14:creationId xmlns:p14="http://schemas.microsoft.com/office/powerpoint/2010/main" val="881437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488D9-F5A6-0E93-ED16-1F0DAF5E8C84}"/>
              </a:ext>
            </a:extLst>
          </p:cNvPr>
          <p:cNvSpPr txBox="1"/>
          <p:nvPr/>
        </p:nvSpPr>
        <p:spPr>
          <a:xfrm>
            <a:off x="742269" y="1373918"/>
            <a:ext cx="10439537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문자열과 변수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식을 섞어서 하나의 문자열을 만드는 표현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형식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ES6</a:t>
            </a:r>
            <a:r>
              <a:rPr lang="ko-KR" altLang="en-US" sz="1600" dirty="0"/>
              <a:t> 이전에는 </a:t>
            </a:r>
            <a:r>
              <a:rPr lang="en-US" altLang="ko-Kore-KR" sz="1600" dirty="0"/>
              <a:t>+</a:t>
            </a:r>
            <a:r>
              <a:rPr lang="ko-KR" altLang="ko-Kore-KR" sz="1600" dirty="0"/>
              <a:t>를 사용해서 식이나 변수와 연결</a:t>
            </a:r>
            <a:r>
              <a:rPr lang="ko-KR" altLang="en-US" sz="1600" dirty="0"/>
              <a:t>했음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ko-Kore-KR" sz="1600" dirty="0"/>
              <a:t>변수나 식이 많아질수록 오타가 나올 확률이 높다</a:t>
            </a:r>
            <a:r>
              <a:rPr lang="en-US" altLang="ko-Kore-KR" sz="1600" dirty="0"/>
              <a:t>. </a:t>
            </a:r>
            <a:endParaRPr lang="ko-Kore-KR" altLang="ko-Kore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600" dirty="0"/>
              <a:t>백팃</a:t>
            </a:r>
            <a:r>
              <a:rPr lang="en-US" altLang="ko-Kore-KR" sz="1600" dirty="0"/>
              <a:t>(`  `)</a:t>
            </a:r>
            <a:r>
              <a:rPr lang="ko-KR" altLang="en-US" sz="1600" dirty="0"/>
              <a:t>기호 사용  </a:t>
            </a:r>
            <a:r>
              <a:rPr lang="en-US" altLang="ko-KR" sz="1600" dirty="0"/>
              <a:t>(</a:t>
            </a:r>
            <a:r>
              <a:rPr lang="ko-KR" altLang="ko-Kore-KR" sz="1600" kern="0" dirty="0" err="1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백팃을</a:t>
            </a:r>
            <a:r>
              <a:rPr lang="ko-KR" altLang="ko-Kore-KR" sz="16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눌렀는데 ₩로 표시된다면 영문 상태로 바꾸고 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kern="0" dirty="0" err="1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백팃</a:t>
            </a:r>
            <a:r>
              <a:rPr lang="ko-KR" altLang="ko-Kore-KR" sz="16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입력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ore-KR" altLang="ko-Kore-KR" sz="1600" dirty="0">
                <a:solidFill>
                  <a:schemeClr val="accent1"/>
                </a:solidFill>
                <a:effectLst/>
              </a:rPr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변수나 식</a:t>
            </a:r>
            <a:r>
              <a:rPr lang="ko-KR" altLang="en-US" sz="1600" dirty="0"/>
              <a:t>이</a:t>
            </a:r>
            <a:r>
              <a:rPr lang="ko-KR" altLang="ko-Kore-KR" sz="1600" dirty="0"/>
              <a:t> 들어간다면 </a:t>
            </a:r>
            <a:r>
              <a:rPr lang="en-US" altLang="ko-Kore-KR" sz="1600" dirty="0"/>
              <a:t>${ }</a:t>
            </a:r>
            <a:r>
              <a:rPr lang="ko-KR" altLang="ko-Kore-KR" sz="1600" dirty="0"/>
              <a:t>로 묶고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태그나 띄어쓰기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이스케이프 문자를 그대로 표시할 수 있기 때문에 사용이 편리</a:t>
            </a:r>
            <a:r>
              <a:rPr lang="ko-KR" altLang="en-US" sz="1600" dirty="0"/>
              <a:t>하다</a:t>
            </a:r>
            <a:r>
              <a:rPr lang="en-US" altLang="ko-KR" sz="1600" dirty="0"/>
              <a:t>.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F74FF-8054-E553-7744-93ACB6B13EBB}"/>
              </a:ext>
            </a:extLst>
          </p:cNvPr>
          <p:cNvSpPr txBox="1"/>
          <p:nvPr/>
        </p:nvSpPr>
        <p:spPr>
          <a:xfrm>
            <a:off x="935627" y="3767715"/>
            <a:ext cx="9117330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name = "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classroom = 205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console.log(`${name}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님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${</a:t>
            </a: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classroom}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호 강의실로 입장하세요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47CF-9CA5-C258-87CA-74B8A16E1C19}"/>
              </a:ext>
            </a:extLst>
          </p:cNvPr>
          <p:cNvSpPr txBox="1"/>
          <p:nvPr/>
        </p:nvSpPr>
        <p:spPr>
          <a:xfrm>
            <a:off x="2517729" y="5368689"/>
            <a:ext cx="8072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>
                <a:solidFill>
                  <a:schemeClr val="accent1"/>
                </a:solidFill>
                <a:cs typeface="맑은 고딕" panose="020B0503020000020004" pitchFamily="34" charset="-127"/>
              </a:rPr>
              <a:t>변수 부분만 </a:t>
            </a:r>
            <a:r>
              <a:rPr lang="en-US" altLang="ko-KR" sz="1600" kern="0">
                <a:solidFill>
                  <a:schemeClr val="accent1"/>
                </a:solidFill>
                <a:cs typeface="맑은 고딕" panose="020B0503020000020004" pitchFamily="34" charset="-127"/>
              </a:rPr>
              <a:t>${ }</a:t>
            </a:r>
            <a:r>
              <a:rPr lang="ko-KR" altLang="en-US" sz="1600" kern="0">
                <a:solidFill>
                  <a:schemeClr val="accent1"/>
                </a:solidFill>
                <a:cs typeface="맑은 고딕" panose="020B0503020000020004" pitchFamily="34" charset="-127"/>
              </a:rPr>
              <a:t>로 묶어주고 원하는 결과 문자열을 그대로 사용하면 됨</a:t>
            </a:r>
            <a:endParaRPr lang="ko-Kore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9B3D7F9-2716-E8A7-7A3C-0DD029C6725E}"/>
              </a:ext>
            </a:extLst>
          </p:cNvPr>
          <p:cNvCxnSpPr/>
          <p:nvPr/>
        </p:nvCxnSpPr>
        <p:spPr>
          <a:xfrm flipH="1" flipV="1">
            <a:off x="4029347" y="4844933"/>
            <a:ext cx="171450" cy="4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9E9279-0EF8-7982-D5BD-1D0C68CD7C52}"/>
              </a:ext>
            </a:extLst>
          </p:cNvPr>
          <p:cNvSpPr txBox="1"/>
          <p:nvPr/>
        </p:nvSpPr>
        <p:spPr>
          <a:xfrm>
            <a:off x="306647" y="319086"/>
            <a:ext cx="38941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템플릿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리터럴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69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 표현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백틱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4C57C6A-2036-3070-39A3-D57675AE527E}"/>
              </a:ext>
            </a:extLst>
          </p:cNvPr>
          <p:cNvSpPr txBox="1">
            <a:spLocks/>
          </p:cNvSpPr>
          <p:nvPr/>
        </p:nvSpPr>
        <p:spPr>
          <a:xfrm>
            <a:off x="455474" y="121778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템플릿 문자열은 백틱</a:t>
            </a:r>
            <a:r>
              <a:rPr lang="en-US" altLang="ko-KR">
                <a:latin typeface="+mn-ea"/>
              </a:rPr>
              <a:t>(‵) </a:t>
            </a:r>
            <a:r>
              <a:rPr lang="ko-KR" altLang="en-US">
                <a:latin typeface="+mn-ea"/>
              </a:rPr>
              <a:t>기호로 감싸 만듦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문자열 내부에 </a:t>
            </a:r>
            <a:r>
              <a:rPr lang="en-US" altLang="ko-KR">
                <a:latin typeface="+mn-ea"/>
              </a:rPr>
              <a:t>‵${...}‵ </a:t>
            </a:r>
            <a:r>
              <a:rPr lang="ko-KR" altLang="en-US">
                <a:latin typeface="+mn-ea"/>
              </a:rPr>
              <a:t>기호를 사용하여 표현식을 넣으면 표현식이 문자열 안에서 계산됨</a:t>
            </a:r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= = </a:t>
            </a:r>
            <a:r>
              <a:rPr lang="ko-KR" altLang="en-US">
                <a:latin typeface="+mn-ea"/>
              </a:rPr>
              <a:t>연산자와 </a:t>
            </a:r>
            <a:r>
              <a:rPr lang="en-US" altLang="ko-KR">
                <a:latin typeface="+mn-ea"/>
              </a:rPr>
              <a:t>!= </a:t>
            </a:r>
            <a:r>
              <a:rPr lang="ko-KR" altLang="en-US">
                <a:latin typeface="+mn-ea"/>
              </a:rPr>
              <a:t>연산자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‘값이 같은지’를 비교하는 연산자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다음 코드들은 모두 </a:t>
            </a:r>
            <a:r>
              <a:rPr lang="en-US" altLang="ko-KR">
                <a:latin typeface="+mn-ea"/>
              </a:rPr>
              <a:t>true</a:t>
            </a:r>
            <a:r>
              <a:rPr lang="ko-KR" altLang="en-US">
                <a:latin typeface="+mn-ea"/>
              </a:rPr>
              <a:t>를 출력</a:t>
            </a:r>
            <a:endParaRPr lang="en-US" altLang="ko-KR">
              <a:latin typeface="+mn-ea"/>
            </a:endParaRPr>
          </a:p>
          <a:p>
            <a:pPr lvl="2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320921-42C8-D25C-0273-1A0A86D4E0B8}"/>
              </a:ext>
            </a:extLst>
          </p:cNvPr>
          <p:cNvGraphicFramePr>
            <a:graphicFrameLocks noGrp="1"/>
          </p:cNvGraphicFramePr>
          <p:nvPr/>
        </p:nvGraphicFramePr>
        <p:xfrm>
          <a:off x="1779587" y="2141243"/>
          <a:ext cx="652397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97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console.log(`</a:t>
                      </a:r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 + 52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의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${273 + 52}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...!`)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 + 52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의 값은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325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...!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DD074F-506D-FD92-D0FF-6ABD3712EC09}"/>
              </a:ext>
            </a:extLst>
          </p:cNvPr>
          <p:cNvGraphicFramePr>
            <a:graphicFrameLocks noGrp="1"/>
          </p:cNvGraphicFramePr>
          <p:nvPr/>
        </p:nvGraphicFramePr>
        <p:xfrm>
          <a:off x="1779588" y="4171185"/>
          <a:ext cx="169407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7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1 == "1"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false == "0"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"" ==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0 ==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FCC6F8-B64B-F61F-EC4D-325F651B0781}"/>
              </a:ext>
            </a:extLst>
          </p:cNvPr>
          <p:cNvSpPr txBox="1"/>
          <p:nvPr/>
        </p:nvSpPr>
        <p:spPr>
          <a:xfrm>
            <a:off x="4637960" y="4420219"/>
            <a:ext cx="6719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다음 코드는 자료형이 달라도 어떻게든 변환을 하고 나면 값이 같아지므로 </a:t>
            </a:r>
            <a:r>
              <a:rPr lang="en-US" altLang="ko-KR" sz="14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EC017-DD4A-6D55-A29A-67B98F12CE24}"/>
              </a:ext>
            </a:extLst>
          </p:cNvPr>
          <p:cNvSpPr txBox="1"/>
          <p:nvPr/>
        </p:nvSpPr>
        <p:spPr>
          <a:xfrm>
            <a:off x="4681136" y="4908855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가 </a:t>
            </a:r>
            <a:r>
              <a:rPr lang="en-US" altLang="ko-KR" sz="1400" b="0" dirty="0">
                <a:solidFill>
                  <a:srgbClr val="FF0000"/>
                </a:solidFill>
              </a:rPr>
              <a:t>0</a:t>
            </a:r>
            <a:r>
              <a:rPr lang="ko-KR" altLang="en-US" sz="1400" b="0" dirty="0">
                <a:solidFill>
                  <a:srgbClr val="FF0000"/>
                </a:solidFill>
              </a:rPr>
              <a:t>으로</a:t>
            </a:r>
            <a:r>
              <a:rPr lang="en-US" altLang="ko-KR" sz="1400" b="0" dirty="0">
                <a:solidFill>
                  <a:srgbClr val="FF0000"/>
                </a:solidFill>
              </a:rPr>
              <a:t>, “0”</a:t>
            </a:r>
            <a:r>
              <a:rPr lang="ko-KR" altLang="en-US" sz="1400" b="0" dirty="0">
                <a:solidFill>
                  <a:srgbClr val="FF0000"/>
                </a:solidFill>
              </a:rPr>
              <a:t>이 </a:t>
            </a:r>
            <a:r>
              <a:rPr lang="en-US" altLang="ko-KR" sz="1400" b="0" dirty="0">
                <a:solidFill>
                  <a:srgbClr val="FF0000"/>
                </a:solidFill>
              </a:rPr>
              <a:t>0</a:t>
            </a:r>
            <a:r>
              <a:rPr lang="ko-KR" altLang="en-US" sz="1400" b="0" dirty="0">
                <a:solidFill>
                  <a:srgbClr val="FF0000"/>
                </a:solidFill>
              </a:rPr>
              <a:t>으로 변환된 뒤에 비교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357C-D572-F9F7-91B9-B7E144FD3818}"/>
              </a:ext>
            </a:extLst>
          </p:cNvPr>
          <p:cNvSpPr txBox="1"/>
          <p:nvPr/>
        </p:nvSpPr>
        <p:spPr>
          <a:xfrm>
            <a:off x="4681136" y="5416932"/>
            <a:ext cx="6828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빈 문자열은 </a:t>
            </a:r>
            <a:r>
              <a:rPr lang="en-US" altLang="ko-KR" sz="1400" b="0" dirty="0">
                <a:solidFill>
                  <a:srgbClr val="FF0000"/>
                </a:solidFill>
              </a:rPr>
              <a:t>false, </a:t>
            </a:r>
            <a:r>
              <a:rPr lang="ko-KR" altLang="en-US" sz="1400" b="0" dirty="0">
                <a:solidFill>
                  <a:srgbClr val="FF0000"/>
                </a:solidFill>
              </a:rPr>
              <a:t>비어있는 배열 </a:t>
            </a:r>
            <a:r>
              <a:rPr lang="en-US" altLang="ko-KR" sz="1400" b="0" dirty="0">
                <a:solidFill>
                  <a:srgbClr val="FF0000"/>
                </a:solidFill>
              </a:rPr>
              <a:t>[]</a:t>
            </a:r>
            <a:r>
              <a:rPr lang="ko-KR" altLang="en-US" sz="1400" b="0" dirty="0">
                <a:solidFill>
                  <a:srgbClr val="FF0000"/>
                </a:solidFill>
              </a:rPr>
              <a:t>는 </a:t>
            </a:r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변환된 뒤에 비교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034B9-143B-8E7C-9908-F307C639BBB4}"/>
              </a:ext>
            </a:extLst>
          </p:cNvPr>
          <p:cNvSpPr txBox="1"/>
          <p:nvPr/>
        </p:nvSpPr>
        <p:spPr>
          <a:xfrm>
            <a:off x="4681136" y="5905568"/>
            <a:ext cx="6828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0</a:t>
            </a:r>
            <a:r>
              <a:rPr lang="ko-KR" altLang="en-US" sz="1400" b="0" dirty="0">
                <a:solidFill>
                  <a:srgbClr val="FF0000"/>
                </a:solidFill>
              </a:rPr>
              <a:t>은 </a:t>
            </a:r>
            <a:r>
              <a:rPr lang="en-US" altLang="ko-KR" sz="1400" b="0" dirty="0">
                <a:solidFill>
                  <a:srgbClr val="FF0000"/>
                </a:solidFill>
              </a:rPr>
              <a:t>false, </a:t>
            </a:r>
            <a:r>
              <a:rPr lang="ko-KR" altLang="en-US" sz="1400" b="0" dirty="0">
                <a:solidFill>
                  <a:srgbClr val="FF0000"/>
                </a:solidFill>
              </a:rPr>
              <a:t>비어있는 배열 </a:t>
            </a:r>
            <a:r>
              <a:rPr lang="en-US" altLang="ko-KR" sz="1400" b="0" dirty="0">
                <a:solidFill>
                  <a:srgbClr val="FF0000"/>
                </a:solidFill>
              </a:rPr>
              <a:t>[]</a:t>
            </a:r>
            <a:r>
              <a:rPr lang="ko-KR" altLang="en-US" sz="1400" b="0" dirty="0">
                <a:solidFill>
                  <a:srgbClr val="FF0000"/>
                </a:solidFill>
              </a:rPr>
              <a:t>는 </a:t>
            </a:r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변환된 뒤에 비교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22">
            <a:extLst>
              <a:ext uri="{FF2B5EF4-FFF2-40B4-BE49-F238E27FC236}">
                <a16:creationId xmlns:a16="http://schemas.microsoft.com/office/drawing/2014/main" id="{50E094D9-1DF6-7996-3BED-563ECBC54970}"/>
              </a:ext>
            </a:extLst>
          </p:cNvPr>
          <p:cNvCxnSpPr>
            <a:cxnSpLocks/>
          </p:cNvCxnSpPr>
          <p:nvPr/>
        </p:nvCxnSpPr>
        <p:spPr>
          <a:xfrm flipH="1">
            <a:off x="2959354" y="4576187"/>
            <a:ext cx="146387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84D39F67-7E16-D1D5-5F02-B31B7248DC3E}"/>
              </a:ext>
            </a:extLst>
          </p:cNvPr>
          <p:cNvCxnSpPr>
            <a:cxnSpLocks/>
          </p:cNvCxnSpPr>
          <p:nvPr/>
        </p:nvCxnSpPr>
        <p:spPr>
          <a:xfrm flipH="1">
            <a:off x="2959354" y="5068557"/>
            <a:ext cx="1440428" cy="1172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5">
            <a:extLst>
              <a:ext uri="{FF2B5EF4-FFF2-40B4-BE49-F238E27FC236}">
                <a16:creationId xmlns:a16="http://schemas.microsoft.com/office/drawing/2014/main" id="{8F84708A-A62A-8DAA-3EE4-70A7734399E0}"/>
              </a:ext>
            </a:extLst>
          </p:cNvPr>
          <p:cNvCxnSpPr>
            <a:cxnSpLocks/>
          </p:cNvCxnSpPr>
          <p:nvPr/>
        </p:nvCxnSpPr>
        <p:spPr>
          <a:xfrm flipH="1">
            <a:off x="2959354" y="5572649"/>
            <a:ext cx="146387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6">
            <a:extLst>
              <a:ext uri="{FF2B5EF4-FFF2-40B4-BE49-F238E27FC236}">
                <a16:creationId xmlns:a16="http://schemas.microsoft.com/office/drawing/2014/main" id="{1FD85011-C30E-CCA9-CDDC-86DADDD79CA8}"/>
              </a:ext>
            </a:extLst>
          </p:cNvPr>
          <p:cNvCxnSpPr>
            <a:cxnSpLocks/>
          </p:cNvCxnSpPr>
          <p:nvPr/>
        </p:nvCxnSpPr>
        <p:spPr>
          <a:xfrm flipH="1">
            <a:off x="2959354" y="6053295"/>
            <a:ext cx="146387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92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E6DC42C-8D44-6F0A-B5E1-31AA5EB8FF0A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>
                <a:latin typeface="+mn-ea"/>
              </a:rPr>
              <a:t>4</a:t>
            </a:r>
            <a:r>
              <a:rPr lang="ko-KR" altLang="en-US">
                <a:latin typeface="+mn-ea"/>
              </a:rPr>
              <a:t>가지 키워드로 정리하는 핵심 포인트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자료형이란 자료의 종류를 의미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문자를 표현할 때는 문자열 자료형을 사용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숫자를 표현할 때는 숫자 자료형을 사용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참과 거짓을 표현할 때는 불 자료형을 사용</a:t>
            </a:r>
            <a:endParaRPr lang="en-US" altLang="ko-KR">
              <a:latin typeface="+mn-ea"/>
            </a:endParaRPr>
          </a:p>
          <a:p>
            <a:pPr lvl="1"/>
            <a:endParaRPr lang="en-US" altLang="ko-KR">
              <a:latin typeface="+mn-ea"/>
            </a:endParaRPr>
          </a:p>
          <a:p>
            <a:pPr lvl="1"/>
            <a:r>
              <a:rPr lang="ko-KR" altLang="en-US">
                <a:latin typeface="+mn-ea"/>
              </a:rPr>
              <a:t>확인 문제</a:t>
            </a: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>
                <a:latin typeface="+mn-ea"/>
              </a:rPr>
              <a:t>다음 연산자들의 피연산자가 어떤 자료형인지 적어 보기</a:t>
            </a:r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907806E-F4A5-2EC5-DC7E-BBEDBD48E37F}"/>
              </a:ext>
            </a:extLst>
          </p:cNvPr>
          <p:cNvGraphicFramePr>
            <a:graphicFrameLocks noGrp="1"/>
          </p:cNvGraphicFramePr>
          <p:nvPr/>
        </p:nvGraphicFramePr>
        <p:xfrm>
          <a:off x="2604398" y="3861183"/>
          <a:ext cx="4965700" cy="2333625"/>
        </p:xfrm>
        <a:graphic>
          <a:graphicData uri="http://schemas.openxmlformats.org/drawingml/2006/table">
            <a:tbl>
              <a:tblPr/>
              <a:tblGrid>
                <a:gridCol w="2275020">
                  <a:extLst>
                    <a:ext uri="{9D8B030D-6E8A-4147-A177-3AD203B41FA5}">
                      <a16:colId xmlns:a16="http://schemas.microsoft.com/office/drawing/2014/main" val="3622970937"/>
                    </a:ext>
                  </a:extLst>
                </a:gridCol>
                <a:gridCol w="2690680">
                  <a:extLst>
                    <a:ext uri="{9D8B030D-6E8A-4147-A177-3AD203B41FA5}">
                      <a16:colId xmlns:a16="http://schemas.microsoft.com/office/drawing/2014/main" val="122924132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피연산자 자료형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86183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연결 연산자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83307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 연산자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5025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&amp;&amp;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8853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35654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27004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9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1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C0941D3-ABF7-DA3E-38D7-DA38D5D84F6A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확인 문제</a:t>
            </a: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r>
              <a:rPr lang="ko-KR" altLang="en-US">
                <a:latin typeface="+mn-ea"/>
              </a:rPr>
              <a:t>다음 프로그램의 실행 결과를 예측해 보기</a:t>
            </a: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r>
              <a:rPr lang="ko-KR" altLang="en-US">
                <a:latin typeface="+mn-ea"/>
              </a:rPr>
              <a:t>다음 프로그램의 실행 결과를 예측</a:t>
            </a: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sz="1600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sz="1600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sz="1600">
              <a:latin typeface="+mn-ea"/>
            </a:endParaRPr>
          </a:p>
          <a:p>
            <a:pPr marL="1257300" lvl="2" indent="-342900">
              <a:buFont typeface="+mj-lt"/>
              <a:buAutoNum type="arabicPeriod" startAt="2"/>
            </a:pPr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1D49BFD-367B-9DE9-A32C-84CA3D857B28}"/>
              </a:ext>
            </a:extLst>
          </p:cNvPr>
          <p:cNvGraphicFramePr>
            <a:graphicFrameLocks noGrp="1"/>
          </p:cNvGraphicFramePr>
          <p:nvPr/>
        </p:nvGraphicFramePr>
        <p:xfrm>
          <a:off x="1779588" y="1891819"/>
          <a:ext cx="344081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1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console.log("#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연습문제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console.log("\\\\\\\\")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94B2EFBD-CDBF-BEBF-25F2-3055B203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512" y="1699697"/>
            <a:ext cx="2852281" cy="1564298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138A7A0-3563-36A3-7B4B-B1394C4B10B8}"/>
              </a:ext>
            </a:extLst>
          </p:cNvPr>
          <p:cNvGraphicFramePr>
            <a:graphicFrameLocks noGrp="1"/>
          </p:cNvGraphicFramePr>
          <p:nvPr/>
        </p:nvGraphicFramePr>
        <p:xfrm>
          <a:off x="1710757" y="3789910"/>
          <a:ext cx="34408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1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"[1])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"[2])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"[3])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"[4])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7" name="Picture 10">
            <a:extLst>
              <a:ext uri="{FF2B5EF4-FFF2-40B4-BE49-F238E27FC236}">
                <a16:creationId xmlns:a16="http://schemas.microsoft.com/office/drawing/2014/main" id="{554F9A11-DA27-9077-7400-017CC798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511" y="3780092"/>
            <a:ext cx="2852281" cy="15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4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4C34097-2724-6B1A-EDD5-91237C18990C}"/>
              </a:ext>
            </a:extLst>
          </p:cNvPr>
          <p:cNvSpPr txBox="1">
            <a:spLocks/>
          </p:cNvSpPr>
          <p:nvPr/>
        </p:nvSpPr>
        <p:spPr>
          <a:xfrm>
            <a:off x="455474" y="1321193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확인 문제</a:t>
            </a: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r>
              <a:rPr lang="ko-KR" altLang="en-US">
                <a:latin typeface="+mn-ea"/>
              </a:rPr>
              <a:t>다음 프로그램의 실행 결과를 적어 보기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예측하는 것보다 실제로 코드를 입력해 보고 결과를 확인하는 것이 쉬울 수 있음</a:t>
            </a: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>
              <a:latin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600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 sz="1600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 sz="1600">
              <a:latin typeface="+mn-ea"/>
            </a:endParaRPr>
          </a:p>
          <a:p>
            <a:pPr marL="1257300" lvl="2" indent="-342900">
              <a:buFont typeface="+mj-lt"/>
              <a:buAutoNum type="arabicPeriod" startAt="4"/>
            </a:pPr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152B601-5A44-7F50-4030-EB2569882087}"/>
              </a:ext>
            </a:extLst>
          </p:cNvPr>
          <p:cNvGraphicFramePr>
            <a:graphicFrameLocks noGrp="1"/>
          </p:cNvGraphicFramePr>
          <p:nvPr/>
        </p:nvGraphicFramePr>
        <p:xfrm>
          <a:off x="1779588" y="2359669"/>
          <a:ext cx="344081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1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 console.log(2 + 2 - 2 * 2 / 2 * 2)</a:t>
                      </a:r>
                    </a:p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 console.log(2 - 2 + 2 / 2 * 2 + 2)</a:t>
                      </a:r>
                    </a:p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7E2AC6A6-757F-8F6D-A664-F4CE0173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513" y="2110920"/>
            <a:ext cx="2852281" cy="15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1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 입력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A714868-F34D-EE70-52B3-03DBFAF6C214}"/>
              </a:ext>
            </a:extLst>
          </p:cNvPr>
          <p:cNvSpPr txBox="1">
            <a:spLocks/>
          </p:cNvSpPr>
          <p:nvPr/>
        </p:nvSpPr>
        <p:spPr>
          <a:xfrm>
            <a:off x="410815" y="12449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문자열 입력</a:t>
            </a:r>
            <a:endParaRPr lang="en-US" altLang="ko-KR"/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prompt(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메시지 문자열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기본 입력 문자열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r>
              <a:rPr lang="en-US" altLang="ko-KR" sz="1600">
                <a:latin typeface="+mn-ea"/>
              </a:rPr>
              <a:t>prompt() </a:t>
            </a:r>
            <a:r>
              <a:rPr lang="ko-KR" altLang="en-US" sz="1600">
                <a:latin typeface="+mn-ea"/>
              </a:rPr>
              <a:t>함수 매개변수의 역할 </a:t>
            </a:r>
            <a:r>
              <a:rPr lang="en-US" altLang="ko-KR" sz="1600">
                <a:latin typeface="+mn-ea"/>
              </a:rPr>
              <a:t>(</a:t>
            </a:r>
            <a:r>
              <a:rPr lang="ko-KR" altLang="en-US" sz="1600">
                <a:latin typeface="+mn-ea"/>
              </a:rPr>
              <a:t>소스 코드 </a:t>
            </a:r>
            <a:r>
              <a:rPr lang="en-US" altLang="ko-KR" sz="1600">
                <a:latin typeface="+mn-ea"/>
              </a:rPr>
              <a:t>2-3-1.html </a:t>
            </a:r>
            <a:r>
              <a:rPr lang="ko-KR" altLang="en-US" sz="1600">
                <a:latin typeface="+mn-ea"/>
              </a:rPr>
              <a:t>참조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r>
              <a:rPr lang="ko-KR" altLang="en-US" sz="1600">
                <a:latin typeface="+mn-ea"/>
              </a:rPr>
              <a:t>리턴</a:t>
            </a:r>
            <a:r>
              <a:rPr lang="en-US" altLang="ko-KR" sz="1600">
                <a:latin typeface="+mn-ea"/>
              </a:rPr>
              <a:t>(return): </a:t>
            </a:r>
            <a:r>
              <a:rPr lang="ko-KR" altLang="en-US" sz="1600">
                <a:latin typeface="+mn-ea"/>
              </a:rPr>
              <a:t>함수를 실행한 후 값을 남기는 것</a:t>
            </a:r>
            <a:r>
              <a:rPr lang="en-US" altLang="ko-KR" sz="1600">
                <a:latin typeface="+mn-ea"/>
              </a:rPr>
              <a:t>(Chapter 5</a:t>
            </a:r>
            <a:r>
              <a:rPr lang="ko-KR" altLang="en-US" sz="1600">
                <a:latin typeface="+mn-ea"/>
              </a:rPr>
              <a:t>에서 학습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37F37A8-E3E6-D19A-34CB-503F613DF51D}"/>
              </a:ext>
            </a:extLst>
          </p:cNvPr>
          <p:cNvGraphicFramePr>
            <a:graphicFrameLocks noGrp="1"/>
          </p:cNvGraphicFramePr>
          <p:nvPr/>
        </p:nvGraphicFramePr>
        <p:xfrm>
          <a:off x="1955800" y="2502434"/>
          <a:ext cx="431641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상수를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input = prompt('message', '_default')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alert(input)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19D565-1239-87AC-FABD-4F71F2AFF14E}"/>
              </a:ext>
            </a:extLst>
          </p:cNvPr>
          <p:cNvSpPr txBox="1"/>
          <p:nvPr/>
        </p:nvSpPr>
        <p:spPr>
          <a:xfrm>
            <a:off x="6350691" y="2939999"/>
            <a:ext cx="5465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prompt()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함수는 사용자로부터 내용을 입력받아서 사용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F122DB-E7DD-B095-6274-29349E724627}"/>
              </a:ext>
            </a:extLst>
          </p:cNvPr>
          <p:cNvSpPr/>
          <p:nvPr/>
        </p:nvSpPr>
        <p:spPr>
          <a:xfrm>
            <a:off x="2355835" y="3050356"/>
            <a:ext cx="1011936" cy="25622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15">
            <a:extLst>
              <a:ext uri="{FF2B5EF4-FFF2-40B4-BE49-F238E27FC236}">
                <a16:creationId xmlns:a16="http://schemas.microsoft.com/office/drawing/2014/main" id="{298B02C7-9C9B-3E4D-2296-E07F67325E41}"/>
              </a:ext>
            </a:extLst>
          </p:cNvPr>
          <p:cNvSpPr/>
          <p:nvPr/>
        </p:nvSpPr>
        <p:spPr>
          <a:xfrm>
            <a:off x="3008376" y="2878673"/>
            <a:ext cx="3316224" cy="269599"/>
          </a:xfrm>
          <a:custGeom>
            <a:avLst/>
            <a:gdLst>
              <a:gd name="connsiteX0" fmla="*/ 0 w 3316224"/>
              <a:gd name="connsiteY0" fmla="*/ 184255 h 269599"/>
              <a:gd name="connsiteX1" fmla="*/ 2206752 w 3316224"/>
              <a:gd name="connsiteY1" fmla="*/ 1375 h 269599"/>
              <a:gd name="connsiteX2" fmla="*/ 3316224 w 3316224"/>
              <a:gd name="connsiteY2" fmla="*/ 269599 h 26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224" h="269599">
                <a:moveTo>
                  <a:pt x="0" y="184255"/>
                </a:moveTo>
                <a:cubicBezTo>
                  <a:pt x="827024" y="85703"/>
                  <a:pt x="1654048" y="-12849"/>
                  <a:pt x="2206752" y="1375"/>
                </a:cubicBezTo>
                <a:cubicBezTo>
                  <a:pt x="2759456" y="15599"/>
                  <a:pt x="3037840" y="142599"/>
                  <a:pt x="3316224" y="26959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05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논리형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71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8D740D-FB66-35D1-BF89-BCCB90E77E20}"/>
              </a:ext>
            </a:extLst>
          </p:cNvPr>
          <p:cNvSpPr txBox="1"/>
          <p:nvPr/>
        </p:nvSpPr>
        <p:spPr>
          <a:xfrm>
            <a:off x="774470" y="1261714"/>
            <a:ext cx="793839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참</a:t>
            </a:r>
            <a:r>
              <a:rPr lang="en-US" altLang="ko-Kore-KR" sz="1600" baseline="30000" dirty="0"/>
              <a:t>true</a:t>
            </a:r>
            <a:r>
              <a:rPr lang="ko-KR" altLang="ko-Kore-KR" sz="1600" dirty="0"/>
              <a:t>이나 거짓</a:t>
            </a:r>
            <a:r>
              <a:rPr lang="en-US" altLang="ko-Kore-KR" sz="1600" baseline="30000" dirty="0"/>
              <a:t>false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값을 표현하기 위한 데이터 유형</a:t>
            </a:r>
            <a:r>
              <a:rPr lang="en-US" altLang="ko-KR" sz="1600" dirty="0"/>
              <a:t>. </a:t>
            </a:r>
            <a:r>
              <a:rPr lang="ko-KR" altLang="ko-Kore-KR" sz="1600" dirty="0"/>
              <a:t>불린</a:t>
            </a:r>
            <a:r>
              <a:rPr lang="en-US" altLang="ko-Kore-KR" sz="1600" baseline="30000" dirty="0" err="1"/>
              <a:t>boolean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유형이라고도</a:t>
            </a:r>
            <a:r>
              <a:rPr lang="ko-KR" altLang="en-US" sz="1600" dirty="0"/>
              <a:t> 함</a:t>
            </a:r>
            <a:r>
              <a:rPr lang="en-US" altLang="ko-Kore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사용할 수 있는 값은 </a:t>
            </a:r>
            <a:r>
              <a:rPr lang="en-US" altLang="ko-Kore-KR" sz="1600" dirty="0"/>
              <a:t>true</a:t>
            </a:r>
            <a:r>
              <a:rPr lang="ko-KR" altLang="ko-Kore-KR" sz="1600" dirty="0"/>
              <a:t>와 </a:t>
            </a:r>
            <a:r>
              <a:rPr lang="en-US" altLang="ko-Kore-KR" sz="1600" dirty="0"/>
              <a:t>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논리형 값은 지정한 조건</a:t>
            </a:r>
            <a:r>
              <a:rPr lang="ko-KR" altLang="en-US" sz="1600" dirty="0"/>
              <a:t>을 체크</a:t>
            </a:r>
            <a:r>
              <a:rPr lang="ko-KR" altLang="ko-Kore-KR" sz="1600" dirty="0"/>
              <a:t>하는 조건식에서 많이 사용</a:t>
            </a:r>
            <a:r>
              <a:rPr lang="ko-KR" altLang="en-US" sz="1600" dirty="0"/>
              <a:t>한다</a:t>
            </a:r>
            <a:r>
              <a:rPr lang="en-US" altLang="ko-Kore-KR" sz="1600" dirty="0"/>
              <a:t>.</a:t>
            </a:r>
            <a:endParaRPr lang="ko-Kore-KR" altLang="ko-Kore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ADB05D-C23E-7D44-398A-BCEE86451F3E}"/>
              </a:ext>
            </a:extLst>
          </p:cNvPr>
          <p:cNvSpPr txBox="1">
            <a:spLocks/>
          </p:cNvSpPr>
          <p:nvPr/>
        </p:nvSpPr>
        <p:spPr>
          <a:xfrm>
            <a:off x="774470" y="3116324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truthy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falsy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D1F5D-C588-371E-B75A-073E9CAD38A7}"/>
              </a:ext>
            </a:extLst>
          </p:cNvPr>
          <p:cNvSpPr txBox="1"/>
          <p:nvPr/>
        </p:nvSpPr>
        <p:spPr>
          <a:xfrm>
            <a:off x="907306" y="3958897"/>
            <a:ext cx="787527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true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false</a:t>
            </a:r>
            <a:r>
              <a:rPr kumimoji="1" lang="ko-KR" altLang="en-US" sz="1600" dirty="0"/>
              <a:t> 라는 명확한 값 외에 참과 거짓을 판별하는 방법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truthy: true</a:t>
            </a:r>
            <a:r>
              <a:rPr kumimoji="1" lang="ko-Kore-KR" altLang="en-US" sz="1600" dirty="0"/>
              <a:t>로</a:t>
            </a:r>
            <a:r>
              <a:rPr kumimoji="1" lang="ko-KR" altLang="en-US" sz="1600"/>
              <a:t> 인정할 수 있는 값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 err="1"/>
              <a:t>falsy</a:t>
            </a:r>
            <a:r>
              <a:rPr kumimoji="1" lang="en-US" altLang="ko-Kore-KR" sz="1600" dirty="0"/>
              <a:t>: false</a:t>
            </a:r>
            <a:r>
              <a:rPr kumimoji="1" lang="ko-Kore-KR" altLang="en-US" sz="1600" dirty="0"/>
              <a:t>로</a:t>
            </a:r>
            <a:r>
              <a:rPr kumimoji="1" lang="ko-KR" altLang="en-US" sz="1600"/>
              <a:t> 인정할 수 있는 값 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falsy</a:t>
            </a:r>
            <a:r>
              <a:rPr kumimoji="1" lang="ko-Kore-KR" altLang="en-US" sz="1600" dirty="0"/>
              <a:t> </a:t>
            </a:r>
            <a:r>
              <a:rPr kumimoji="1" lang="ko-KR" altLang="en-US" sz="1600"/>
              <a:t>값을 제외한 모든 값은 </a:t>
            </a:r>
            <a:r>
              <a:rPr kumimoji="1" lang="en-US" altLang="ko-KR" sz="1600" dirty="0"/>
              <a:t>truthy</a:t>
            </a:r>
            <a:r>
              <a:rPr kumimoji="1" lang="ko-KR" altLang="en-US" sz="1600" dirty="0"/>
              <a:t>하다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즉 </a:t>
            </a:r>
            <a:r>
              <a:rPr kumimoji="1" lang="en-US" altLang="ko-KR" sz="1600" dirty="0"/>
              <a:t>true</a:t>
            </a:r>
            <a:r>
              <a:rPr kumimoji="1" lang="ko-KR" altLang="en-US" sz="1600" dirty="0"/>
              <a:t>로 친다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F6E21-A703-20B1-9557-B3FCAC6AB74A}"/>
              </a:ext>
            </a:extLst>
          </p:cNvPr>
          <p:cNvSpPr txBox="1"/>
          <p:nvPr/>
        </p:nvSpPr>
        <p:spPr>
          <a:xfrm>
            <a:off x="7733875" y="3830952"/>
            <a:ext cx="3900487" cy="1785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0   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0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""  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빈 문자열</a:t>
            </a:r>
            <a:r>
              <a:rPr lang="ko-KR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NaN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undefined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null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CDE0C-8577-ACA8-70A9-43F4852D02C8}"/>
              </a:ext>
            </a:extLst>
          </p:cNvPr>
          <p:cNvSpPr txBox="1"/>
          <p:nvPr/>
        </p:nvSpPr>
        <p:spPr>
          <a:xfrm>
            <a:off x="1908081" y="5657246"/>
            <a:ext cx="523494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chemeClr val="accent1"/>
                </a:solidFill>
              </a:rPr>
              <a:t>NaN</a:t>
            </a:r>
            <a:r>
              <a:rPr lang="ko-KR" altLang="ko-Kore-KR" sz="1400" dirty="0">
                <a:solidFill>
                  <a:schemeClr val="accent1"/>
                </a:solidFill>
              </a:rPr>
              <a:t>은 숫자가 아님</a:t>
            </a: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en-US" altLang="ko-Kore-KR" sz="1400" dirty="0">
                <a:solidFill>
                  <a:schemeClr val="accent1"/>
                </a:solidFill>
              </a:rPr>
              <a:t>Not a Number)</a:t>
            </a:r>
            <a:r>
              <a:rPr lang="ko-KR" altLang="ko-Kore-KR" sz="1400" dirty="0">
                <a:solidFill>
                  <a:schemeClr val="accent1"/>
                </a:solidFill>
              </a:rPr>
              <a:t>을 나타</a:t>
            </a:r>
            <a:r>
              <a:rPr lang="ko-KR" altLang="en-US" sz="1400" dirty="0">
                <a:solidFill>
                  <a:schemeClr val="accent1"/>
                </a:solidFill>
              </a:rPr>
              <a:t>낸다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400" dirty="0">
                <a:solidFill>
                  <a:schemeClr val="accent1"/>
                </a:solidFill>
              </a:rPr>
              <a:t>변수를 선언만 하고 값이 할당되지 않은 상태에서 그 변수를 더하거나 빼는 연산에 사용하면 </a:t>
            </a:r>
            <a:r>
              <a:rPr lang="en-US" altLang="ko-Kore-KR" sz="1400" dirty="0" err="1">
                <a:solidFill>
                  <a:schemeClr val="accent1"/>
                </a:solidFill>
              </a:rPr>
              <a:t>NaN</a:t>
            </a:r>
            <a:r>
              <a:rPr lang="ko-KR" altLang="ko-Kore-KR" sz="1400" dirty="0">
                <a:solidFill>
                  <a:schemeClr val="accent1"/>
                </a:solidFill>
              </a:rPr>
              <a:t>이 </a:t>
            </a:r>
            <a:r>
              <a:rPr lang="ko-KR" altLang="en-US" sz="1400" dirty="0">
                <a:solidFill>
                  <a:schemeClr val="accent1"/>
                </a:solidFill>
              </a:rPr>
              <a:t>됨</a:t>
            </a:r>
            <a:r>
              <a:rPr lang="en-US" altLang="ko-Kore-KR" sz="1400" dirty="0">
                <a:solidFill>
                  <a:schemeClr val="accent1"/>
                </a:solidFill>
              </a:rPr>
              <a:t> </a:t>
            </a:r>
            <a:endParaRPr kumimoji="1" lang="ko-Kore-KR" alt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A9F61-FFE0-BD0A-6802-6A80CA237146}"/>
              </a:ext>
            </a:extLst>
          </p:cNvPr>
          <p:cNvSpPr txBox="1"/>
          <p:nvPr/>
        </p:nvSpPr>
        <p:spPr>
          <a:xfrm>
            <a:off x="7794171" y="3429000"/>
            <a:ext cx="13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falsy</a:t>
            </a:r>
            <a:r>
              <a:rPr lang="en-US" altLang="ko-KR" b="1" dirty="0"/>
              <a:t> </a:t>
            </a:r>
            <a:r>
              <a:rPr lang="ko-KR" altLang="en-US" b="1" dirty="0"/>
              <a:t>값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EDE255-3BD6-DB07-D393-646FD4E4FB88}"/>
              </a:ext>
            </a:extLst>
          </p:cNvPr>
          <p:cNvSpPr/>
          <p:nvPr/>
        </p:nvSpPr>
        <p:spPr>
          <a:xfrm>
            <a:off x="7794171" y="4512960"/>
            <a:ext cx="583475" cy="4335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B39AE70-98B3-81C8-0F7F-22095E9BC313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7143021" y="4729715"/>
            <a:ext cx="651150" cy="1437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752376-EA70-990E-AACC-B4B9F619E326}"/>
              </a:ext>
            </a:extLst>
          </p:cNvPr>
          <p:cNvSpPr txBox="1"/>
          <p:nvPr/>
        </p:nvSpPr>
        <p:spPr>
          <a:xfrm>
            <a:off x="306647" y="319086"/>
            <a:ext cx="31277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논리형</a:t>
            </a:r>
          </a:p>
        </p:txBody>
      </p:sp>
    </p:spTree>
    <p:extLst>
      <p:ext uri="{BB962C8B-B14F-4D97-AF65-F5344CB8AC3E}">
        <p14:creationId xmlns:p14="http://schemas.microsoft.com/office/powerpoint/2010/main" val="206879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937674" y="1556108"/>
            <a:ext cx="6780807" cy="174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논리형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참</a:t>
            </a:r>
            <a:r>
              <a:rPr lang="en-US" altLang="ko-KR" dirty="0"/>
              <a:t>(True)</a:t>
            </a:r>
            <a:r>
              <a:rPr lang="ko-KR" altLang="en-US" dirty="0"/>
              <a:t>과 거짓</a:t>
            </a:r>
            <a:r>
              <a:rPr lang="en-US" altLang="ko-KR" dirty="0"/>
              <a:t>(False)</a:t>
            </a:r>
            <a:r>
              <a:rPr lang="ko-KR" altLang="en-US" dirty="0"/>
              <a:t>이라는 값을 표현하는 자료형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프로그램에서 조건을 확인할 때 많이 사용 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5EA002-B208-4B81-A420-21817A48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5" y="3121152"/>
            <a:ext cx="4229690" cy="2829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9F69DD-3212-4D8D-9720-351C0C641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97" y="3121152"/>
            <a:ext cx="4115374" cy="2067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74623B-8E04-47E2-6405-441F596E1FB4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125157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7FCADE-8D64-4622-F6F5-297378D0054C}"/>
              </a:ext>
            </a:extLst>
          </p:cNvPr>
          <p:cNvSpPr txBox="1"/>
          <p:nvPr/>
        </p:nvSpPr>
        <p:spPr>
          <a:xfrm>
            <a:off x="740773" y="1335133"/>
            <a:ext cx="901827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프로그램에서</a:t>
            </a:r>
            <a:r>
              <a:rPr kumimoji="1" lang="ko-KR" altLang="en-US"/>
              <a:t> 처리하는 자료의 형태  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을 숫자로 처리할지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문자로 처리할지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자료형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자료</a:t>
            </a:r>
            <a:r>
              <a:rPr kumimoji="1" lang="ko-KR" altLang="en-US"/>
              <a:t> 유형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타입 등으로 부름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자바스크립트</a:t>
            </a:r>
            <a:r>
              <a:rPr kumimoji="1" lang="ko-KR" altLang="en-US"/>
              <a:t> 자료형은 크게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원시형</a:t>
            </a:r>
            <a:r>
              <a:rPr kumimoji="1" lang="en-US" altLang="ko-KR" dirty="0"/>
              <a:t>’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로 나눔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원시형</a:t>
            </a:r>
            <a:r>
              <a:rPr kumimoji="1" lang="en-US" altLang="ko-KR" dirty="0"/>
              <a:t>(primitive type) : </a:t>
            </a:r>
            <a:r>
              <a:rPr kumimoji="1" lang="ko-KR" altLang="en-US" dirty="0"/>
              <a:t>하나의 값만 가지고 있는 자료형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객체</a:t>
            </a:r>
            <a:r>
              <a:rPr kumimoji="1" lang="en-US" altLang="ko-KR" dirty="0"/>
              <a:t>(object):</a:t>
            </a:r>
            <a:r>
              <a:rPr kumimoji="1" lang="ko-KR" altLang="en-US" dirty="0"/>
              <a:t> 원시형 외의 모든 자료</a:t>
            </a:r>
            <a:endParaRPr kumimoji="1" lang="ko-Kore-KR" altLang="en-US" dirty="0"/>
          </a:p>
        </p:txBody>
      </p:sp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D23B3857-DAEF-BE72-E296-AD211ADA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12" y="3485643"/>
            <a:ext cx="6193971" cy="3051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361DA-5B57-6BAA-CBEA-9D01BF5D3783}"/>
              </a:ext>
            </a:extLst>
          </p:cNvPr>
          <p:cNvSpPr txBox="1"/>
          <p:nvPr/>
        </p:nvSpPr>
        <p:spPr>
          <a:xfrm>
            <a:off x="306648" y="319086"/>
            <a:ext cx="59417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(data type)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이란</a:t>
            </a:r>
          </a:p>
        </p:txBody>
      </p:sp>
    </p:spTree>
    <p:extLst>
      <p:ext uri="{BB962C8B-B14F-4D97-AF65-F5344CB8AC3E}">
        <p14:creationId xmlns:p14="http://schemas.microsoft.com/office/powerpoint/2010/main" val="2745377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 자료형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75D868E-2D52-A933-B22B-013686C6BD0D}"/>
              </a:ext>
            </a:extLst>
          </p:cNvPr>
          <p:cNvSpPr txBox="1">
            <a:spLocks/>
          </p:cNvSpPr>
          <p:nvPr/>
        </p:nvSpPr>
        <p:spPr>
          <a:xfrm>
            <a:off x="455474" y="1332079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불 자료형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자바스크립트에서는 참과 거짓 값을 표현할 때 불 자료형을 사용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불 만들기</a:t>
            </a:r>
            <a:endParaRPr lang="en-US" altLang="ko-KR">
              <a:latin typeface="+mn-ea"/>
            </a:endParaRPr>
          </a:p>
          <a:p>
            <a:pPr lvl="3"/>
            <a:r>
              <a:rPr lang="ko-KR" altLang="en-US">
                <a:latin typeface="+mn-ea"/>
              </a:rPr>
              <a:t>비교 연산자</a:t>
            </a:r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2E7A95-1487-1185-3755-FBAA89F35C9E}"/>
              </a:ext>
            </a:extLst>
          </p:cNvPr>
          <p:cNvGraphicFramePr>
            <a:graphicFrameLocks noGrp="1"/>
          </p:cNvGraphicFramePr>
          <p:nvPr/>
        </p:nvGraphicFramePr>
        <p:xfrm>
          <a:off x="2860639" y="2870906"/>
          <a:ext cx="3898900" cy="2333625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247070654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3634011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8925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양쪽이 같다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39792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!==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양쪽이 다르다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9897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왼쪽이 더 크다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2343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오른쪽이 더 크다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7144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왼쪽이 더 크거나 같다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0628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오른쪽이 더 크거나 같다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3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781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 자료형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CAA5F32-5DD7-4382-7872-941A777BF17B}"/>
              </a:ext>
            </a:extLst>
          </p:cNvPr>
          <p:cNvSpPr txBox="1">
            <a:spLocks/>
          </p:cNvSpPr>
          <p:nvPr/>
        </p:nvSpPr>
        <p:spPr>
          <a:xfrm>
            <a:off x="546886" y="128853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불 자료형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불 표현식 이해하기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소스 코드 </a:t>
            </a:r>
            <a:r>
              <a:rPr lang="en-US" altLang="ko-KR">
                <a:latin typeface="+mn-ea"/>
              </a:rPr>
              <a:t>2-1-1.html)</a:t>
            </a: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불 부정 연산자</a:t>
            </a:r>
            <a:endParaRPr lang="en-US" altLang="ko-KR">
              <a:latin typeface="+mn-ea"/>
            </a:endParaRPr>
          </a:p>
          <a:p>
            <a:pPr lvl="3"/>
            <a:r>
              <a:rPr lang="ko-KR" altLang="en-US">
                <a:latin typeface="+mn-ea"/>
              </a:rPr>
              <a:t>논리 부정 연산자는 </a:t>
            </a:r>
            <a:r>
              <a:rPr lang="en-US" altLang="ko-KR">
                <a:latin typeface="+mn-ea"/>
              </a:rPr>
              <a:t>! </a:t>
            </a:r>
            <a:r>
              <a:rPr lang="ko-KR" altLang="en-US">
                <a:latin typeface="+mn-ea"/>
              </a:rPr>
              <a:t>기호를 사용하며 참을 거짓으로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거짓을 참으로 바꿈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불 논리합</a:t>
            </a:r>
            <a:r>
              <a:rPr lang="en-US" altLang="ko-KR">
                <a:latin typeface="+mn-ea"/>
              </a:rPr>
              <a:t>/</a:t>
            </a:r>
            <a:r>
              <a:rPr lang="ko-KR" altLang="en-US">
                <a:latin typeface="+mn-ea"/>
              </a:rPr>
              <a:t>논리곱 연산자</a:t>
            </a:r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>
              <a:latin typeface="+mn-ea"/>
            </a:endParaRPr>
          </a:p>
          <a:p>
            <a:pPr lvl="2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4775B3A-78AC-1658-3F29-772BE25E507C}"/>
              </a:ext>
            </a:extLst>
          </p:cNvPr>
          <p:cNvGraphicFramePr>
            <a:graphicFrameLocks noGrp="1"/>
          </p:cNvGraphicFramePr>
          <p:nvPr/>
        </p:nvGraphicFramePr>
        <p:xfrm>
          <a:off x="2091871" y="2018438"/>
          <a:ext cx="431641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if (273 &lt; 52)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alert('273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보다 작습니다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if (273 &gt; 52)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alert('273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보다 큽니다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78771F4-70B9-F1CB-DEB6-031BE44D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763" y="2587629"/>
            <a:ext cx="2952750" cy="1138238"/>
          </a:xfrm>
          <a:prstGeom prst="rect">
            <a:avLst/>
          </a:prstGeom>
        </p:spPr>
      </p:pic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66172672-5CB6-DF6A-6036-931384F1B35A}"/>
              </a:ext>
            </a:extLst>
          </p:cNvPr>
          <p:cNvGraphicFramePr>
            <a:graphicFrameLocks noGrp="1"/>
          </p:cNvGraphicFramePr>
          <p:nvPr/>
        </p:nvGraphicFramePr>
        <p:xfrm>
          <a:off x="2091871" y="5255628"/>
          <a:ext cx="3898900" cy="1000125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32176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27549089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17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&amp;&amp;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논리곱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244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논리합 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66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29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 자료형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F735FA1-C27F-378F-71DE-FD13AD68D80F}"/>
              </a:ext>
            </a:extLst>
          </p:cNvPr>
          <p:cNvSpPr txBox="1">
            <a:spLocks/>
          </p:cNvSpPr>
          <p:nvPr/>
        </p:nvSpPr>
        <p:spPr>
          <a:xfrm>
            <a:off x="455474" y="115911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>
                <a:latin typeface="+mn-ea"/>
              </a:rPr>
              <a:t>불 자료형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논리 연산자의 활용</a:t>
            </a:r>
            <a:endParaRPr lang="en-US" altLang="ko-KR">
              <a:latin typeface="+mn-ea"/>
            </a:endParaRPr>
          </a:p>
          <a:p>
            <a:pPr lvl="2"/>
            <a:r>
              <a:rPr lang="en-US" altLang="ko-KR">
                <a:latin typeface="+mn-ea"/>
              </a:rPr>
              <a:t>&amp;&amp; </a:t>
            </a:r>
            <a:r>
              <a:rPr lang="ko-KR" altLang="en-US">
                <a:latin typeface="+mn-ea"/>
              </a:rPr>
              <a:t>연산자</a:t>
            </a:r>
            <a:endParaRPr lang="en-US" altLang="ko-KR">
              <a:latin typeface="+mn-ea"/>
            </a:endParaRPr>
          </a:p>
          <a:p>
            <a:pPr lvl="3"/>
            <a:r>
              <a:rPr lang="ko-KR" altLang="en-US">
                <a:latin typeface="+mn-ea"/>
              </a:rPr>
              <a:t>조건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“티켓을 </a:t>
            </a:r>
            <a:r>
              <a:rPr lang="en-US" altLang="ko-KR">
                <a:latin typeface="+mn-ea"/>
              </a:rPr>
              <a:t>1</a:t>
            </a:r>
            <a:r>
              <a:rPr lang="ko-KR" altLang="en-US">
                <a:latin typeface="+mn-ea"/>
              </a:rPr>
              <a:t>장만 구매하면서 오후 </a:t>
            </a:r>
            <a:r>
              <a:rPr lang="en-US" altLang="ko-KR">
                <a:latin typeface="+mn-ea"/>
              </a:rPr>
              <a:t>3</a:t>
            </a:r>
            <a:r>
              <a:rPr lang="ko-KR" altLang="en-US">
                <a:latin typeface="+mn-ea"/>
              </a:rPr>
              <a:t>시 이후부터”</a:t>
            </a:r>
            <a:endParaRPr lang="en-US" altLang="ko-KR">
              <a:latin typeface="+mn-ea"/>
            </a:endParaRPr>
          </a:p>
          <a:p>
            <a:pPr lvl="3"/>
            <a:endParaRPr lang="en-US" altLang="ko-KR">
              <a:latin typeface="+mn-ea"/>
            </a:endParaRPr>
          </a:p>
          <a:p>
            <a:pPr lvl="3"/>
            <a:endParaRPr lang="en-US" altLang="ko-KR">
              <a:latin typeface="+mn-ea"/>
            </a:endParaRPr>
          </a:p>
          <a:p>
            <a:pPr lvl="3"/>
            <a:endParaRPr lang="en-US" altLang="ko-KR">
              <a:latin typeface="+mn-ea"/>
            </a:endParaRPr>
          </a:p>
          <a:p>
            <a:pPr lvl="3"/>
            <a:endParaRPr lang="en-US" altLang="ko-KR">
              <a:latin typeface="+mn-ea"/>
            </a:endParaRPr>
          </a:p>
          <a:p>
            <a:pPr lvl="3"/>
            <a:endParaRPr lang="en-US" altLang="ko-KR">
              <a:latin typeface="+mn-ea"/>
            </a:endParaRPr>
          </a:p>
          <a:p>
            <a:pPr lvl="2"/>
            <a:r>
              <a:rPr lang="en-US" altLang="ko-KR">
                <a:latin typeface="+mn-ea"/>
              </a:rPr>
              <a:t>|| </a:t>
            </a:r>
            <a:r>
              <a:rPr lang="ko-KR" altLang="en-US">
                <a:latin typeface="+mn-ea"/>
              </a:rPr>
              <a:t>연산자</a:t>
            </a:r>
            <a:endParaRPr lang="en-US" altLang="ko-KR">
              <a:latin typeface="+mn-ea"/>
            </a:endParaRPr>
          </a:p>
          <a:p>
            <a:pPr lvl="3"/>
            <a:r>
              <a:rPr lang="ko-KR" altLang="en-US">
                <a:latin typeface="+mn-ea"/>
              </a:rPr>
              <a:t>조건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“우리카드나 신한카드로 결제하면 </a:t>
            </a:r>
            <a:r>
              <a:rPr lang="en-US" altLang="ko-KR">
                <a:latin typeface="+mn-ea"/>
              </a:rPr>
              <a:t>10% </a:t>
            </a:r>
            <a:r>
              <a:rPr lang="ko-KR" altLang="en-US">
                <a:latin typeface="+mn-ea"/>
              </a:rPr>
              <a:t>할인”</a:t>
            </a:r>
            <a:endParaRPr lang="en-US" altLang="ko-KR">
              <a:latin typeface="+mn-ea"/>
            </a:endParaRPr>
          </a:p>
          <a:p>
            <a:pPr lvl="3"/>
            <a:endParaRPr lang="en-US" altLang="ko-KR">
              <a:latin typeface="+mn-ea"/>
            </a:endParaRPr>
          </a:p>
          <a:p>
            <a:pPr lvl="2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AAAB2379-BF81-9BC4-A69C-025D3D39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5"/>
          <a:stretch/>
        </p:blipFill>
        <p:spPr>
          <a:xfrm>
            <a:off x="3075074" y="2556720"/>
            <a:ext cx="7109680" cy="1713218"/>
          </a:xfrm>
          <a:prstGeom prst="rect">
            <a:avLst/>
          </a:prstGeom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9F531D8F-CC86-75C2-E3DD-0A2DACFB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074" y="4964585"/>
            <a:ext cx="6980360" cy="15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59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undefined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6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8D740D-FB66-35D1-BF89-BCCB90E77E20}"/>
              </a:ext>
            </a:extLst>
          </p:cNvPr>
          <p:cNvSpPr txBox="1"/>
          <p:nvPr/>
        </p:nvSpPr>
        <p:spPr>
          <a:xfrm>
            <a:off x="593197" y="1063517"/>
            <a:ext cx="395653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변수를</a:t>
            </a:r>
            <a:r>
              <a:rPr kumimoji="1" lang="ko-KR" altLang="en-US" sz="1600"/>
              <a:t> 선언하기만 하고 </a:t>
            </a:r>
            <a:br>
              <a:rPr kumimoji="1" lang="en-US" altLang="ko-KR" sz="1600" dirty="0"/>
            </a:br>
            <a:r>
              <a:rPr kumimoji="1" lang="ko-KR" altLang="en-US" sz="1600" dirty="0"/>
              <a:t>값을 할당할지 않을 때 변수의 </a:t>
            </a:r>
            <a:r>
              <a:rPr kumimoji="1" lang="ko-KR" altLang="en-US" sz="1600" dirty="0" err="1"/>
              <a:t>초깃값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undefined</a:t>
            </a:r>
            <a:r>
              <a:rPr kumimoji="1" lang="ko-KR" altLang="en-US" sz="1600" dirty="0"/>
              <a:t>는 값이면서 동시에 자료형</a:t>
            </a:r>
            <a:endParaRPr kumimoji="1"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3DAD0-E85C-B473-14E8-0F5FDD5CD262}"/>
              </a:ext>
            </a:extLst>
          </p:cNvPr>
          <p:cNvSpPr txBox="1"/>
          <p:nvPr/>
        </p:nvSpPr>
        <p:spPr>
          <a:xfrm>
            <a:off x="709308" y="2339071"/>
            <a:ext cx="3840421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userName 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undefined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95FFEE8-0E9D-FB69-0595-41B434ACD289}"/>
              </a:ext>
            </a:extLst>
          </p:cNvPr>
          <p:cNvSpPr txBox="1">
            <a:spLocks/>
          </p:cNvSpPr>
          <p:nvPr/>
        </p:nvSpPr>
        <p:spPr>
          <a:xfrm>
            <a:off x="544800" y="3639476"/>
            <a:ext cx="4053326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79EB3-249A-71DB-1D87-6DB6A09ECD3F}"/>
              </a:ext>
            </a:extLst>
          </p:cNvPr>
          <p:cNvSpPr txBox="1"/>
          <p:nvPr/>
        </p:nvSpPr>
        <p:spPr>
          <a:xfrm>
            <a:off x="544800" y="4482049"/>
            <a:ext cx="441306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유효하지 않은 값</a:t>
            </a:r>
            <a:r>
              <a:rPr lang="ko-Kore-KR" altLang="ko-Kore-KR" sz="1600" dirty="0">
                <a:effectLst/>
              </a:rPr>
              <a:t> </a:t>
            </a:r>
            <a:endParaRPr lang="en-US" altLang="ko-Kore-KR" sz="16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null</a:t>
            </a:r>
            <a:r>
              <a:rPr kumimoji="1" lang="ko-Kore-KR" altLang="en-US" sz="1600" dirty="0"/>
              <a:t> 역시</a:t>
            </a:r>
            <a:r>
              <a:rPr kumimoji="1" lang="ko-KR" altLang="en-US" sz="1600"/>
              <a:t> 값이면서 동시에 자료형</a:t>
            </a: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CB0E5-0ECA-36E6-36B5-C13F3ADF0257}"/>
              </a:ext>
            </a:extLst>
          </p:cNvPr>
          <p:cNvSpPr txBox="1"/>
          <p:nvPr/>
        </p:nvSpPr>
        <p:spPr>
          <a:xfrm>
            <a:off x="775063" y="5511450"/>
            <a:ext cx="30480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ko-KR" sz="1600" dirty="0"/>
              <a:t>let age = null</a:t>
            </a:r>
            <a:endParaRPr lang="ko-KR" altLang="en-US" sz="16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264D48-BC61-0863-87DA-A7A421D98225}"/>
              </a:ext>
            </a:extLst>
          </p:cNvPr>
          <p:cNvCxnSpPr/>
          <p:nvPr/>
        </p:nvCxnSpPr>
        <p:spPr>
          <a:xfrm>
            <a:off x="5590903" y="568828"/>
            <a:ext cx="0" cy="5843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9517FF-6714-27DE-AD62-541E9442A0E7}"/>
              </a:ext>
            </a:extLst>
          </p:cNvPr>
          <p:cNvSpPr txBox="1"/>
          <p:nvPr/>
        </p:nvSpPr>
        <p:spPr>
          <a:xfrm>
            <a:off x="6607245" y="601852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undefined</a:t>
            </a:r>
            <a:r>
              <a:rPr kumimoji="1" lang="ko-KR" altLang="en-US" sz="2400" b="1" dirty="0"/>
              <a:t>과 </a:t>
            </a:r>
            <a:r>
              <a:rPr kumimoji="1" lang="en-US" altLang="ko-KR" sz="2400" b="1" dirty="0"/>
              <a:t>null</a:t>
            </a:r>
            <a:endParaRPr kumimoji="1"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EE0F2-242A-EB53-EB33-8DDD0080BCE4}"/>
              </a:ext>
            </a:extLst>
          </p:cNvPr>
          <p:cNvSpPr txBox="1"/>
          <p:nvPr/>
        </p:nvSpPr>
        <p:spPr>
          <a:xfrm>
            <a:off x="6743052" y="1344786"/>
            <a:ext cx="4739640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first, second;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second = null;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console.log(first)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console.log(second)</a:t>
            </a:r>
            <a:endParaRPr kumimoji="1" lang="ko-Kore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40B91168-EBCB-AF46-86FB-0DB42CF3599B}"/>
              </a:ext>
            </a:extLst>
          </p:cNvPr>
          <p:cNvGraphicFramePr>
            <a:graphicFrameLocks noGrp="1"/>
          </p:cNvGraphicFramePr>
          <p:nvPr/>
        </p:nvGraphicFramePr>
        <p:xfrm>
          <a:off x="6373404" y="3210037"/>
          <a:ext cx="5610860" cy="1701449"/>
        </p:xfrm>
        <a:graphic>
          <a:graphicData uri="http://schemas.openxmlformats.org/drawingml/2006/table">
            <a:tbl>
              <a:tblPr firstRow="1" bandRow="1"/>
              <a:tblGrid>
                <a:gridCol w="2805430">
                  <a:extLst>
                    <a:ext uri="{9D8B030D-6E8A-4147-A177-3AD203B41FA5}">
                      <a16:colId xmlns:a16="http://schemas.microsoft.com/office/drawing/2014/main" val="3563135434"/>
                    </a:ext>
                  </a:extLst>
                </a:gridCol>
                <a:gridCol w="2805430">
                  <a:extLst>
                    <a:ext uri="{9D8B030D-6E8A-4147-A177-3AD203B41FA5}">
                      <a16:colId xmlns:a16="http://schemas.microsoft.com/office/drawing/2014/main" val="2553853359"/>
                    </a:ext>
                  </a:extLst>
                </a:gridCol>
              </a:tblGrid>
              <a:tr h="551168">
                <a:tc>
                  <a:txBody>
                    <a:bodyPr/>
                    <a:lstStyle/>
                    <a:p>
                      <a:r>
                        <a:rPr lang="en-US" altLang="ko-Kore-KR" sz="1600" b="1" dirty="0"/>
                        <a:t>undefined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sz="1600" b="1" dirty="0"/>
                        <a:t>null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11748"/>
                  </a:ext>
                </a:extLst>
              </a:tr>
              <a:tr h="551168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선언만 하고 할당하지 않음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값을 할당함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934919"/>
                  </a:ext>
                </a:extLst>
              </a:tr>
              <a:tr h="599113">
                <a:tc>
                  <a:txBody>
                    <a:bodyPr/>
                    <a:lstStyle/>
                    <a:p>
                      <a:r>
                        <a:rPr lang="ko-Kore-KR" altLang="en-US" sz="1400">
                          <a:latin typeface="+mn-ea"/>
                          <a:ea typeface="+mn-ea"/>
                        </a:rPr>
                        <a:t>주로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 사용자의 실수에 의해 발생</a:t>
                      </a:r>
                      <a:endParaRPr lang="ko-Kore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>
                          <a:latin typeface="+mn-ea"/>
                          <a:ea typeface="+mn-ea"/>
                        </a:rPr>
                        <a:t>주로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 사용자가 의도적으로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을 할당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3043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CC4972-5461-95F0-59AF-156F7AED4B3B}"/>
              </a:ext>
            </a:extLst>
          </p:cNvPr>
          <p:cNvSpPr txBox="1"/>
          <p:nvPr/>
        </p:nvSpPr>
        <p:spPr>
          <a:xfrm>
            <a:off x="306647" y="319086"/>
            <a:ext cx="32693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undefined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761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763107" y="1743339"/>
            <a:ext cx="9627801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undefined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자료형이 정의되지 않았을 때의 상태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변수가 </a:t>
            </a:r>
            <a:r>
              <a:rPr kumimoji="1" lang="en-US" altLang="ko-KR" dirty="0"/>
              <a:t>undefined</a:t>
            </a:r>
            <a:r>
              <a:rPr kumimoji="1" lang="ko-KR" altLang="en-US" dirty="0"/>
              <a:t>라는 것은 ＇처음부터 변수에 값이 할당되지 </a:t>
            </a:r>
            <a:r>
              <a:rPr kumimoji="1" lang="ko-KR" altLang="en-US" dirty="0" err="1"/>
              <a:t>않았다＇는</a:t>
            </a:r>
            <a:r>
              <a:rPr kumimoji="1" lang="ko-KR" altLang="en-US" dirty="0"/>
              <a:t> 의미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BE1E7-2927-264E-ADAB-A696CD3C1BEB}"/>
              </a:ext>
            </a:extLst>
          </p:cNvPr>
          <p:cNvSpPr txBox="1"/>
          <p:nvPr/>
        </p:nvSpPr>
        <p:spPr>
          <a:xfrm>
            <a:off x="838199" y="3640597"/>
            <a:ext cx="7973291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null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‘</a:t>
            </a:r>
            <a:r>
              <a:rPr lang="ko-KR" altLang="en-US" dirty="0"/>
              <a:t>처음에 할당된 값이 더 이상 유효하지 않다</a:t>
            </a:r>
            <a:r>
              <a:rPr lang="en-US" altLang="ko-KR" dirty="0"/>
              <a:t>’</a:t>
            </a:r>
            <a:r>
              <a:rPr lang="ko-KR" altLang="en-US" dirty="0"/>
              <a:t>는 의미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BDEF4F-872D-4F91-A7F2-1E41F599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62" y="3429000"/>
            <a:ext cx="4753638" cy="2791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5367E8-C79B-834E-5E51-8D493DBBDB26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2412515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심볼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430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A29A4-0B4F-8A77-0E17-CE90E535A6B9}"/>
              </a:ext>
            </a:extLst>
          </p:cNvPr>
          <p:cNvSpPr txBox="1"/>
          <p:nvPr/>
        </p:nvSpPr>
        <p:spPr>
          <a:xfrm>
            <a:off x="755835" y="1244310"/>
            <a:ext cx="825676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/>
              <a:t>ES6</a:t>
            </a:r>
            <a:r>
              <a:rPr lang="ko-KR" altLang="ko-Kore-KR" sz="1600" dirty="0"/>
              <a:t>에 새롭게 추가된 원시 유형의 자료형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심볼의 가장 큰 특징은 유일성을 보장한다는 것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심볼은 객체 프로퍼티의 키로 사용할 수 있다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C63-420F-A091-9607-B8086A37FABD}"/>
              </a:ext>
            </a:extLst>
          </p:cNvPr>
          <p:cNvSpPr txBox="1"/>
          <p:nvPr/>
        </p:nvSpPr>
        <p:spPr>
          <a:xfrm>
            <a:off x="984672" y="2845116"/>
            <a:ext cx="1267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(</a:t>
            </a:r>
            <a:r>
              <a:rPr kumimoji="1" lang="ko-KR" altLang="en-US" sz="1600"/>
              <a:t>예</a:t>
            </a:r>
            <a:r>
              <a:rPr kumimoji="1" lang="en-US" altLang="ko-KR" sz="1600"/>
              <a:t>)</a:t>
            </a:r>
            <a:endParaRPr kumimoji="1" lang="ko-Kore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89DAC-F02E-DEC3-D85F-3309DCC2C208}"/>
              </a:ext>
            </a:extLst>
          </p:cNvPr>
          <p:cNvSpPr txBox="1"/>
          <p:nvPr/>
        </p:nvSpPr>
        <p:spPr>
          <a:xfrm>
            <a:off x="1765383" y="2813423"/>
            <a:ext cx="7776151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 프로그램에서 오픈 소스를 가져와 사용하거나 </a:t>
            </a:r>
            <a:endParaRPr lang="en-US" altLang="ko-KR" sz="1600" dirty="0">
              <a:solidFill>
                <a:schemeClr val="accent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다른 팀원이 만든 객체들을 함께 사용할 경우 객체의 키 이름이 중복될 수도 있다</a:t>
            </a:r>
            <a:r>
              <a:rPr lang="en-US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è"/>
            </a:pPr>
            <a:r>
              <a:rPr lang="ko-KR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키 이름을 심볼로 지정하면 서로 충돌이 발생하지 않</a:t>
            </a:r>
            <a:r>
              <a:rPr lang="ko-KR" altLang="en-US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는</a:t>
            </a:r>
            <a:r>
              <a:rPr lang="ko-KR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7A144-B6BD-F2ED-C108-70B46C3CEB7D}"/>
              </a:ext>
            </a:extLst>
          </p:cNvPr>
          <p:cNvSpPr txBox="1"/>
          <p:nvPr/>
        </p:nvSpPr>
        <p:spPr>
          <a:xfrm>
            <a:off x="306648" y="319086"/>
            <a:ext cx="2120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심볼</a:t>
            </a:r>
          </a:p>
        </p:txBody>
      </p:sp>
    </p:spTree>
    <p:extLst>
      <p:ext uri="{BB962C8B-B14F-4D97-AF65-F5344CB8AC3E}">
        <p14:creationId xmlns:p14="http://schemas.microsoft.com/office/powerpoint/2010/main" val="2530517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A29A4-0B4F-8A77-0E17-CE90E535A6B9}"/>
              </a:ext>
            </a:extLst>
          </p:cNvPr>
          <p:cNvSpPr txBox="1"/>
          <p:nvPr/>
        </p:nvSpPr>
        <p:spPr>
          <a:xfrm>
            <a:off x="958328" y="1219836"/>
            <a:ext cx="825676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심볼을 만들 때는 </a:t>
            </a:r>
            <a:r>
              <a:rPr lang="en-US" altLang="ko-Kore-KR" sz="1600" dirty="0"/>
              <a:t>Symbol() </a:t>
            </a:r>
            <a:r>
              <a:rPr lang="ko-KR" altLang="ko-Kore-KR" sz="1600" dirty="0"/>
              <a:t>함수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심볼은 한 번 만들면 변경할 수도 없고</a:t>
            </a:r>
            <a:r>
              <a:rPr lang="en-US" altLang="ko-Kore-KR" sz="1600" dirty="0"/>
              <a:t>, </a:t>
            </a:r>
            <a:r>
              <a:rPr lang="ko-KR" altLang="en-US" sz="1600" dirty="0"/>
              <a:t> </a:t>
            </a:r>
            <a:r>
              <a:rPr lang="ko-KR" altLang="ko-Kore-KR" sz="1600" dirty="0"/>
              <a:t>같은 값을 가진 심볼을 만들 수도 없다</a:t>
            </a:r>
            <a:r>
              <a:rPr lang="en-US" altLang="ko-Kore-KR" sz="1600" dirty="0"/>
              <a:t>.</a:t>
            </a:r>
            <a:endParaRPr lang="ko-Kore-KR" altLang="ko-Kore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B9345-D09E-C1EF-02B2-DA71A97CA158}"/>
              </a:ext>
            </a:extLst>
          </p:cNvPr>
          <p:cNvSpPr txBox="1"/>
          <p:nvPr/>
        </p:nvSpPr>
        <p:spPr>
          <a:xfrm>
            <a:off x="1233533" y="2264391"/>
            <a:ext cx="198480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Symbol()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E6C9D-DB8D-2343-B766-61ED9921EDB3}"/>
              </a:ext>
            </a:extLst>
          </p:cNvPr>
          <p:cNvSpPr txBox="1"/>
          <p:nvPr/>
        </p:nvSpPr>
        <p:spPr>
          <a:xfrm>
            <a:off x="1154812" y="3337777"/>
            <a:ext cx="3709659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var1 = Symbol()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var2 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Symbor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E50E9-7F2E-7D2E-53AE-E41004901925}"/>
              </a:ext>
            </a:extLst>
          </p:cNvPr>
          <p:cNvSpPr txBox="1"/>
          <p:nvPr/>
        </p:nvSpPr>
        <p:spPr>
          <a:xfrm>
            <a:off x="1154812" y="4221132"/>
            <a:ext cx="798918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var1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과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var2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는 똑같아 보이지만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심볼은 유일한 값이기 때문에</a:t>
            </a:r>
            <a:r>
              <a:rPr lang="ko-Kore-KR" altLang="ko-Kore-KR" sz="1600" dirty="0">
                <a:effectLst/>
              </a:rPr>
              <a:t> </a:t>
            </a:r>
            <a:r>
              <a:rPr lang="ko-Kore-KR" altLang="en-US" sz="1600" dirty="0">
                <a:effectLst/>
              </a:rPr>
              <a:t>두</a:t>
            </a:r>
            <a:r>
              <a:rPr lang="ko-KR" altLang="en-US" sz="1600">
                <a:effectLst/>
              </a:rPr>
              <a:t> 변수는 같지 않다</a:t>
            </a:r>
            <a:r>
              <a:rPr lang="en-US" altLang="ko-KR" sz="1600" dirty="0">
                <a:effectLst/>
              </a:rPr>
              <a:t>!</a:t>
            </a:r>
            <a:endParaRPr lang="ko-Kore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31C10-9EEF-BF8E-0305-EB13C271221D}"/>
              </a:ext>
            </a:extLst>
          </p:cNvPr>
          <p:cNvSpPr txBox="1"/>
          <p:nvPr/>
        </p:nvSpPr>
        <p:spPr>
          <a:xfrm>
            <a:off x="1154812" y="4995528"/>
            <a:ext cx="343589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var1 === var2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2E075-260F-2C75-79B3-7F8D2B8A7A9C}"/>
              </a:ext>
            </a:extLst>
          </p:cNvPr>
          <p:cNvSpPr txBox="1"/>
          <p:nvPr/>
        </p:nvSpPr>
        <p:spPr>
          <a:xfrm>
            <a:off x="306648" y="319086"/>
            <a:ext cx="2120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심볼</a:t>
            </a:r>
          </a:p>
        </p:txBody>
      </p:sp>
    </p:spTree>
    <p:extLst>
      <p:ext uri="{BB962C8B-B14F-4D97-AF65-F5344CB8AC3E}">
        <p14:creationId xmlns:p14="http://schemas.microsoft.com/office/powerpoint/2010/main" val="1363665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479D1-D80F-E4D3-699A-C7AE434DDDAD}"/>
              </a:ext>
            </a:extLst>
          </p:cNvPr>
          <p:cNvSpPr txBox="1"/>
          <p:nvPr/>
        </p:nvSpPr>
        <p:spPr>
          <a:xfrm>
            <a:off x="681272" y="468114"/>
            <a:ext cx="671540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/>
              <a:t>심볼을 키로 사용할 때에는 </a:t>
            </a:r>
            <a:r>
              <a:rPr lang="en-US" altLang="ko-Kore-KR" sz="1600"/>
              <a:t>[</a:t>
            </a:r>
            <a:r>
              <a:rPr lang="ko-KR" altLang="ko-Kore-KR" sz="1600"/>
              <a:t>키</a:t>
            </a:r>
            <a:r>
              <a:rPr lang="en-US" altLang="ko-Kore-KR" sz="1600"/>
              <a:t>]</a:t>
            </a:r>
            <a:r>
              <a:rPr lang="ko-KR" altLang="ko-Kore-KR" sz="1600"/>
              <a:t>처럼 대괄호로 묶어서 표현</a:t>
            </a:r>
            <a:r>
              <a:rPr lang="ko-Kore-KR" altLang="ko-Kore-KR" sz="1600">
                <a:effectLst/>
              </a:rPr>
              <a:t> </a:t>
            </a:r>
            <a:endParaRPr lang="en-US" altLang="ko-Kore-KR" sz="160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600"/>
              <a:t>키에</a:t>
            </a:r>
            <a:r>
              <a:rPr lang="ko-KR" altLang="en-US" sz="1600"/>
              <a:t> 접근할 때도 마침표가 아닌 대괄호 사용</a:t>
            </a:r>
            <a:endParaRPr lang="ko-Kore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BB556-BE1B-D480-7FFF-9C38580AADF7}"/>
              </a:ext>
            </a:extLst>
          </p:cNvPr>
          <p:cNvSpPr txBox="1"/>
          <p:nvPr/>
        </p:nvSpPr>
        <p:spPr>
          <a:xfrm>
            <a:off x="765771" y="1591075"/>
            <a:ext cx="60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예</a:t>
            </a:r>
            <a:r>
              <a:rPr lang="en-US" altLang="ko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)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member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객체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를 만들면서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id</a:t>
            </a:r>
            <a:r>
              <a:rPr lang="ko-Kore-KR" altLang="en-US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kern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키를 고유하게 만들기</a:t>
            </a:r>
            <a:endParaRPr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D389F-FDC4-0902-566E-4548EDB73A18}"/>
              </a:ext>
            </a:extLst>
          </p:cNvPr>
          <p:cNvSpPr txBox="1"/>
          <p:nvPr/>
        </p:nvSpPr>
        <p:spPr>
          <a:xfrm>
            <a:off x="765771" y="2187454"/>
            <a:ext cx="2717658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id = Symbol()</a:t>
            </a:r>
            <a:endParaRPr lang="ko-Kore-KR" altLang="ko-Kore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member =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name : "Kim",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[id] : 12345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B76C6-79BE-135F-B4CF-162BF1032226}"/>
              </a:ext>
            </a:extLst>
          </p:cNvPr>
          <p:cNvSpPr txBox="1"/>
          <p:nvPr/>
        </p:nvSpPr>
        <p:spPr>
          <a:xfrm>
            <a:off x="4022778" y="2336705"/>
            <a:ext cx="4685795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      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{name: "Kim", Symbol(): 12345}</a:t>
            </a:r>
            <a:endParaRPr lang="ko-Kore-KR" altLang="ko-Kore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member[id]  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12345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53077-E493-D57A-3A02-A672D1FD65B6}"/>
              </a:ext>
            </a:extLst>
          </p:cNvPr>
          <p:cNvSpPr txBox="1"/>
          <p:nvPr/>
        </p:nvSpPr>
        <p:spPr>
          <a:xfrm>
            <a:off x="681272" y="4057998"/>
            <a:ext cx="5248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다시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id</a:t>
            </a:r>
            <a:r>
              <a:rPr lang="ko-Kore-KR" altLang="en-US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kern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키를 지정하면</a:t>
            </a:r>
            <a:r>
              <a:rPr lang="en-US" altLang="ko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endParaRPr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E06E7-86BA-998D-D235-C1100C0B6BA5}"/>
              </a:ext>
            </a:extLst>
          </p:cNvPr>
          <p:cNvSpPr txBox="1"/>
          <p:nvPr/>
        </p:nvSpPr>
        <p:spPr>
          <a:xfrm>
            <a:off x="3933695" y="4020742"/>
            <a:ext cx="247123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member.id = 6789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5A556-B227-07ED-01A4-51A3FA9D05E2}"/>
              </a:ext>
            </a:extLst>
          </p:cNvPr>
          <p:cNvSpPr txBox="1"/>
          <p:nvPr/>
        </p:nvSpPr>
        <p:spPr>
          <a:xfrm>
            <a:off x="3933695" y="4998038"/>
            <a:ext cx="2929584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id = Symbol();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member[id] = 555;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AE8CC-A3A4-AA6C-66B2-A82BFE418732}"/>
              </a:ext>
            </a:extLst>
          </p:cNvPr>
          <p:cNvSpPr txBox="1"/>
          <p:nvPr/>
        </p:nvSpPr>
        <p:spPr>
          <a:xfrm>
            <a:off x="681272" y="5072283"/>
            <a:ext cx="3072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다시 심볼형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id</a:t>
            </a:r>
            <a:r>
              <a:rPr lang="ko-Kore-KR" altLang="en-US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kern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키를 지정하면</a:t>
            </a:r>
            <a:r>
              <a:rPr lang="en-US" altLang="ko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endParaRPr lang="ko-Kore-KR" altLang="en-US" sz="16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7250DCF-6786-11CA-22FD-D0381443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681" y="3353786"/>
            <a:ext cx="3144550" cy="14084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8A6A81-E40A-414A-94E1-5949D4D8AE9C}"/>
              </a:ext>
            </a:extLst>
          </p:cNvPr>
          <p:cNvCxnSpPr>
            <a:endCxn id="11" idx="1"/>
          </p:cNvCxnSpPr>
          <p:nvPr/>
        </p:nvCxnSpPr>
        <p:spPr>
          <a:xfrm>
            <a:off x="3631474" y="2621766"/>
            <a:ext cx="302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3121632-B88C-4921-1E74-B40D17BA8D68}"/>
              </a:ext>
            </a:extLst>
          </p:cNvPr>
          <p:cNvCxnSpPr>
            <a:stCxn id="6" idx="3"/>
          </p:cNvCxnSpPr>
          <p:nvPr/>
        </p:nvCxnSpPr>
        <p:spPr>
          <a:xfrm flipV="1">
            <a:off x="6404926" y="3919870"/>
            <a:ext cx="752742" cy="285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6647C603-A51B-4F72-F190-F12F2512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81" y="4837682"/>
            <a:ext cx="3144550" cy="15522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B951B3-1260-13A7-B2B8-4E15D36C8415}"/>
              </a:ext>
            </a:extLst>
          </p:cNvPr>
          <p:cNvCxnSpPr>
            <a:stCxn id="8" idx="3"/>
          </p:cNvCxnSpPr>
          <p:nvPr/>
        </p:nvCxnSpPr>
        <p:spPr>
          <a:xfrm>
            <a:off x="6863279" y="5328898"/>
            <a:ext cx="533402" cy="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5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351584" y="1484784"/>
            <a:ext cx="74888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① 문자형 데이터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(String Type Data)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str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= 'hello';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② </a:t>
            </a:r>
            <a:r>
              <a:rPr lang="ko-KR" altLang="en-US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숫자형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데이터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(Number Type Data)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num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= 100;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③ 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논리형 데이터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(Boolean Type Data)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bool = true or false;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④ undefined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num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; //undefined</a:t>
            </a:r>
          </a:p>
          <a:p>
            <a:pPr algn="r"/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⑤ null 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ex)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num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= null;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2DABA-3BDD-24F2-950E-AF42DB125A07}"/>
              </a:ext>
            </a:extLst>
          </p:cNvPr>
          <p:cNvSpPr txBox="1"/>
          <p:nvPr/>
        </p:nvSpPr>
        <p:spPr>
          <a:xfrm>
            <a:off x="306647" y="319086"/>
            <a:ext cx="7993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변수에 저장할 수 있는 데이터 타입</a:t>
            </a:r>
          </a:p>
        </p:txBody>
      </p:sp>
    </p:spTree>
    <p:extLst>
      <p:ext uri="{BB962C8B-B14F-4D97-AF65-F5344CB8AC3E}">
        <p14:creationId xmlns:p14="http://schemas.microsoft.com/office/powerpoint/2010/main" val="2631653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불 입력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B921680-5426-6EC3-203B-91B0749EC854}"/>
              </a:ext>
            </a:extLst>
          </p:cNvPr>
          <p:cNvSpPr txBox="1">
            <a:spLocks/>
          </p:cNvSpPr>
          <p:nvPr/>
        </p:nvSpPr>
        <p:spPr>
          <a:xfrm>
            <a:off x="514229" y="1179679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불 입력</a:t>
            </a:r>
            <a:endParaRPr lang="en-US" altLang="ko-KR"/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confirm()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prompt()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함수와 비슷한 형태로 사용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2-3-2.html)</a:t>
            </a:r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r>
              <a:rPr lang="en-US" altLang="ko-KR" sz="1600">
                <a:latin typeface="+mn-ea"/>
              </a:rPr>
              <a:t>confirm() </a:t>
            </a:r>
            <a:r>
              <a:rPr lang="ko-KR" altLang="en-US" sz="1600">
                <a:latin typeface="+mn-ea"/>
              </a:rPr>
              <a:t>함수를 사용하면 사용자에게 확인을 요구하는 메시지 창이 나타남</a:t>
            </a:r>
            <a:endParaRPr lang="en-US" altLang="ko-KR" sz="1600">
              <a:latin typeface="+mn-ea"/>
            </a:endParaRPr>
          </a:p>
          <a:p>
            <a:pPr lvl="1"/>
            <a:r>
              <a:rPr lang="ko-KR" altLang="en-US" sz="1600">
                <a:latin typeface="+mn-ea"/>
              </a:rPr>
              <a:t>사용자가 </a:t>
            </a:r>
            <a:r>
              <a:rPr lang="en-US" altLang="ko-KR" sz="1600">
                <a:latin typeface="+mn-ea"/>
              </a:rPr>
              <a:t>[</a:t>
            </a:r>
            <a:r>
              <a:rPr lang="ko-KR" altLang="en-US" sz="1600">
                <a:latin typeface="+mn-ea"/>
              </a:rPr>
              <a:t>확인</a:t>
            </a:r>
            <a:r>
              <a:rPr lang="en-US" altLang="ko-KR" sz="1600">
                <a:latin typeface="+mn-ea"/>
              </a:rPr>
              <a:t>] </a:t>
            </a:r>
            <a:r>
              <a:rPr lang="ko-KR" altLang="en-US" sz="1600">
                <a:latin typeface="+mn-ea"/>
              </a:rPr>
              <a:t>버튼을 클릭하면 </a:t>
            </a:r>
            <a:r>
              <a:rPr lang="en-US" altLang="ko-KR" sz="1600">
                <a:latin typeface="+mn-ea"/>
              </a:rPr>
              <a:t>true</a:t>
            </a:r>
            <a:r>
              <a:rPr lang="ko-KR" altLang="en-US" sz="1600">
                <a:latin typeface="+mn-ea"/>
              </a:rPr>
              <a:t>를 리턴하고</a:t>
            </a:r>
            <a:r>
              <a:rPr lang="en-US" altLang="ko-KR" sz="1600">
                <a:latin typeface="+mn-ea"/>
              </a:rPr>
              <a:t>, [</a:t>
            </a:r>
            <a:r>
              <a:rPr lang="ko-KR" altLang="en-US" sz="1600">
                <a:latin typeface="+mn-ea"/>
              </a:rPr>
              <a:t>취소</a:t>
            </a:r>
            <a:r>
              <a:rPr lang="en-US" altLang="ko-KR" sz="1600">
                <a:latin typeface="+mn-ea"/>
              </a:rPr>
              <a:t>] </a:t>
            </a:r>
            <a:r>
              <a:rPr lang="ko-KR" altLang="en-US" sz="1600">
                <a:latin typeface="+mn-ea"/>
              </a:rPr>
              <a:t>버튼을 클릭하면 </a:t>
            </a:r>
            <a:r>
              <a:rPr lang="en-US" altLang="ko-KR" sz="1600">
                <a:latin typeface="+mn-ea"/>
              </a:rPr>
              <a:t>false</a:t>
            </a:r>
            <a:r>
              <a:rPr lang="ko-KR" altLang="en-US" sz="1600">
                <a:latin typeface="+mn-ea"/>
              </a:rPr>
              <a:t>를 리턴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59BEB3E-CBBD-D57C-41B1-6BE9C526C32D}"/>
              </a:ext>
            </a:extLst>
          </p:cNvPr>
          <p:cNvGraphicFramePr>
            <a:graphicFrameLocks noGrp="1"/>
          </p:cNvGraphicFramePr>
          <p:nvPr/>
        </p:nvGraphicFramePr>
        <p:xfrm>
          <a:off x="2059214" y="2318249"/>
          <a:ext cx="431641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상수를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input = confirm('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수락하시겠습니까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alert(input)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688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심볼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185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1054054" y="1556108"/>
            <a:ext cx="8741664" cy="174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객체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자료를 중괄호</a:t>
            </a:r>
            <a:r>
              <a:rPr lang="en-US" altLang="ko-KR" dirty="0"/>
              <a:t>({</a:t>
            </a:r>
            <a:r>
              <a:rPr lang="ko-KR" altLang="en-US" dirty="0"/>
              <a:t> </a:t>
            </a:r>
            <a:r>
              <a:rPr lang="en-US" altLang="ko-KR" dirty="0"/>
              <a:t>})</a:t>
            </a:r>
            <a:r>
              <a:rPr lang="ko-KR" altLang="en-US" dirty="0"/>
              <a:t>로 묶은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</a:t>
            </a:r>
            <a:r>
              <a:rPr lang="ko-KR" altLang="en-US" dirty="0"/>
              <a:t>을 한 쌍으로 여러 자료 저장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4F2DF3-27C7-477F-A9E3-A34EAE02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61" y="3191670"/>
            <a:ext cx="4349841" cy="2289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046B80-C3A9-D3CD-86DC-CBC35E650686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4863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44675-F3B5-6149-81C7-A4E803E8B29B}"/>
              </a:ext>
            </a:extLst>
          </p:cNvPr>
          <p:cNvSpPr txBox="1"/>
          <p:nvPr/>
        </p:nvSpPr>
        <p:spPr>
          <a:xfrm>
            <a:off x="921050" y="2699814"/>
            <a:ext cx="79126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자료형의 종류</a:t>
            </a:r>
            <a:endParaRPr lang="en-US" altLang="ko-KR" sz="2000" b="1"/>
          </a:p>
          <a:p>
            <a:endParaRPr lang="en" altLang="ko-KR" sz="2000" b="1"/>
          </a:p>
          <a:p>
            <a:endParaRPr kumimoji="1" lang="en-US" altLang="ko-KR"/>
          </a:p>
          <a:p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921050" y="1794510"/>
            <a:ext cx="791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자료형이란</a:t>
            </a:r>
            <a:r>
              <a:rPr lang="ko-KR" altLang="en-US" sz="2000" b="1" dirty="0"/>
              <a:t>  </a:t>
            </a:r>
            <a:r>
              <a:rPr lang="ko-KR" altLang="en-US" dirty="0"/>
              <a:t>컴퓨터가 처리하는 자료의 형태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B021B8-5488-4CE0-A99E-6ACC84F1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86" y="2529841"/>
            <a:ext cx="7693582" cy="38265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3E8C11-42D7-A98E-1011-19455D771779}"/>
              </a:ext>
            </a:extLst>
          </p:cNvPr>
          <p:cNvSpPr txBox="1"/>
          <p:nvPr/>
        </p:nvSpPr>
        <p:spPr>
          <a:xfrm>
            <a:off x="306647" y="319086"/>
            <a:ext cx="46028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101116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자료형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1C993E5D-E370-9F22-722B-0C8906958E66}"/>
              </a:ext>
            </a:extLst>
          </p:cNvPr>
          <p:cNvSpPr txBox="1">
            <a:spLocks/>
          </p:cNvSpPr>
          <p:nvPr/>
        </p:nvSpPr>
        <p:spPr>
          <a:xfrm>
            <a:off x="514230" y="122866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/>
              <a:t>자료</a:t>
            </a:r>
            <a:r>
              <a:rPr lang="en-US" altLang="ko-KR"/>
              <a:t>(data): </a:t>
            </a:r>
            <a:r>
              <a:rPr lang="ko-KR" altLang="en-US"/>
              <a:t>프로그래밍에서 프로그램이 처리할 수 있는 모든 것</a:t>
            </a:r>
            <a:endParaRPr lang="en-US" altLang="ko-KR"/>
          </a:p>
          <a:p>
            <a:pPr lvl="1"/>
            <a:r>
              <a:rPr lang="ko-KR" altLang="en-US"/>
              <a:t>자료형</a:t>
            </a:r>
            <a:r>
              <a:rPr lang="en-US" altLang="ko-KR"/>
              <a:t>(data type): </a:t>
            </a:r>
            <a:r>
              <a:rPr lang="ko-KR" altLang="en-US"/>
              <a:t>자료 형태에 따라 나눠 놓은 것</a:t>
            </a:r>
            <a:endParaRPr lang="en-US" altLang="ko-KR"/>
          </a:p>
          <a:p>
            <a:pPr lvl="2"/>
            <a:r>
              <a:rPr lang="ko-KR" altLang="en-US"/>
              <a:t>숫자</a:t>
            </a:r>
            <a:r>
              <a:rPr lang="en-US" altLang="ko-KR"/>
              <a:t>(number), </a:t>
            </a:r>
            <a:r>
              <a:rPr lang="ko-KR" altLang="en-US"/>
              <a:t>문자열</a:t>
            </a:r>
            <a:r>
              <a:rPr lang="en-US" altLang="ko-KR"/>
              <a:t>(string), </a:t>
            </a:r>
            <a:r>
              <a:rPr lang="ko-KR" altLang="en-US"/>
              <a:t>불</a:t>
            </a:r>
            <a:r>
              <a:rPr lang="en-US" altLang="ko-KR"/>
              <a:t>(Boolean) </a:t>
            </a:r>
            <a:r>
              <a:rPr lang="ko-KR" altLang="en-US"/>
              <a:t>자료형</a:t>
            </a:r>
            <a:endParaRPr lang="en-US" altLang="ko-KR" sz="1800"/>
          </a:p>
          <a:p>
            <a:pPr lvl="1"/>
            <a:r>
              <a:rPr lang="ko-KR" altLang="en-US">
                <a:latin typeface="+mn-ea"/>
              </a:rPr>
              <a:t>문자열 자료형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문자열 만들기</a:t>
            </a:r>
            <a:endParaRPr lang="en-US" altLang="ko-KR">
              <a:latin typeface="+mn-ea"/>
            </a:endParaRPr>
          </a:p>
          <a:p>
            <a:pPr lvl="2"/>
            <a:r>
              <a:rPr lang="ko-KR" altLang="en-US">
                <a:latin typeface="+mn-ea"/>
              </a:rPr>
              <a:t>자바스크립트는 </a:t>
            </a:r>
            <a:r>
              <a:rPr lang="en-US" altLang="ko-KR">
                <a:latin typeface="+mn-ea"/>
              </a:rPr>
              <a:t>2</a:t>
            </a:r>
            <a:r>
              <a:rPr lang="ko-KR" altLang="en-US">
                <a:latin typeface="+mn-ea"/>
              </a:rPr>
              <a:t>가지 방법으로 문자열을 생성</a:t>
            </a:r>
            <a:endParaRPr lang="en-US" altLang="ko-KR">
              <a:latin typeface="+mn-ea"/>
            </a:endParaRPr>
          </a:p>
          <a:p>
            <a:pPr lvl="3"/>
            <a:r>
              <a:rPr lang="ko-KR" altLang="en-US">
                <a:latin typeface="+mn-ea"/>
              </a:rPr>
              <a:t>큰따옴표를 사용</a:t>
            </a:r>
            <a:endParaRPr lang="en-US" altLang="ko-KR">
              <a:latin typeface="+mn-ea"/>
            </a:endParaRPr>
          </a:p>
          <a:p>
            <a:pPr lvl="3"/>
            <a:r>
              <a:rPr lang="ko-KR" altLang="en-US">
                <a:latin typeface="+mn-ea"/>
              </a:rPr>
              <a:t>작은따옴표를 사용</a:t>
            </a:r>
            <a:endParaRPr lang="en-US" altLang="ko-KR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2D9C585-507A-B60F-D1E5-06E4658ACBB1}"/>
              </a:ext>
            </a:extLst>
          </p:cNvPr>
          <p:cNvGraphicFramePr>
            <a:graphicFrameLocks noGrp="1"/>
          </p:cNvGraphicFramePr>
          <p:nvPr/>
        </p:nvGraphicFramePr>
        <p:xfrm>
          <a:off x="1965430" y="4490358"/>
          <a:ext cx="431641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27D897-26CD-D636-4B1F-78A29201190C}"/>
              </a:ext>
            </a:extLst>
          </p:cNvPr>
          <p:cNvSpPr txBox="1"/>
          <p:nvPr/>
        </p:nvSpPr>
        <p:spPr>
          <a:xfrm>
            <a:off x="1329984" y="5831250"/>
            <a:ext cx="3726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콘솔 출력이 큰따옴표로 감싸져 있으면 </a:t>
            </a:r>
            <a:endParaRPr lang="en-US" altLang="ko-KR" sz="1400" b="0" dirty="0">
              <a:solidFill>
                <a:srgbClr val="FF0000"/>
              </a:solidFill>
            </a:endParaRPr>
          </a:p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이는 문자열을 의미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9DED3D76-4D72-EE62-6AF3-12596C92C256}"/>
              </a:ext>
            </a:extLst>
          </p:cNvPr>
          <p:cNvSpPr/>
          <p:nvPr/>
        </p:nvSpPr>
        <p:spPr>
          <a:xfrm>
            <a:off x="1281584" y="4856704"/>
            <a:ext cx="691662" cy="1156898"/>
          </a:xfrm>
          <a:custGeom>
            <a:avLst/>
            <a:gdLst>
              <a:gd name="connsiteX0" fmla="*/ 0 w 890954"/>
              <a:gd name="connsiteY0" fmla="*/ 890954 h 890954"/>
              <a:gd name="connsiteX1" fmla="*/ 187569 w 890954"/>
              <a:gd name="connsiteY1" fmla="*/ 199292 h 890954"/>
              <a:gd name="connsiteX2" fmla="*/ 890954 w 890954"/>
              <a:gd name="connsiteY2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954" h="890954">
                <a:moveTo>
                  <a:pt x="0" y="890954"/>
                </a:moveTo>
                <a:cubicBezTo>
                  <a:pt x="19538" y="619369"/>
                  <a:pt x="39077" y="347784"/>
                  <a:pt x="187569" y="199292"/>
                </a:cubicBezTo>
                <a:cubicBezTo>
                  <a:pt x="336061" y="50800"/>
                  <a:pt x="613507" y="25400"/>
                  <a:pt x="890954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547132AD-6CA7-D86E-336E-CFEB9FA5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145" y="3538059"/>
            <a:ext cx="5102835" cy="2753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8CAC96-9833-8F6A-3925-FCF36BC1C69B}"/>
              </a:ext>
            </a:extLst>
          </p:cNvPr>
          <p:cNvSpPr txBox="1"/>
          <p:nvPr/>
        </p:nvSpPr>
        <p:spPr>
          <a:xfrm>
            <a:off x="8069246" y="6300689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/>
              <a:t>콘솔에서 실행한 결과</a:t>
            </a:r>
          </a:p>
        </p:txBody>
      </p:sp>
    </p:spTree>
    <p:extLst>
      <p:ext uri="{BB962C8B-B14F-4D97-AF65-F5344CB8AC3E}">
        <p14:creationId xmlns:p14="http://schemas.microsoft.com/office/powerpoint/2010/main" val="426859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32D30-0E33-7E46-B178-AE43CF8B844A}"/>
              </a:ext>
            </a:extLst>
          </p:cNvPr>
          <p:cNvSpPr txBox="1"/>
          <p:nvPr/>
        </p:nvSpPr>
        <p:spPr>
          <a:xfrm>
            <a:off x="838200" y="1799243"/>
            <a:ext cx="8741664" cy="216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자바스크립트 자료형의 특징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느슨한 자료형 체크</a:t>
            </a:r>
            <a:r>
              <a:rPr lang="en-US" altLang="ko-KR" dirty="0"/>
              <a:t>(weak datatype check)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자바스크립트는 미리 변수의 자료형을 지정하지 않음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변수를 지정하고 원하는 값을 할당만 하면 됨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1E7B7-07C5-1CB5-9EA3-1BDCBE83B8D3}"/>
              </a:ext>
            </a:extLst>
          </p:cNvPr>
          <p:cNvSpPr txBox="1"/>
          <p:nvPr/>
        </p:nvSpPr>
        <p:spPr>
          <a:xfrm>
            <a:off x="306647" y="319086"/>
            <a:ext cx="431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자료형 이해하기</a:t>
            </a:r>
          </a:p>
        </p:txBody>
      </p:sp>
    </p:spTree>
    <p:extLst>
      <p:ext uri="{BB962C8B-B14F-4D97-AF65-F5344CB8AC3E}">
        <p14:creationId xmlns:p14="http://schemas.microsoft.com/office/powerpoint/2010/main" val="285130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>
                <a:solidFill>
                  <a:schemeClr val="bg1"/>
                </a:solidFill>
              </a:rPr>
              <a:t>타입검사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7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75ECC-6D66-1B0D-0413-A5E0C2C4462D}"/>
              </a:ext>
            </a:extLst>
          </p:cNvPr>
          <p:cNvSpPr txBox="1"/>
          <p:nvPr/>
        </p:nvSpPr>
        <p:spPr>
          <a:xfrm>
            <a:off x="733698" y="1329581"/>
            <a:ext cx="6436377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dirty="0"/>
              <a:t>자바스크립트 안에 미리 만들어져 있는 함수로</a:t>
            </a:r>
            <a:r>
              <a:rPr lang="en-US" altLang="ko-Kore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ko-Kore-KR" dirty="0"/>
              <a:t>괄호 안에 값이나 변수를 넣으면 어떤 </a:t>
            </a:r>
            <a:r>
              <a:rPr lang="ko-KR" altLang="ko-Kore-KR" dirty="0" err="1"/>
              <a:t>자료형인지</a:t>
            </a:r>
            <a:r>
              <a:rPr lang="ko-KR" altLang="ko-Kore-KR" dirty="0"/>
              <a:t> 알려</a:t>
            </a:r>
            <a:r>
              <a:rPr lang="ko-KR" altLang="en-US" dirty="0"/>
              <a:t>준</a:t>
            </a:r>
            <a:r>
              <a:rPr lang="ko-KR" altLang="ko-Kore-KR" dirty="0"/>
              <a:t>다</a:t>
            </a:r>
            <a:r>
              <a:rPr lang="en-US" altLang="ko-Kore-KR" dirty="0"/>
              <a:t>. 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8BE3D-DF84-1454-5200-091C9F9FA8E0}"/>
              </a:ext>
            </a:extLst>
          </p:cNvPr>
          <p:cNvSpPr txBox="1"/>
          <p:nvPr/>
        </p:nvSpPr>
        <p:spPr>
          <a:xfrm>
            <a:off x="918210" y="3348181"/>
            <a:ext cx="4457700" cy="4140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/>
              <a:t>typeof(“</a:t>
            </a:r>
            <a:r>
              <a:rPr kumimoji="1" lang="ko-KR" altLang="en-US" sz="1600"/>
              <a:t>안녕하세요</a:t>
            </a:r>
            <a:r>
              <a:rPr kumimoji="1" lang="en-US" altLang="ko-KR" sz="1600"/>
              <a:t>?”)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06481-5D22-F5F3-903A-92F82134B15D}"/>
              </a:ext>
            </a:extLst>
          </p:cNvPr>
          <p:cNvSpPr txBox="1"/>
          <p:nvPr/>
        </p:nvSpPr>
        <p:spPr>
          <a:xfrm>
            <a:off x="918210" y="4050269"/>
            <a:ext cx="4457700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/>
              <a:t>let data = 5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/>
              <a:t>typeof(data)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E8DD6-FA82-C69F-6AB4-414705A94730}"/>
              </a:ext>
            </a:extLst>
          </p:cNvPr>
          <p:cNvSpPr txBox="1"/>
          <p:nvPr/>
        </p:nvSpPr>
        <p:spPr>
          <a:xfrm>
            <a:off x="918210" y="2438400"/>
            <a:ext cx="45469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ko-KR" altLang="en-US" i="1" dirty="0"/>
              <a:t>값 또는 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58A5-B6D3-0F8D-3727-8D1A1E6390F8}"/>
              </a:ext>
            </a:extLst>
          </p:cNvPr>
          <p:cNvSpPr txBox="1"/>
          <p:nvPr/>
        </p:nvSpPr>
        <p:spPr>
          <a:xfrm>
            <a:off x="306648" y="319086"/>
            <a:ext cx="3693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typeof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8518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2221</Words>
  <Application>Microsoft Office PowerPoint</Application>
  <PresentationFormat>와이드스크린</PresentationFormat>
  <Paragraphs>542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D2Coding</vt:lpstr>
      <vt:lpstr>KoPubWorld돋움체 Bold</vt:lpstr>
      <vt:lpstr>Tmon몬소리OTF Black</vt:lpstr>
      <vt:lpstr>맑은 고딕</vt:lpstr>
      <vt:lpstr>Arial</vt:lpstr>
      <vt:lpstr>Wingdings</vt:lpstr>
      <vt:lpstr>Office 테마</vt:lpstr>
      <vt:lpstr>PowerPoint 프레젠테이션</vt:lpstr>
      <vt:lpstr>02[HTML+CSS+ JAVASCRIPT] 자료형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타입검사</vt:lpstr>
      <vt:lpstr>PowerPoint 프레젠테이션</vt:lpstr>
      <vt:lpstr>PowerPoint 프레젠테이션</vt:lpstr>
      <vt:lpstr>02[HTML+CSS+ JAVASCRIPT] 숫자형</vt:lpstr>
      <vt:lpstr>PowerPoint 프레젠테이션</vt:lpstr>
      <vt:lpstr>PowerPoint 프레젠테이션</vt:lpstr>
      <vt:lpstr>PowerPoint 프레젠테이션</vt:lpstr>
      <vt:lpstr>03[HTML+CSS+ JAVASCRIPT] 문자형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논리형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undefined</vt:lpstr>
      <vt:lpstr>PowerPoint 프레젠테이션</vt:lpstr>
      <vt:lpstr>PowerPoint 프레젠테이션</vt:lpstr>
      <vt:lpstr>05[HTML+CSS+ JAVASCRIPT] 심볼</vt:lpstr>
      <vt:lpstr>PowerPoint 프레젠테이션</vt:lpstr>
      <vt:lpstr>PowerPoint 프레젠테이션</vt:lpstr>
      <vt:lpstr>PowerPoint 프레젠테이션</vt:lpstr>
      <vt:lpstr>PowerPoint 프레젠테이션</vt:lpstr>
      <vt:lpstr>06[HTML+CSS+ JAVASCRIPT] 심볼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02[HTML+CSS+ JAVASCRIPT] 자료형</dc:title>
  <dc:creator>이 호진</dc:creator>
  <cp:lastModifiedBy>이 호진</cp:lastModifiedBy>
  <cp:revision>9</cp:revision>
  <dcterms:created xsi:type="dcterms:W3CDTF">2023-05-20T06:48:47Z</dcterms:created>
  <dcterms:modified xsi:type="dcterms:W3CDTF">2023-05-20T07:58:31Z</dcterms:modified>
</cp:coreProperties>
</file>