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2919" r:id="rId3"/>
    <p:sldId id="265" r:id="rId4"/>
    <p:sldId id="22719" r:id="rId5"/>
    <p:sldId id="22718" r:id="rId6"/>
    <p:sldId id="274" r:id="rId7"/>
    <p:sldId id="22916" r:id="rId8"/>
    <p:sldId id="2503" r:id="rId9"/>
    <p:sldId id="2504" r:id="rId10"/>
    <p:sldId id="22920" r:id="rId11"/>
    <p:sldId id="2505" r:id="rId12"/>
    <p:sldId id="2506" r:id="rId13"/>
    <p:sldId id="2507" r:id="rId14"/>
    <p:sldId id="2508" r:id="rId15"/>
    <p:sldId id="2509" r:id="rId16"/>
    <p:sldId id="2510" r:id="rId17"/>
    <p:sldId id="2511" r:id="rId18"/>
    <p:sldId id="2512" r:id="rId19"/>
    <p:sldId id="2513" r:id="rId20"/>
    <p:sldId id="22921" r:id="rId21"/>
    <p:sldId id="2514" r:id="rId22"/>
    <p:sldId id="251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D6913-CDA1-928E-A24C-8936B6A4F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A1F544-3373-89E5-FD0D-758CBDC14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340F2-5730-A006-157C-D3FF789A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C304-FD97-4EFE-A857-248ED2D22B2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BDE1A-D77C-8B18-7F08-9D021C61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4EBA9-8A6F-BB96-8AA4-7FC2C118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C97D-5E5C-48AA-AA99-6D657827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59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0B13B-F323-4C10-4299-6D538D39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A53D40-E0D9-2FAA-989D-BC50DD2AF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907B7-717E-FB9A-B603-E562813C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C304-FD97-4EFE-A857-248ED2D22B2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E376B-42FD-4E92-8277-FC4BA53E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924E1-4FE3-2A8B-FCBE-C236ECCD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C97D-5E5C-48AA-AA99-6D657827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98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B9124E-2C14-49EF-281D-39CF4D5F1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1DB172-3FF5-9F36-B52A-C1545CFE9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048E1-F216-127A-9073-2BEF6C39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C304-FD97-4EFE-A857-248ED2D22B2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16C78-FD49-CA99-3E4E-EC6407D9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472A05-5182-E263-9CAA-82F099D6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C97D-5E5C-48AA-AA99-6D657827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05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9CC60-3958-FBEE-DBFD-720B92B3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BFACD-C4DC-109E-735E-298E5D3CB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B6F36-5DFB-84DA-C341-E54C1F68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C304-FD97-4EFE-A857-248ED2D22B2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BDFECB-F00E-65B6-0088-9B18AC65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1C995-99B1-71A7-ACBC-7A1228A9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C97D-5E5C-48AA-AA99-6D657827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61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8C69E-519E-ADC0-C912-5C48BCB4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9E97BC-4DFC-C8E3-C628-5FF4B752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10E05-B0A2-9250-3813-CE75FC2A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C304-FD97-4EFE-A857-248ED2D22B2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A0EC5-6248-6161-5308-2DE48DCF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8573E-65BA-4C6E-45BD-821B872B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C97D-5E5C-48AA-AA99-6D657827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15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9BC0B-D750-A5D0-AAF2-CF3627ED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52079-F952-546F-5C2A-18DD9F8E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07320A-2AF3-AA1F-509C-7F1BB0EB5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043CB2-C5B6-0D32-3F14-2E764CA6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C304-FD97-4EFE-A857-248ED2D22B2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CCD16-D7A5-3DA8-F9E2-70679C97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2A5F69-329E-547E-C0F5-958CB328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C97D-5E5C-48AA-AA99-6D657827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7C75B-9E51-B35C-DFAD-2FE58641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365782-6155-B82D-53A7-DED5D0808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E895CE-9BA4-6F3A-D1B9-C4A61508F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DD7D80-A92A-3329-6806-8D2C71BEA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3C9202-921C-F070-4425-6A08901ED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A4DBE6-9423-3291-53BC-2C349FED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C304-FD97-4EFE-A857-248ED2D22B2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B9E5D8-B2D2-95A0-F3E9-64AD468B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9E688F-52E4-3AEE-9540-36E9B290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C97D-5E5C-48AA-AA99-6D657827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2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32BB7-2979-E251-1DCC-CF400164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714E85-4B7B-0A6A-6C90-C8EBF12E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C304-FD97-4EFE-A857-248ED2D22B2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9D8398-1C9A-B0F5-9ADE-35F1663C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F7D0CA-4D9E-9B87-162E-70532E99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C97D-5E5C-48AA-AA99-6D657827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05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6A34EC-C775-93CB-8F77-96424A63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C304-FD97-4EFE-A857-248ED2D22B2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421947-8E3C-1A7E-8EA6-F2894CD0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9CF1F-1D0B-17CF-FCD0-24E5B222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C97D-5E5C-48AA-AA99-6D657827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00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CD8B0-DD72-D534-1B2A-C22DBEDB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E8F872-313B-88E1-915F-B5BC501FE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2E56A5-4B48-EC3C-754E-579467694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00BD3F-A47D-2E20-44D8-B1284C75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C304-FD97-4EFE-A857-248ED2D22B2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CE38D5-C25F-FBCB-B1E3-BE8F5336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333489-D433-90AD-5103-B3D68FC4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C97D-5E5C-48AA-AA99-6D657827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8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5D18E-BBC9-7033-A1B4-1A8393443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C9808B-0FB0-2C49-9F74-606B5FE17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28B747-8FCA-9F32-DACB-C19113B03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550C78-5FFD-06F7-3554-FA24CC14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C304-FD97-4EFE-A857-248ED2D22B2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33B026-349B-D2D7-9B91-B144450D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BE8652-CECD-C345-4707-09E90914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C97D-5E5C-48AA-AA99-6D657827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91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2D0DEC-CE16-14CE-265D-ADA2DF01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1F821B-9794-1109-B1D5-C777F06A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13308-03E9-BDCE-B6A6-2B45FB63A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CC304-FD97-4EFE-A857-248ED2D22B2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E9C35-3643-F1D8-5E31-31BB552D0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42AE1-46C3-ED15-736B-B29A91D2C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9C97D-5E5C-48AA-AA99-6D657827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5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302-5.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배열 접근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592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818CF5-0094-5574-632A-8F249CED6F25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3C2F3A62-906F-61AE-F812-5B09DD7078AC}"/>
              </a:ext>
            </a:extLst>
          </p:cNvPr>
          <p:cNvSpPr txBox="1">
            <a:spLocks/>
          </p:cNvSpPr>
          <p:nvPr/>
        </p:nvSpPr>
        <p:spPr>
          <a:xfrm>
            <a:off x="568658" y="1130694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배열 요소에 접근하기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69F72E-0CC4-EE43-BA72-4DB5E451D344}"/>
              </a:ext>
            </a:extLst>
          </p:cNvPr>
          <p:cNvGraphicFramePr>
            <a:graphicFrameLocks noGrp="1"/>
          </p:cNvGraphicFramePr>
          <p:nvPr/>
        </p:nvGraphicFramePr>
        <p:xfrm>
          <a:off x="1605643" y="1712889"/>
          <a:ext cx="2965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9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인덱스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]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FF6430-7ED5-F752-2DDB-597EADD68C22}"/>
              </a:ext>
            </a:extLst>
          </p:cNvPr>
          <p:cNvGraphicFramePr>
            <a:graphicFrameLocks noGrp="1"/>
          </p:cNvGraphicFramePr>
          <p:nvPr/>
        </p:nvGraphicFramePr>
        <p:xfrm>
          <a:off x="1605642" y="2295084"/>
          <a:ext cx="4736123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12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numbers = [273, 52, 103, 32]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numbers[0]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273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numbers[1]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52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numbers[1 + 1]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numbers[1 * 3]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2B4E2C-CF50-7115-3E6D-E251CC6BD870}"/>
              </a:ext>
            </a:extLst>
          </p:cNvPr>
          <p:cNvCxnSpPr/>
          <p:nvPr/>
        </p:nvCxnSpPr>
        <p:spPr>
          <a:xfrm>
            <a:off x="2355920" y="2566517"/>
            <a:ext cx="75027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9833443E-220C-8A7C-DE25-CCAD75836945}"/>
              </a:ext>
            </a:extLst>
          </p:cNvPr>
          <p:cNvSpPr/>
          <p:nvPr/>
        </p:nvSpPr>
        <p:spPr>
          <a:xfrm>
            <a:off x="2719335" y="2566517"/>
            <a:ext cx="3130062" cy="164123"/>
          </a:xfrm>
          <a:custGeom>
            <a:avLst/>
            <a:gdLst>
              <a:gd name="connsiteX0" fmla="*/ 0 w 3130062"/>
              <a:gd name="connsiteY0" fmla="*/ 0 h 164123"/>
              <a:gd name="connsiteX1" fmla="*/ 0 w 3130062"/>
              <a:gd name="connsiteY1" fmla="*/ 164123 h 164123"/>
              <a:gd name="connsiteX2" fmla="*/ 3130062 w 3130062"/>
              <a:gd name="connsiteY2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0062" h="164123">
                <a:moveTo>
                  <a:pt x="0" y="0"/>
                </a:moveTo>
                <a:lnTo>
                  <a:pt x="0" y="164123"/>
                </a:lnTo>
                <a:lnTo>
                  <a:pt x="3130062" y="164123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1E9890-7CEC-3A9A-4F21-7F3E58923CF3}"/>
              </a:ext>
            </a:extLst>
          </p:cNvPr>
          <p:cNvSpPr txBox="1"/>
          <p:nvPr/>
        </p:nvSpPr>
        <p:spPr>
          <a:xfrm>
            <a:off x="5904413" y="2543071"/>
            <a:ext cx="4458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① 배열은 여러 개의 요소를 갖기 때문에 일반적으로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 배열 이름을 복수형으로</a:t>
            </a:r>
            <a:r>
              <a:rPr lang="en-US" altLang="ko-KR" sz="1400" dirty="0">
                <a:solidFill>
                  <a:srgbClr val="FF0000"/>
                </a:solidFill>
              </a:rPr>
              <a:t>(number → numbers)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23">
            <a:extLst>
              <a:ext uri="{FF2B5EF4-FFF2-40B4-BE49-F238E27FC236}">
                <a16:creationId xmlns:a16="http://schemas.microsoft.com/office/drawing/2014/main" id="{178CAE81-8121-54FA-A3A2-A87EF9498209}"/>
              </a:ext>
            </a:extLst>
          </p:cNvPr>
          <p:cNvCxnSpPr>
            <a:cxnSpLocks/>
          </p:cNvCxnSpPr>
          <p:nvPr/>
        </p:nvCxnSpPr>
        <p:spPr>
          <a:xfrm>
            <a:off x="2543490" y="4054835"/>
            <a:ext cx="56270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Freeform: Shape 24">
            <a:extLst>
              <a:ext uri="{FF2B5EF4-FFF2-40B4-BE49-F238E27FC236}">
                <a16:creationId xmlns:a16="http://schemas.microsoft.com/office/drawing/2014/main" id="{4FF5ABF3-7207-2A06-5971-24BF03217CDA}"/>
              </a:ext>
            </a:extLst>
          </p:cNvPr>
          <p:cNvSpPr/>
          <p:nvPr/>
        </p:nvSpPr>
        <p:spPr>
          <a:xfrm>
            <a:off x="2848290" y="4054836"/>
            <a:ext cx="3001107" cy="199782"/>
          </a:xfrm>
          <a:custGeom>
            <a:avLst/>
            <a:gdLst>
              <a:gd name="connsiteX0" fmla="*/ 0 w 3130062"/>
              <a:gd name="connsiteY0" fmla="*/ 0 h 164123"/>
              <a:gd name="connsiteX1" fmla="*/ 0 w 3130062"/>
              <a:gd name="connsiteY1" fmla="*/ 164123 h 164123"/>
              <a:gd name="connsiteX2" fmla="*/ 3130062 w 3130062"/>
              <a:gd name="connsiteY2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0062" h="164123">
                <a:moveTo>
                  <a:pt x="0" y="0"/>
                </a:moveTo>
                <a:lnTo>
                  <a:pt x="0" y="164123"/>
                </a:lnTo>
                <a:lnTo>
                  <a:pt x="3130062" y="164123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A587C5-1B28-33E3-1B94-5DE21CA2CA05}"/>
              </a:ext>
            </a:extLst>
          </p:cNvPr>
          <p:cNvSpPr txBox="1"/>
          <p:nvPr/>
        </p:nvSpPr>
        <p:spPr>
          <a:xfrm>
            <a:off x="5904413" y="4028650"/>
            <a:ext cx="4458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</a:rPr>
              <a:t>numbers[1 + 1], numbers[1 * 3]</a:t>
            </a:r>
            <a:r>
              <a:rPr lang="ko-KR" altLang="en-US" sz="1400" dirty="0">
                <a:solidFill>
                  <a:srgbClr val="FF0000"/>
                </a:solidFill>
              </a:rPr>
              <a:t>처럼 대괄호 안에 계산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식을 넣을 수도 있음</a:t>
            </a:r>
          </a:p>
        </p:txBody>
      </p:sp>
    </p:spTree>
    <p:extLst>
      <p:ext uri="{BB962C8B-B14F-4D97-AF65-F5344CB8AC3E}">
        <p14:creationId xmlns:p14="http://schemas.microsoft.com/office/powerpoint/2010/main" val="3733649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818CF5-0094-5574-632A-8F249CED6F25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2E1D75D1-1497-2028-70C5-3E3069D12E75}"/>
              </a:ext>
            </a:extLst>
          </p:cNvPr>
          <p:cNvSpPr txBox="1">
            <a:spLocks/>
          </p:cNvSpPr>
          <p:nvPr/>
        </p:nvSpPr>
        <p:spPr>
          <a:xfrm>
            <a:off x="519672" y="122322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배열 요소 개수 확인하기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DA120E-5011-4DE6-672D-86D4737BA471}"/>
              </a:ext>
            </a:extLst>
          </p:cNvPr>
          <p:cNvGraphicFramePr>
            <a:graphicFrameLocks noGrp="1"/>
          </p:cNvGraphicFramePr>
          <p:nvPr/>
        </p:nvGraphicFramePr>
        <p:xfrm>
          <a:off x="1556657" y="1805417"/>
          <a:ext cx="2965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9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.length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294C5-7466-BB59-97C8-51FE1CC87AB1}"/>
              </a:ext>
            </a:extLst>
          </p:cNvPr>
          <p:cNvGraphicFramePr>
            <a:graphicFrameLocks noGrp="1"/>
          </p:cNvGraphicFramePr>
          <p:nvPr/>
        </p:nvGraphicFramePr>
        <p:xfrm>
          <a:off x="1556656" y="2387612"/>
          <a:ext cx="4736123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12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fruits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키위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fruits.length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fruits[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fruits.length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- 1]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6CE2F5-28A2-505B-D225-CEB98E921098}"/>
              </a:ext>
            </a:extLst>
          </p:cNvPr>
          <p:cNvSpPr txBox="1"/>
          <p:nvPr/>
        </p:nvSpPr>
        <p:spPr>
          <a:xfrm>
            <a:off x="5910830" y="2464583"/>
            <a:ext cx="46126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배열 이름을 복수형으로 </a:t>
            </a:r>
            <a:r>
              <a:rPr lang="ko-KR" altLang="en-US" sz="1400" dirty="0">
                <a:solidFill>
                  <a:srgbClr val="FF0000"/>
                </a:solidFill>
              </a:rPr>
              <a:t>작성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94F9E7-8975-9138-95C4-1A2DD6B83D07}"/>
              </a:ext>
            </a:extLst>
          </p:cNvPr>
          <p:cNvSpPr txBox="1"/>
          <p:nvPr/>
        </p:nvSpPr>
        <p:spPr>
          <a:xfrm>
            <a:off x="5910830" y="3148609"/>
            <a:ext cx="46126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4 </a:t>
            </a:r>
            <a:r>
              <a:rPr lang="ko-KR" altLang="en-US" sz="1400" b="0" dirty="0">
                <a:solidFill>
                  <a:srgbClr val="FF0000"/>
                </a:solidFill>
              </a:rPr>
              <a:t>배열 </a:t>
            </a:r>
            <a:r>
              <a:rPr lang="en-US" altLang="ko-KR" sz="1400" b="0" dirty="0">
                <a:solidFill>
                  <a:srgbClr val="FF0000"/>
                </a:solidFill>
              </a:rPr>
              <a:t>fruits</a:t>
            </a:r>
            <a:r>
              <a:rPr lang="ko-KR" altLang="en-US" sz="1400" b="0" dirty="0">
                <a:solidFill>
                  <a:srgbClr val="FF0000"/>
                </a:solidFill>
              </a:rPr>
              <a:t>에 </a:t>
            </a:r>
            <a:r>
              <a:rPr lang="en-US" altLang="ko-KR" sz="1400" b="0" dirty="0">
                <a:solidFill>
                  <a:srgbClr val="FF0000"/>
                </a:solidFill>
              </a:rPr>
              <a:t>4</a:t>
            </a:r>
            <a:r>
              <a:rPr lang="ko-KR" altLang="en-US" sz="1400" b="0" dirty="0">
                <a:solidFill>
                  <a:srgbClr val="FF0000"/>
                </a:solidFill>
              </a:rPr>
              <a:t>개의 요소가 들어있으므로 </a:t>
            </a:r>
            <a:r>
              <a:rPr lang="en-US" altLang="ko-KR" sz="1400" b="0" dirty="0">
                <a:solidFill>
                  <a:srgbClr val="FF0000"/>
                </a:solidFill>
              </a:rPr>
              <a:t>4</a:t>
            </a:r>
            <a:r>
              <a:rPr lang="ko-KR" altLang="en-US" sz="1400" b="0" dirty="0">
                <a:solidFill>
                  <a:srgbClr val="FF0000"/>
                </a:solidFill>
              </a:rPr>
              <a:t>를 출력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5EB36-2B10-4E23-F054-DACD94553E6F}"/>
              </a:ext>
            </a:extLst>
          </p:cNvPr>
          <p:cNvSpPr txBox="1"/>
          <p:nvPr/>
        </p:nvSpPr>
        <p:spPr>
          <a:xfrm>
            <a:off x="5910830" y="3910266"/>
            <a:ext cx="46126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fruits[4-1], </a:t>
            </a:r>
            <a:r>
              <a:rPr lang="ko-KR" altLang="en-US" sz="1400" dirty="0">
                <a:solidFill>
                  <a:srgbClr val="FF0000"/>
                </a:solidFill>
              </a:rPr>
              <a:t>배열의 </a:t>
            </a:r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>
                <a:solidFill>
                  <a:srgbClr val="FF0000"/>
                </a:solidFill>
              </a:rPr>
              <a:t>번째 요소인 “바나나”를 출력</a:t>
            </a:r>
          </a:p>
        </p:txBody>
      </p:sp>
      <p:cxnSp>
        <p:nvCxnSpPr>
          <p:cNvPr id="9" name="Straight Arrow Connector 15">
            <a:extLst>
              <a:ext uri="{FF2B5EF4-FFF2-40B4-BE49-F238E27FC236}">
                <a16:creationId xmlns:a16="http://schemas.microsoft.com/office/drawing/2014/main" id="{3B1CAA29-65DD-12D4-2AAE-3F1AE18BCBC9}"/>
              </a:ext>
            </a:extLst>
          </p:cNvPr>
          <p:cNvCxnSpPr>
            <a:cxnSpLocks/>
          </p:cNvCxnSpPr>
          <p:nvPr/>
        </p:nvCxnSpPr>
        <p:spPr>
          <a:xfrm>
            <a:off x="5448719" y="2559856"/>
            <a:ext cx="351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BBB4900D-01AC-9BF7-7613-E0318C8391EF}"/>
              </a:ext>
            </a:extLst>
          </p:cNvPr>
          <p:cNvCxnSpPr>
            <a:cxnSpLocks/>
          </p:cNvCxnSpPr>
          <p:nvPr/>
        </p:nvCxnSpPr>
        <p:spPr>
          <a:xfrm>
            <a:off x="3315119" y="3302497"/>
            <a:ext cx="248529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26">
            <a:extLst>
              <a:ext uri="{FF2B5EF4-FFF2-40B4-BE49-F238E27FC236}">
                <a16:creationId xmlns:a16="http://schemas.microsoft.com/office/drawing/2014/main" id="{1F9B493C-78B3-88BF-7E24-2836358E2BB4}"/>
              </a:ext>
            </a:extLst>
          </p:cNvPr>
          <p:cNvCxnSpPr>
            <a:cxnSpLocks/>
          </p:cNvCxnSpPr>
          <p:nvPr/>
        </p:nvCxnSpPr>
        <p:spPr>
          <a:xfrm>
            <a:off x="3924717" y="4064154"/>
            <a:ext cx="1875694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217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818CF5-0094-5574-632A-8F249CED6F25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8EB74E0C-48E4-0532-EB38-D38665DE4420}"/>
              </a:ext>
            </a:extLst>
          </p:cNvPr>
          <p:cNvSpPr txBox="1">
            <a:spLocks/>
          </p:cNvSpPr>
          <p:nvPr/>
        </p:nvSpPr>
        <p:spPr>
          <a:xfrm>
            <a:off x="508786" y="1283094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배열 뒷부분에 요소 추가하기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push()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메소드를 사용해 배열 뒷부분에 요소 추가하기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36DDD5-735C-62AF-6DB4-AF596BE3DB64}"/>
              </a:ext>
            </a:extLst>
          </p:cNvPr>
          <p:cNvGraphicFramePr>
            <a:graphicFrameLocks noGrp="1"/>
          </p:cNvGraphicFramePr>
          <p:nvPr/>
        </p:nvGraphicFramePr>
        <p:xfrm>
          <a:off x="1545771" y="2111473"/>
          <a:ext cx="2965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9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.push(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요소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C49CB9-F6AB-6496-1255-9D8815C4D46E}"/>
              </a:ext>
            </a:extLst>
          </p:cNvPr>
          <p:cNvGraphicFramePr>
            <a:graphicFrameLocks noGrp="1"/>
          </p:cNvGraphicFramePr>
          <p:nvPr/>
        </p:nvGraphicFramePr>
        <p:xfrm>
          <a:off x="1545771" y="2751842"/>
          <a:ext cx="9272954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29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우유 구매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업무 메일 확인하기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필라테스 수업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(3)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우유 구매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업무 메일 확인하기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필라테스 수업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todos.push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저녁 식사 준비하기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todos.push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피아노 연습하기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(5)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우유 구매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업무 메일 확인하기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필라테스 수업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저녁 식사 준비하기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피아노 연습하기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9FC8EF-01EC-DFCB-4240-F2B085E4D121}"/>
              </a:ext>
            </a:extLst>
          </p:cNvPr>
          <p:cNvSpPr txBox="1"/>
          <p:nvPr/>
        </p:nvSpPr>
        <p:spPr>
          <a:xfrm>
            <a:off x="5561397" y="3999663"/>
            <a:ext cx="37122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push() </a:t>
            </a:r>
            <a:r>
              <a:rPr lang="ko-KR" altLang="en-US" sz="1400" dirty="0">
                <a:solidFill>
                  <a:srgbClr val="FF0000"/>
                </a:solidFill>
              </a:rPr>
              <a:t>메소드로 요소가 추가되어 기존 요소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개수에서 추가된 요소 개수가 출력</a:t>
            </a:r>
          </a:p>
        </p:txBody>
      </p:sp>
      <p:sp>
        <p:nvSpPr>
          <p:cNvPr id="7" name="Right Bracket 7">
            <a:extLst>
              <a:ext uri="{FF2B5EF4-FFF2-40B4-BE49-F238E27FC236}">
                <a16:creationId xmlns:a16="http://schemas.microsoft.com/office/drawing/2014/main" id="{BD216197-C392-1B1D-4A12-15AA14EB65B0}"/>
              </a:ext>
            </a:extLst>
          </p:cNvPr>
          <p:cNvSpPr/>
          <p:nvPr/>
        </p:nvSpPr>
        <p:spPr>
          <a:xfrm>
            <a:off x="4642171" y="3883204"/>
            <a:ext cx="175848" cy="756138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Straight Arrow Connector 10">
            <a:extLst>
              <a:ext uri="{FF2B5EF4-FFF2-40B4-BE49-F238E27FC236}">
                <a16:creationId xmlns:a16="http://schemas.microsoft.com/office/drawing/2014/main" id="{477EEC36-38AC-9F0F-DCE9-4DBF2114E8F3}"/>
              </a:ext>
            </a:extLst>
          </p:cNvPr>
          <p:cNvCxnSpPr/>
          <p:nvPr/>
        </p:nvCxnSpPr>
        <p:spPr>
          <a:xfrm>
            <a:off x="4818019" y="4261273"/>
            <a:ext cx="537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A6E293-141D-E117-CD1C-169B8725C327}"/>
              </a:ext>
            </a:extLst>
          </p:cNvPr>
          <p:cNvSpPr txBox="1"/>
          <p:nvPr/>
        </p:nvSpPr>
        <p:spPr>
          <a:xfrm>
            <a:off x="6955971" y="5460358"/>
            <a:ext cx="3499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뒷부분에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2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개의 요소가 추가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25B17C97-75BA-8608-8074-837740791319}"/>
              </a:ext>
            </a:extLst>
          </p:cNvPr>
          <p:cNvCxnSpPr/>
          <p:nvPr/>
        </p:nvCxnSpPr>
        <p:spPr>
          <a:xfrm>
            <a:off x="6621863" y="5228219"/>
            <a:ext cx="355209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24">
            <a:extLst>
              <a:ext uri="{FF2B5EF4-FFF2-40B4-BE49-F238E27FC236}">
                <a16:creationId xmlns:a16="http://schemas.microsoft.com/office/drawing/2014/main" id="{B816CD27-56B4-141B-8CE7-7320D5964CB1}"/>
              </a:ext>
            </a:extLst>
          </p:cNvPr>
          <p:cNvCxnSpPr/>
          <p:nvPr/>
        </p:nvCxnSpPr>
        <p:spPr>
          <a:xfrm>
            <a:off x="8497556" y="5246513"/>
            <a:ext cx="0" cy="1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001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818CF5-0094-5574-632A-8F249CED6F25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F0EF1244-ED7A-ADA3-87E7-7B65C6759393}"/>
              </a:ext>
            </a:extLst>
          </p:cNvPr>
          <p:cNvSpPr txBox="1">
            <a:spLocks/>
          </p:cNvSpPr>
          <p:nvPr/>
        </p:nvSpPr>
        <p:spPr>
          <a:xfrm>
            <a:off x="541444" y="1179680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배열 뒷부분에 요소 추가하기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인덱스를 사용해 배열 뒷부분에 요소 추가하기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882FC3-2D0C-986A-A99F-29A31A394454}"/>
              </a:ext>
            </a:extLst>
          </p:cNvPr>
          <p:cNvGraphicFramePr>
            <a:graphicFrameLocks noGrp="1"/>
          </p:cNvGraphicFramePr>
          <p:nvPr/>
        </p:nvGraphicFramePr>
        <p:xfrm>
          <a:off x="1578429" y="2008059"/>
          <a:ext cx="418513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fruitsA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fruitsA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[10] 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fruitsA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(11)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empty × 7,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F82839-7978-5911-5271-B6757386DCF3}"/>
              </a:ext>
            </a:extLst>
          </p:cNvPr>
          <p:cNvSpPr txBox="1"/>
          <p:nvPr/>
        </p:nvSpPr>
        <p:spPr>
          <a:xfrm>
            <a:off x="5080775" y="2538673"/>
            <a:ext cx="3712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배열 </a:t>
            </a:r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</a:rPr>
              <a:t>번째 인덱스에 “귤”을 추가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10">
            <a:extLst>
              <a:ext uri="{FF2B5EF4-FFF2-40B4-BE49-F238E27FC236}">
                <a16:creationId xmlns:a16="http://schemas.microsoft.com/office/drawing/2014/main" id="{7EA80D01-58CE-F6B5-7CB1-CCD0F613C324}"/>
              </a:ext>
            </a:extLst>
          </p:cNvPr>
          <p:cNvCxnSpPr>
            <a:cxnSpLocks/>
          </p:cNvCxnSpPr>
          <p:nvPr/>
        </p:nvCxnSpPr>
        <p:spPr>
          <a:xfrm>
            <a:off x="3976554" y="2649766"/>
            <a:ext cx="989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E6220A0-F684-D3A0-3CD2-27EDAF1FC615}"/>
              </a:ext>
            </a:extLst>
          </p:cNvPr>
          <p:cNvSpPr txBox="1"/>
          <p:nvPr/>
        </p:nvSpPr>
        <p:spPr>
          <a:xfrm>
            <a:off x="5586186" y="4419436"/>
            <a:ext cx="4454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fruitsB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의 요소는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3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개이므로 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fruitsB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[3]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에 “귤”을 추가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8102AD8-4F99-53DA-BE06-94E177EF72A1}"/>
              </a:ext>
            </a:extLst>
          </p:cNvPr>
          <p:cNvGraphicFramePr>
            <a:graphicFrameLocks noGrp="1"/>
          </p:cNvGraphicFramePr>
          <p:nvPr/>
        </p:nvGraphicFramePr>
        <p:xfrm>
          <a:off x="1578429" y="3917635"/>
          <a:ext cx="418513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fruitsB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fruitsB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fruitsB.length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] 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fruitsB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(4)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cxnSp>
        <p:nvCxnSpPr>
          <p:cNvPr id="9" name="Straight Arrow Connector 15">
            <a:extLst>
              <a:ext uri="{FF2B5EF4-FFF2-40B4-BE49-F238E27FC236}">
                <a16:creationId xmlns:a16="http://schemas.microsoft.com/office/drawing/2014/main" id="{B6E69D40-EA15-F400-19AB-2FC71AE71FAB}"/>
              </a:ext>
            </a:extLst>
          </p:cNvPr>
          <p:cNvCxnSpPr>
            <a:cxnSpLocks/>
          </p:cNvCxnSpPr>
          <p:nvPr/>
        </p:nvCxnSpPr>
        <p:spPr>
          <a:xfrm>
            <a:off x="4410307" y="4584073"/>
            <a:ext cx="989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736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521377-7858-C32E-ECAD-2658F71A3EAC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BAF3C2-3893-C2FC-6F93-CEC1D4CD4FA1}"/>
              </a:ext>
            </a:extLst>
          </p:cNvPr>
          <p:cNvGraphicFramePr>
            <a:graphicFrameLocks noGrp="1"/>
          </p:cNvGraphicFramePr>
          <p:nvPr/>
        </p:nvGraphicFramePr>
        <p:xfrm>
          <a:off x="1540329" y="2776761"/>
          <a:ext cx="418513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itemsA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itemsA.splice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(2, 1).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itemsA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(2)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5A09C259-2E6C-B0AE-B4D4-2F68E95CD6B2}"/>
              </a:ext>
            </a:extLst>
          </p:cNvPr>
          <p:cNvSpPr txBox="1">
            <a:spLocks/>
          </p:cNvSpPr>
          <p:nvPr/>
        </p:nvSpPr>
        <p:spPr>
          <a:xfrm>
            <a:off x="503344" y="1283094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배열 요소 제거하기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인덱스로 요소 제거하기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E514039-8F86-C1B2-6B46-449D42D7F15A}"/>
              </a:ext>
            </a:extLst>
          </p:cNvPr>
          <p:cNvGraphicFramePr>
            <a:graphicFrameLocks noGrp="1"/>
          </p:cNvGraphicFramePr>
          <p:nvPr/>
        </p:nvGraphicFramePr>
        <p:xfrm>
          <a:off x="1540329" y="2111473"/>
          <a:ext cx="41851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.splice(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인덱스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제거할 요소의 개수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D608DF6-DC5F-9C6E-0FDB-7AD6E4AE754D}"/>
              </a:ext>
            </a:extLst>
          </p:cNvPr>
          <p:cNvSpPr txBox="1"/>
          <p:nvPr/>
        </p:nvSpPr>
        <p:spPr>
          <a:xfrm>
            <a:off x="4906324" y="3579347"/>
            <a:ext cx="3712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배열의 </a:t>
            </a:r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>
                <a:solidFill>
                  <a:srgbClr val="FF0000"/>
                </a:solidFill>
              </a:rPr>
              <a:t>번째 인덱스로부터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개 요소를 제거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10">
            <a:extLst>
              <a:ext uri="{FF2B5EF4-FFF2-40B4-BE49-F238E27FC236}">
                <a16:creationId xmlns:a16="http://schemas.microsoft.com/office/drawing/2014/main" id="{1EFE5E19-CE0A-B7DE-C2D7-F14AAF79F42A}"/>
              </a:ext>
            </a:extLst>
          </p:cNvPr>
          <p:cNvCxnSpPr>
            <a:cxnSpLocks/>
          </p:cNvCxnSpPr>
          <p:nvPr/>
        </p:nvCxnSpPr>
        <p:spPr>
          <a:xfrm>
            <a:off x="3632898" y="3709789"/>
            <a:ext cx="989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35BFD4-AECB-4A40-64B8-F08D4D79FA89}"/>
              </a:ext>
            </a:extLst>
          </p:cNvPr>
          <p:cNvSpPr txBox="1"/>
          <p:nvPr/>
        </p:nvSpPr>
        <p:spPr>
          <a:xfrm>
            <a:off x="4906324" y="3802817"/>
            <a:ext cx="3712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제거된 요소가 배열로 리턴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C8C79-1BDE-BB18-3FF1-52F8EFCE36C5}"/>
              </a:ext>
            </a:extLst>
          </p:cNvPr>
          <p:cNvSpPr txBox="1"/>
          <p:nvPr/>
        </p:nvSpPr>
        <p:spPr>
          <a:xfrm>
            <a:off x="4918898" y="4334064"/>
            <a:ext cx="4506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배열의 값을 확인해보면 요소가 제거된 것을 알 수 있음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6">
            <a:extLst>
              <a:ext uri="{FF2B5EF4-FFF2-40B4-BE49-F238E27FC236}">
                <a16:creationId xmlns:a16="http://schemas.microsoft.com/office/drawing/2014/main" id="{571CEA09-E61E-DE77-59A5-BBC6D06B4E11}"/>
              </a:ext>
            </a:extLst>
          </p:cNvPr>
          <p:cNvCxnSpPr>
            <a:cxnSpLocks/>
          </p:cNvCxnSpPr>
          <p:nvPr/>
        </p:nvCxnSpPr>
        <p:spPr>
          <a:xfrm>
            <a:off x="3632898" y="3939392"/>
            <a:ext cx="989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7">
            <a:extLst>
              <a:ext uri="{FF2B5EF4-FFF2-40B4-BE49-F238E27FC236}">
                <a16:creationId xmlns:a16="http://schemas.microsoft.com/office/drawing/2014/main" id="{48C11B3E-B33F-4D3C-7A26-7BC4F651F0E1}"/>
              </a:ext>
            </a:extLst>
          </p:cNvPr>
          <p:cNvCxnSpPr>
            <a:cxnSpLocks/>
          </p:cNvCxnSpPr>
          <p:nvPr/>
        </p:nvCxnSpPr>
        <p:spPr>
          <a:xfrm>
            <a:off x="3632898" y="4430612"/>
            <a:ext cx="989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96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521377-7858-C32E-ECAD-2658F71A3EAC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53C3C179-8071-12F4-9EAB-F8E7DC7D800A}"/>
              </a:ext>
            </a:extLst>
          </p:cNvPr>
          <p:cNvGraphicFramePr>
            <a:graphicFrameLocks noGrp="1"/>
          </p:cNvGraphicFramePr>
          <p:nvPr/>
        </p:nvGraphicFramePr>
        <p:xfrm>
          <a:off x="1562100" y="2640689"/>
          <a:ext cx="418513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itemsB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index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itemsB.indexOf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index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itemsB.splice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(index, 1)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itemsB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(2)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itemsB.indexOf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8F1C2C5C-7264-4C72-DE98-7F552C57FC43}"/>
              </a:ext>
            </a:extLst>
          </p:cNvPr>
          <p:cNvSpPr txBox="1">
            <a:spLocks/>
          </p:cNvSpPr>
          <p:nvPr/>
        </p:nvSpPr>
        <p:spPr>
          <a:xfrm>
            <a:off x="525115" y="114702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배열 요소 제거하기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값으로 요소 제거하기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5A1EE4-486E-2D57-6AF8-5EA014775391}"/>
              </a:ext>
            </a:extLst>
          </p:cNvPr>
          <p:cNvGraphicFramePr>
            <a:graphicFrameLocks noGrp="1"/>
          </p:cNvGraphicFramePr>
          <p:nvPr/>
        </p:nvGraphicFramePr>
        <p:xfrm>
          <a:off x="1562100" y="1975401"/>
          <a:ext cx="418513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const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인덱스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indexOf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요소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.splice(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인덱스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1)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5B5F82-C665-4F93-FFD6-975B7BA95E7E}"/>
              </a:ext>
            </a:extLst>
          </p:cNvPr>
          <p:cNvSpPr txBox="1"/>
          <p:nvPr/>
        </p:nvSpPr>
        <p:spPr>
          <a:xfrm>
            <a:off x="4774223" y="3870310"/>
            <a:ext cx="48644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배열 내부에 바나나가 있으므로 해당 요소의 인덱스를 출력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10">
            <a:extLst>
              <a:ext uri="{FF2B5EF4-FFF2-40B4-BE49-F238E27FC236}">
                <a16:creationId xmlns:a16="http://schemas.microsoft.com/office/drawing/2014/main" id="{34B998A2-583F-9277-BE78-D1B4D59D8A85}"/>
              </a:ext>
            </a:extLst>
          </p:cNvPr>
          <p:cNvCxnSpPr>
            <a:cxnSpLocks/>
          </p:cNvCxnSpPr>
          <p:nvPr/>
        </p:nvCxnSpPr>
        <p:spPr>
          <a:xfrm>
            <a:off x="2317443" y="4013427"/>
            <a:ext cx="2456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A9DD65-4E19-BD80-ECEA-C53C091048C2}"/>
              </a:ext>
            </a:extLst>
          </p:cNvPr>
          <p:cNvSpPr txBox="1"/>
          <p:nvPr/>
        </p:nvSpPr>
        <p:spPr>
          <a:xfrm>
            <a:off x="4774223" y="4421313"/>
            <a:ext cx="48644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배열의 </a:t>
            </a:r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>
                <a:solidFill>
                  <a:srgbClr val="FF0000"/>
                </a:solidFill>
              </a:rPr>
              <a:t>번째 인덱스에 있는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개의 요소를 제거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FB0C-6041-FECF-3ADF-021D14028842}"/>
              </a:ext>
            </a:extLst>
          </p:cNvPr>
          <p:cNvSpPr txBox="1"/>
          <p:nvPr/>
        </p:nvSpPr>
        <p:spPr>
          <a:xfrm>
            <a:off x="4774223" y="4862426"/>
            <a:ext cx="4506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배열에서 바나나가 제거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16">
            <a:extLst>
              <a:ext uri="{FF2B5EF4-FFF2-40B4-BE49-F238E27FC236}">
                <a16:creationId xmlns:a16="http://schemas.microsoft.com/office/drawing/2014/main" id="{A42815BF-03C3-7C3B-3578-1AE4DD22B588}"/>
              </a:ext>
            </a:extLst>
          </p:cNvPr>
          <p:cNvCxnSpPr>
            <a:cxnSpLocks/>
          </p:cNvCxnSpPr>
          <p:nvPr/>
        </p:nvCxnSpPr>
        <p:spPr>
          <a:xfrm>
            <a:off x="2909457" y="4555465"/>
            <a:ext cx="1864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7">
            <a:extLst>
              <a:ext uri="{FF2B5EF4-FFF2-40B4-BE49-F238E27FC236}">
                <a16:creationId xmlns:a16="http://schemas.microsoft.com/office/drawing/2014/main" id="{7AFD49A9-1E4B-5FE9-0A03-2A4A1D8A7DA0}"/>
              </a:ext>
            </a:extLst>
          </p:cNvPr>
          <p:cNvCxnSpPr>
            <a:cxnSpLocks/>
          </p:cNvCxnSpPr>
          <p:nvPr/>
        </p:nvCxnSpPr>
        <p:spPr>
          <a:xfrm>
            <a:off x="3442857" y="4988070"/>
            <a:ext cx="1331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9EB5EC-1113-1C89-9EB9-70CA4B04C6F2}"/>
              </a:ext>
            </a:extLst>
          </p:cNvPr>
          <p:cNvSpPr txBox="1"/>
          <p:nvPr/>
        </p:nvSpPr>
        <p:spPr>
          <a:xfrm>
            <a:off x="4774223" y="5326532"/>
            <a:ext cx="4506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바나나는 배열에 없으므로 </a:t>
            </a:r>
            <a:r>
              <a:rPr lang="en-US" altLang="ko-KR" sz="1400" dirty="0">
                <a:solidFill>
                  <a:srgbClr val="FF0000"/>
                </a:solidFill>
              </a:rPr>
              <a:t>-1</a:t>
            </a:r>
            <a:r>
              <a:rPr lang="ko-KR" altLang="en-US" sz="1400" dirty="0">
                <a:solidFill>
                  <a:srgbClr val="FF0000"/>
                </a:solidFill>
              </a:rPr>
              <a:t>을 출력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5">
            <a:extLst>
              <a:ext uri="{FF2B5EF4-FFF2-40B4-BE49-F238E27FC236}">
                <a16:creationId xmlns:a16="http://schemas.microsoft.com/office/drawing/2014/main" id="{46F062D7-ED32-F046-592F-86542683AFD2}"/>
              </a:ext>
            </a:extLst>
          </p:cNvPr>
          <p:cNvCxnSpPr>
            <a:cxnSpLocks/>
          </p:cNvCxnSpPr>
          <p:nvPr/>
        </p:nvCxnSpPr>
        <p:spPr>
          <a:xfrm>
            <a:off x="2292348" y="5508430"/>
            <a:ext cx="2481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991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521377-7858-C32E-ECAD-2658F71A3EAC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38B9CAE-FA99-B079-AA4C-CC83D9C090F0}"/>
              </a:ext>
            </a:extLst>
          </p:cNvPr>
          <p:cNvGraphicFramePr>
            <a:graphicFrameLocks noGrp="1"/>
          </p:cNvGraphicFramePr>
          <p:nvPr/>
        </p:nvGraphicFramePr>
        <p:xfrm>
          <a:off x="1551213" y="2695117"/>
          <a:ext cx="450625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625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itemsD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오렌지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itemsD.splice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(1, 0,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양파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[]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itemsD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(5)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양파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오렌지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58E1DED9-7571-253F-299A-465E4EBA6B3E}"/>
              </a:ext>
            </a:extLst>
          </p:cNvPr>
          <p:cNvSpPr txBox="1">
            <a:spLocks/>
          </p:cNvSpPr>
          <p:nvPr/>
        </p:nvSpPr>
        <p:spPr>
          <a:xfrm>
            <a:off x="514229" y="1201450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배열의 특정 위치에 요소 추가하기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값으로 요소 제거하기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A4F6EF-F3DF-A2BF-9190-A831FDA764A5}"/>
              </a:ext>
            </a:extLst>
          </p:cNvPr>
          <p:cNvGraphicFramePr>
            <a:graphicFrameLocks noGrp="1"/>
          </p:cNvGraphicFramePr>
          <p:nvPr/>
        </p:nvGraphicFramePr>
        <p:xfrm>
          <a:off x="1551214" y="2029829"/>
          <a:ext cx="41851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.splice(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인덱스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0,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요소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841E92-537B-3E78-E17A-6A0B3EB6EF33}"/>
              </a:ext>
            </a:extLst>
          </p:cNvPr>
          <p:cNvSpPr txBox="1"/>
          <p:nvPr/>
        </p:nvSpPr>
        <p:spPr>
          <a:xfrm>
            <a:off x="6510077" y="4435954"/>
            <a:ext cx="289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번째 인덱스에 양파가 추가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15">
            <a:extLst>
              <a:ext uri="{FF2B5EF4-FFF2-40B4-BE49-F238E27FC236}">
                <a16:creationId xmlns:a16="http://schemas.microsoft.com/office/drawing/2014/main" id="{1293974B-2C2F-ACF6-8CD7-A43BA40E993F}"/>
              </a:ext>
            </a:extLst>
          </p:cNvPr>
          <p:cNvCxnSpPr>
            <a:cxnSpLocks/>
          </p:cNvCxnSpPr>
          <p:nvPr/>
        </p:nvCxnSpPr>
        <p:spPr>
          <a:xfrm>
            <a:off x="5610816" y="4589843"/>
            <a:ext cx="77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395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521377-7858-C32E-ECAD-2658F71A3EAC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C39C70BE-1322-89BA-3BB5-38D3916228A9}"/>
              </a:ext>
            </a:extLst>
          </p:cNvPr>
          <p:cNvSpPr txBox="1">
            <a:spLocks/>
          </p:cNvSpPr>
          <p:nvPr/>
        </p:nvSpPr>
        <p:spPr>
          <a:xfrm>
            <a:off x="455474" y="1114365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자료 처리 연산자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함수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메소드는 크게 비파괴적 처리와 파괴적 처리로 구분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800">
                <a:solidFill>
                  <a:srgbClr val="000000"/>
                </a:solidFill>
              </a:rPr>
              <a:t>비파괴적 처리</a:t>
            </a:r>
            <a:endParaRPr lang="en-US" altLang="ko-KR" sz="1800">
              <a:solidFill>
                <a:srgbClr val="000000"/>
              </a:solidFill>
            </a:endParaRPr>
          </a:p>
          <a:p>
            <a:pPr lvl="1"/>
            <a:endParaRPr lang="en-US" altLang="ko-KR">
              <a:solidFill>
                <a:srgbClr val="000000"/>
              </a:solidFill>
            </a:endParaRPr>
          </a:p>
          <a:p>
            <a:pPr lvl="1"/>
            <a:endParaRPr lang="en-US" altLang="ko-KR" sz="1800">
              <a:solidFill>
                <a:srgbClr val="000000"/>
              </a:solidFill>
            </a:endParaRPr>
          </a:p>
          <a:p>
            <a:pPr lvl="1"/>
            <a:endParaRPr lang="en-US" altLang="ko-KR">
              <a:solidFill>
                <a:srgbClr val="000000"/>
              </a:solidFill>
            </a:endParaRPr>
          </a:p>
          <a:p>
            <a:pPr lvl="1"/>
            <a:endParaRPr lang="en-US" altLang="ko-KR" sz="1800">
              <a:solidFill>
                <a:srgbClr val="000000"/>
              </a:solidFill>
            </a:endParaRPr>
          </a:p>
          <a:p>
            <a:pPr lvl="1"/>
            <a:endParaRPr lang="en-US" altLang="ko-KR">
              <a:solidFill>
                <a:srgbClr val="000000"/>
              </a:solidFill>
            </a:endParaRPr>
          </a:p>
          <a:p>
            <a:pPr lvl="1"/>
            <a:endParaRPr lang="en-US" altLang="ko-KR" sz="1800">
              <a:solidFill>
                <a:srgbClr val="000000"/>
              </a:solidFill>
            </a:endParaRPr>
          </a:p>
          <a:p>
            <a:pPr lvl="1"/>
            <a:endParaRPr lang="en-US" altLang="ko-KR">
              <a:solidFill>
                <a:srgbClr val="000000"/>
              </a:solidFill>
            </a:endParaRPr>
          </a:p>
          <a:p>
            <a:pPr lvl="1"/>
            <a:r>
              <a:rPr lang="ko-KR" altLang="en-US" sz="1800">
                <a:solidFill>
                  <a:srgbClr val="000000"/>
                </a:solidFill>
              </a:rPr>
              <a:t>메모리가 여유로운 현대의 프로그래밍 언어와 라이브러리는 자료 보호를 위해서 대부분 </a:t>
            </a:r>
            <a:br>
              <a:rPr lang="en-US" altLang="ko-KR" sz="1800">
                <a:solidFill>
                  <a:srgbClr val="000000"/>
                </a:solidFill>
              </a:rPr>
            </a:br>
            <a:r>
              <a:rPr lang="ko-KR" altLang="en-US" sz="1800">
                <a:solidFill>
                  <a:srgbClr val="000000"/>
                </a:solidFill>
              </a:rPr>
              <a:t>비파괴적 처리를 수행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B13A59-58E8-1DE7-7280-482D75D3CF6B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097755"/>
          <a:ext cx="256925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25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a 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b 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c = a + b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a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b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DE4CA0-E588-D2F0-1863-667CE23DF005}"/>
              </a:ext>
            </a:extLst>
          </p:cNvPr>
          <p:cNvSpPr txBox="1"/>
          <p:nvPr/>
        </p:nvSpPr>
        <p:spPr>
          <a:xfrm>
            <a:off x="3701721" y="3715825"/>
            <a:ext cx="289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원본 내용이 변경되지 않음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15">
            <a:extLst>
              <a:ext uri="{FF2B5EF4-FFF2-40B4-BE49-F238E27FC236}">
                <a16:creationId xmlns:a16="http://schemas.microsoft.com/office/drawing/2014/main" id="{0109EAFB-4C47-08DA-53E0-081392085AFB}"/>
              </a:ext>
            </a:extLst>
          </p:cNvPr>
          <p:cNvCxnSpPr>
            <a:cxnSpLocks/>
          </p:cNvCxnSpPr>
          <p:nvPr/>
        </p:nvCxnSpPr>
        <p:spPr>
          <a:xfrm>
            <a:off x="2664767" y="3869714"/>
            <a:ext cx="77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EA6A87-6FDB-965A-CD7D-4DB9A569848B}"/>
              </a:ext>
            </a:extLst>
          </p:cNvPr>
          <p:cNvSpPr txBox="1"/>
          <p:nvPr/>
        </p:nvSpPr>
        <p:spPr>
          <a:xfrm>
            <a:off x="4352892" y="2621726"/>
            <a:ext cx="289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문자열을 연결하는 처리 수행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10">
            <a:extLst>
              <a:ext uri="{FF2B5EF4-FFF2-40B4-BE49-F238E27FC236}">
                <a16:creationId xmlns:a16="http://schemas.microsoft.com/office/drawing/2014/main" id="{78285604-D573-1D00-3355-2F76889D2018}"/>
              </a:ext>
            </a:extLst>
          </p:cNvPr>
          <p:cNvCxnSpPr>
            <a:cxnSpLocks/>
          </p:cNvCxnSpPr>
          <p:nvPr/>
        </p:nvCxnSpPr>
        <p:spPr>
          <a:xfrm>
            <a:off x="3316568" y="2780034"/>
            <a:ext cx="77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4AD285-F3A1-F87A-0605-F9F66D5EAD5C}"/>
              </a:ext>
            </a:extLst>
          </p:cNvPr>
          <p:cNvSpPr txBox="1"/>
          <p:nvPr/>
        </p:nvSpPr>
        <p:spPr>
          <a:xfrm>
            <a:off x="4648200" y="2100685"/>
            <a:ext cx="289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변수를 선언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13">
            <a:extLst>
              <a:ext uri="{FF2B5EF4-FFF2-40B4-BE49-F238E27FC236}">
                <a16:creationId xmlns:a16="http://schemas.microsoft.com/office/drawing/2014/main" id="{0B250C91-BD8B-CC61-EF24-A88BB76A6897}"/>
              </a:ext>
            </a:extLst>
          </p:cNvPr>
          <p:cNvCxnSpPr>
            <a:cxnSpLocks/>
          </p:cNvCxnSpPr>
          <p:nvPr/>
        </p:nvCxnSpPr>
        <p:spPr>
          <a:xfrm>
            <a:off x="3676565" y="2254574"/>
            <a:ext cx="77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ight Bracket 4">
            <a:extLst>
              <a:ext uri="{FF2B5EF4-FFF2-40B4-BE49-F238E27FC236}">
                <a16:creationId xmlns:a16="http://schemas.microsoft.com/office/drawing/2014/main" id="{79EBB12E-297A-7753-91FD-25833EE68004}"/>
              </a:ext>
            </a:extLst>
          </p:cNvPr>
          <p:cNvSpPr/>
          <p:nvPr/>
        </p:nvSpPr>
        <p:spPr>
          <a:xfrm>
            <a:off x="2508013" y="3488037"/>
            <a:ext cx="156754" cy="810228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73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521377-7858-C32E-ECAD-2658F71A3EAC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8DA1229F-8692-0E73-3669-CF78E28E9E97}"/>
              </a:ext>
            </a:extLst>
          </p:cNvPr>
          <p:cNvSpPr txBox="1">
            <a:spLocks/>
          </p:cNvSpPr>
          <p:nvPr/>
        </p:nvSpPr>
        <p:spPr>
          <a:xfrm>
            <a:off x="455474" y="1196008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자료 처리 연산자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함수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메소드는 크게 비파괴적 처리와 파괴적 처리로 구분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800">
                <a:solidFill>
                  <a:srgbClr val="000000"/>
                </a:solidFill>
              </a:rPr>
              <a:t>파괴적 처리 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AA142F-B96C-4D08-CEF8-C0DDA760770C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179398"/>
          <a:ext cx="3821723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72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array =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array.push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array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(4)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295D48-28B2-0AA0-7EDC-18FB831507E2}"/>
              </a:ext>
            </a:extLst>
          </p:cNvPr>
          <p:cNvSpPr txBox="1"/>
          <p:nvPr/>
        </p:nvSpPr>
        <p:spPr>
          <a:xfrm>
            <a:off x="5500650" y="3207989"/>
            <a:ext cx="289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원본</a:t>
            </a:r>
            <a:r>
              <a:rPr lang="en-US" altLang="ko-KR" sz="1400" dirty="0">
                <a:solidFill>
                  <a:srgbClr val="FF0000"/>
                </a:solidFill>
              </a:rPr>
              <a:t>(array) </a:t>
            </a:r>
            <a:r>
              <a:rPr lang="ko-KR" altLang="en-US" sz="1400" dirty="0">
                <a:solidFill>
                  <a:srgbClr val="FF0000"/>
                </a:solidFill>
              </a:rPr>
              <a:t>내용이 변경됨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15">
            <a:extLst>
              <a:ext uri="{FF2B5EF4-FFF2-40B4-BE49-F238E27FC236}">
                <a16:creationId xmlns:a16="http://schemas.microsoft.com/office/drawing/2014/main" id="{0FB12136-22AE-B529-FB62-03738ED1EAE2}"/>
              </a:ext>
            </a:extLst>
          </p:cNvPr>
          <p:cNvCxnSpPr>
            <a:cxnSpLocks/>
          </p:cNvCxnSpPr>
          <p:nvPr/>
        </p:nvCxnSpPr>
        <p:spPr>
          <a:xfrm>
            <a:off x="4574527" y="3361878"/>
            <a:ext cx="77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8B07FD-7508-A0A5-3556-E8073D807005}"/>
              </a:ext>
            </a:extLst>
          </p:cNvPr>
          <p:cNvSpPr txBox="1"/>
          <p:nvPr/>
        </p:nvSpPr>
        <p:spPr>
          <a:xfrm>
            <a:off x="4574527" y="2475400"/>
            <a:ext cx="3274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배열 뒷부분에 요소를 추가하는 처리 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10">
            <a:extLst>
              <a:ext uri="{FF2B5EF4-FFF2-40B4-BE49-F238E27FC236}">
                <a16:creationId xmlns:a16="http://schemas.microsoft.com/office/drawing/2014/main" id="{75330A52-1E37-71F8-8F34-67226B8EB6B1}"/>
              </a:ext>
            </a:extLst>
          </p:cNvPr>
          <p:cNvCxnSpPr>
            <a:cxnSpLocks/>
          </p:cNvCxnSpPr>
          <p:nvPr/>
        </p:nvCxnSpPr>
        <p:spPr>
          <a:xfrm>
            <a:off x="3586199" y="2623890"/>
            <a:ext cx="77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3E39E5-82A0-85A2-5606-EBE778FE0541}"/>
              </a:ext>
            </a:extLst>
          </p:cNvPr>
          <p:cNvSpPr txBox="1"/>
          <p:nvPr/>
        </p:nvSpPr>
        <p:spPr>
          <a:xfrm>
            <a:off x="6064459" y="2179398"/>
            <a:ext cx="289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변수를 선언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13">
            <a:extLst>
              <a:ext uri="{FF2B5EF4-FFF2-40B4-BE49-F238E27FC236}">
                <a16:creationId xmlns:a16="http://schemas.microsoft.com/office/drawing/2014/main" id="{F4445F1D-8F2F-0ADA-B11A-3B4A75BE6DAB}"/>
              </a:ext>
            </a:extLst>
          </p:cNvPr>
          <p:cNvCxnSpPr>
            <a:cxnSpLocks/>
          </p:cNvCxnSpPr>
          <p:nvPr/>
        </p:nvCxnSpPr>
        <p:spPr>
          <a:xfrm>
            <a:off x="5076131" y="2321169"/>
            <a:ext cx="77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40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배열이란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809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배열 실습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616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521377-7858-C32E-ECAD-2658F71A3EAC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F56B3ECB-3C68-B9F1-1CE6-9051BEDAD422}"/>
              </a:ext>
            </a:extLst>
          </p:cNvPr>
          <p:cNvSpPr txBox="1">
            <a:spLocks/>
          </p:cNvSpPr>
          <p:nvPr/>
        </p:nvSpPr>
        <p:spPr>
          <a:xfrm>
            <a:off x="525115" y="1133733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4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여러 개의 변수를 한 번에 선언해 다룰 수 있는 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자료형을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배열이라 함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배열 내부에 있는 값은 요소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비파괴적 처리란 처리 후에 원본 내용이 변경되지 않는 처리를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파괴적 처리란 처리 후에 원본 내용이 변경되는 처리를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배열들의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2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번째 인덱스에 있는 값을 찾아보기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①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["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1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", "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2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", "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3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", "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4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"]        ② ["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사과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", "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", "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바나나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", "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귤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", "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감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"]        ③ [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52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273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32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103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57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] 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코드의 실행 결과를 예측</a:t>
            </a:r>
            <a:endParaRPr lang="en-US" altLang="ko-K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94D9F4-33FA-BD1B-DBDB-E99F9D94A931}"/>
              </a:ext>
            </a:extLst>
          </p:cNvPr>
          <p:cNvGraphicFramePr>
            <a:graphicFrameLocks noGrp="1"/>
          </p:cNvGraphicFramePr>
          <p:nvPr/>
        </p:nvGraphicFramePr>
        <p:xfrm>
          <a:off x="1562100" y="4547574"/>
          <a:ext cx="3821723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72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array = [1, 2, 3, 4]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array.push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(5))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8">
            <a:extLst>
              <a:ext uri="{FF2B5EF4-FFF2-40B4-BE49-F238E27FC236}">
                <a16:creationId xmlns:a16="http://schemas.microsoft.com/office/drawing/2014/main" id="{190047C0-4273-4AF5-B8B7-69DDF6B0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346" y="4417188"/>
            <a:ext cx="2274643" cy="212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04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521377-7858-C32E-ECAD-2658F71A3EAC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B9DBAA84-9273-0332-3253-19C85E611DF5}"/>
              </a:ext>
            </a:extLst>
          </p:cNvPr>
          <p:cNvSpPr txBox="1">
            <a:spLocks/>
          </p:cNvSpPr>
          <p:nvPr/>
        </p:nvSpPr>
        <p:spPr>
          <a:xfrm>
            <a:off x="497900" y="1026972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dirty="0"/>
              <a:t>다음 표시된 함수들이 파괴적 처리를 하는지 비파괴적 처리를 하는지 구분해 맞는 것에 </a:t>
            </a:r>
            <a:r>
              <a:rPr lang="en-US" altLang="ko-KR" sz="1600" dirty="0"/>
              <a:t>O</a:t>
            </a:r>
            <a:r>
              <a:rPr lang="ko-KR" altLang="en-US" sz="1600" dirty="0"/>
              <a:t>표</a:t>
            </a:r>
            <a:endParaRPr lang="en-US" altLang="ko-KR" sz="1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087B99-0CDA-03CB-5349-7FB2F4E5A422}"/>
              </a:ext>
            </a:extLst>
          </p:cNvPr>
          <p:cNvGraphicFramePr>
            <a:graphicFrameLocks noGrp="1"/>
          </p:cNvGraphicFramePr>
          <p:nvPr/>
        </p:nvGraphicFramePr>
        <p:xfrm>
          <a:off x="1534885" y="2339257"/>
          <a:ext cx="3622431" cy="1762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43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762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strA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strA.split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(",")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(4)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strA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ECEF906-928D-0289-DFA4-421F9BAA44A8}"/>
              </a:ext>
            </a:extLst>
          </p:cNvPr>
          <p:cNvSpPr txBox="1"/>
          <p:nvPr/>
        </p:nvSpPr>
        <p:spPr>
          <a:xfrm>
            <a:off x="1405932" y="1931134"/>
            <a:ext cx="32297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① [</a:t>
            </a:r>
            <a:r>
              <a:rPr lang="ko-KR" altLang="en-US" sz="1600" dirty="0"/>
              <a:t>파괴적 처리 </a:t>
            </a:r>
            <a:r>
              <a:rPr lang="en-US" altLang="ko-KR" sz="1600" dirty="0"/>
              <a:t>/ </a:t>
            </a:r>
            <a:r>
              <a:rPr lang="ko-KR" altLang="en-US" sz="1600" dirty="0"/>
              <a:t>비파괴적 처리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328B9-301D-3676-E6C3-80858FA2E728}"/>
              </a:ext>
            </a:extLst>
          </p:cNvPr>
          <p:cNvSpPr txBox="1"/>
          <p:nvPr/>
        </p:nvSpPr>
        <p:spPr>
          <a:xfrm>
            <a:off x="5866563" y="1927781"/>
            <a:ext cx="32297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② [</a:t>
            </a:r>
            <a:r>
              <a:rPr lang="ko-KR" altLang="en-US" sz="1600" dirty="0"/>
              <a:t>파괴적 처리 </a:t>
            </a:r>
            <a:r>
              <a:rPr lang="en-US" altLang="ko-KR" sz="1600" dirty="0"/>
              <a:t>/ </a:t>
            </a:r>
            <a:r>
              <a:rPr lang="ko-KR" altLang="en-US" sz="1600" dirty="0"/>
              <a:t>비파괴적 처리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6115A-F5BD-5158-95A2-8EAAD7EF540C}"/>
              </a:ext>
            </a:extLst>
          </p:cNvPr>
          <p:cNvSpPr txBox="1"/>
          <p:nvPr/>
        </p:nvSpPr>
        <p:spPr>
          <a:xfrm>
            <a:off x="1405932" y="4328493"/>
            <a:ext cx="32297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③ [</a:t>
            </a:r>
            <a:r>
              <a:rPr lang="ko-KR" altLang="en-US" sz="1600" dirty="0"/>
              <a:t>파괴적 처리 </a:t>
            </a:r>
            <a:r>
              <a:rPr lang="en-US" altLang="ko-KR" sz="1600" dirty="0"/>
              <a:t>/ </a:t>
            </a:r>
            <a:r>
              <a:rPr lang="ko-KR" altLang="en-US" sz="1600" dirty="0"/>
              <a:t>비파괴적 처리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B7F84-4AE1-6211-9C48-036C2DE579A4}"/>
              </a:ext>
            </a:extLst>
          </p:cNvPr>
          <p:cNvSpPr txBox="1"/>
          <p:nvPr/>
        </p:nvSpPr>
        <p:spPr>
          <a:xfrm>
            <a:off x="5902866" y="4328493"/>
            <a:ext cx="32297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④ [</a:t>
            </a:r>
            <a:r>
              <a:rPr lang="ko-KR" altLang="en-US" sz="1600" dirty="0"/>
              <a:t>파괴적 처리 </a:t>
            </a:r>
            <a:r>
              <a:rPr lang="en-US" altLang="ko-KR" sz="1600" dirty="0"/>
              <a:t>/ </a:t>
            </a:r>
            <a:r>
              <a:rPr lang="ko-KR" altLang="en-US" sz="1600" dirty="0"/>
              <a:t>비파괴적 처리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EDADB8B8-E7FA-2A23-FBC6-47B07A5778A1}"/>
              </a:ext>
            </a:extLst>
          </p:cNvPr>
          <p:cNvGraphicFramePr>
            <a:graphicFrameLocks noGrp="1"/>
          </p:cNvGraphicFramePr>
          <p:nvPr/>
        </p:nvGraphicFramePr>
        <p:xfrm>
          <a:off x="5995883" y="2303675"/>
          <a:ext cx="3622431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43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arrayB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arrayB.push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arrayB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(5)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DA7794A3-C784-C2A4-970D-9ADF6D7D5180}"/>
              </a:ext>
            </a:extLst>
          </p:cNvPr>
          <p:cNvGraphicFramePr>
            <a:graphicFrameLocks noGrp="1"/>
          </p:cNvGraphicFramePr>
          <p:nvPr/>
        </p:nvGraphicFramePr>
        <p:xfrm>
          <a:off x="1534885" y="4700476"/>
          <a:ext cx="362243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43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arrayC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[1, 2, 3, 4, 5]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arrayC.map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((x) =&gt; x * x)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(5) [1, 4, 9, 16, 25]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arrayC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(5) [1, 2, 3, 4, 5]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8A0C1C1-CD79-7B29-E932-063E03FB7ABA}"/>
              </a:ext>
            </a:extLst>
          </p:cNvPr>
          <p:cNvGraphicFramePr>
            <a:graphicFrameLocks noGrp="1"/>
          </p:cNvGraphicFramePr>
          <p:nvPr/>
        </p:nvGraphicFramePr>
        <p:xfrm>
          <a:off x="5995883" y="4664893"/>
          <a:ext cx="3622431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43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strD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"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여백이 포함된 메시지 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strD.trim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여백이 포함된 메시지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strD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여백이 포함된 메시지 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20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CC3B3-B1D2-D64F-BD06-599FE41C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32D30-0E33-7E46-B178-AE43CF8B844A}"/>
              </a:ext>
            </a:extLst>
          </p:cNvPr>
          <p:cNvSpPr txBox="1"/>
          <p:nvPr/>
        </p:nvSpPr>
        <p:spPr>
          <a:xfrm>
            <a:off x="912738" y="1558673"/>
            <a:ext cx="8741664" cy="1747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배열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하나의 변수에 여러 값 저장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배열의 인덱스</a:t>
            </a:r>
            <a:r>
              <a:rPr lang="en-US" altLang="ko-KR" dirty="0"/>
              <a:t>(index)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부터 시작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배열에 있는 값을 가져오려면  배열 이름과 대괄호</a:t>
            </a:r>
            <a:r>
              <a:rPr kumimoji="1" lang="en-US" altLang="ko-KR" dirty="0"/>
              <a:t>([</a:t>
            </a:r>
            <a:r>
              <a:rPr kumimoji="1" lang="ko-KR" altLang="en-US" dirty="0"/>
              <a:t> </a:t>
            </a:r>
            <a:r>
              <a:rPr kumimoji="1" lang="en-US" altLang="ko-KR" dirty="0"/>
              <a:t>])</a:t>
            </a:r>
            <a:r>
              <a:rPr kumimoji="1" lang="ko-KR" altLang="en-US" dirty="0"/>
              <a:t> 안에 인덱스 사용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694138-81EA-4C89-BC44-D451D2CA6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53" y="3636459"/>
            <a:ext cx="6184190" cy="2535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82178F-319A-3DC1-A26E-1DADFDF35A62}"/>
              </a:ext>
            </a:extLst>
          </p:cNvPr>
          <p:cNvSpPr txBox="1"/>
          <p:nvPr/>
        </p:nvSpPr>
        <p:spPr>
          <a:xfrm>
            <a:off x="306647" y="319086"/>
            <a:ext cx="4319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자료형 이해하기</a:t>
            </a:r>
          </a:p>
        </p:txBody>
      </p:sp>
    </p:spTree>
    <p:extLst>
      <p:ext uri="{BB962C8B-B14F-4D97-AF65-F5344CB8AC3E}">
        <p14:creationId xmlns:p14="http://schemas.microsoft.com/office/powerpoint/2010/main" val="365053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25822C6-6F5F-49C5-E788-010DDC3C9BD2}"/>
              </a:ext>
            </a:extLst>
          </p:cNvPr>
          <p:cNvSpPr txBox="1"/>
          <p:nvPr/>
        </p:nvSpPr>
        <p:spPr>
          <a:xfrm>
            <a:off x="724861" y="1273230"/>
            <a:ext cx="609452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season = ["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봄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여름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가을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겨울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2FF2EA-9C92-B1FC-B9BE-3AAAA5CC1797}"/>
              </a:ext>
            </a:extLst>
          </p:cNvPr>
          <p:cNvSpPr txBox="1"/>
          <p:nvPr/>
        </p:nvSpPr>
        <p:spPr>
          <a:xfrm>
            <a:off x="5570875" y="3505794"/>
            <a:ext cx="547350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인덱스</a:t>
            </a:r>
            <a:r>
              <a:rPr kumimoji="1" lang="en-US" altLang="ko-Kore-KR" sz="1600" dirty="0"/>
              <a:t> : </a:t>
            </a:r>
            <a:r>
              <a:rPr kumimoji="1" lang="ko-Kore-KR" altLang="en-US" sz="1600" dirty="0"/>
              <a:t>배열에</a:t>
            </a:r>
            <a:r>
              <a:rPr kumimoji="1" lang="ko-KR" altLang="en-US" sz="1600"/>
              <a:t> 있는 여러 값을 저장하는 방 번호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>
                <a:solidFill>
                  <a:srgbClr val="C00000"/>
                </a:solidFill>
              </a:rPr>
              <a:t>인덱스는</a:t>
            </a:r>
            <a:r>
              <a:rPr kumimoji="1" lang="ko-KR" altLang="en-US" sz="1600">
                <a:solidFill>
                  <a:srgbClr val="C00000"/>
                </a:solidFill>
              </a:rPr>
              <a:t> </a:t>
            </a:r>
            <a:r>
              <a:rPr kumimoji="1" lang="en-US" altLang="ko-KR" sz="1600" dirty="0">
                <a:solidFill>
                  <a:srgbClr val="C00000"/>
                </a:solidFill>
              </a:rPr>
              <a:t>0</a:t>
            </a:r>
            <a:r>
              <a:rPr kumimoji="1" lang="ko-KR" altLang="en-US" sz="1600" dirty="0">
                <a:solidFill>
                  <a:srgbClr val="C00000"/>
                </a:solidFill>
              </a:rPr>
              <a:t>부터 시작</a:t>
            </a:r>
            <a:r>
              <a:rPr kumimoji="1" lang="en-US" altLang="ko-KR" sz="1600" dirty="0"/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1133BC-CB45-83AE-1FB3-C4BFF8905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874" y="1613640"/>
            <a:ext cx="4377423" cy="1912466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C40AED4-CE1D-8C19-BCF3-6D0463E12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753" y="2005745"/>
            <a:ext cx="3568096" cy="20774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FB5F843-BC4D-AD04-F339-15EF72DFD3E4}"/>
              </a:ext>
            </a:extLst>
          </p:cNvPr>
          <p:cNvSpPr/>
          <p:nvPr/>
        </p:nvSpPr>
        <p:spPr>
          <a:xfrm>
            <a:off x="1409348" y="2483403"/>
            <a:ext cx="171952" cy="6929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E3CA4-E016-07DD-88AB-C4DC117109BB}"/>
              </a:ext>
            </a:extLst>
          </p:cNvPr>
          <p:cNvSpPr txBox="1"/>
          <p:nvPr/>
        </p:nvSpPr>
        <p:spPr>
          <a:xfrm>
            <a:off x="35984" y="2650023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solidFill>
                  <a:srgbClr val="C00000"/>
                </a:solidFill>
              </a:rPr>
              <a:t>인덱스 </a:t>
            </a:r>
            <a:endParaRPr kumimoji="1" lang="ko-Kore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F64501D-1A95-39BA-A6DA-C85CA9412BEA}"/>
              </a:ext>
            </a:extLst>
          </p:cNvPr>
          <p:cNvCxnSpPr>
            <a:cxnSpLocks/>
          </p:cNvCxnSpPr>
          <p:nvPr/>
        </p:nvCxnSpPr>
        <p:spPr>
          <a:xfrm>
            <a:off x="801189" y="2819300"/>
            <a:ext cx="6081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62C948-6039-CF8E-0FC2-E64DF4A48A83}"/>
              </a:ext>
            </a:extLst>
          </p:cNvPr>
          <p:cNvSpPr/>
          <p:nvPr/>
        </p:nvSpPr>
        <p:spPr>
          <a:xfrm>
            <a:off x="1365488" y="3220595"/>
            <a:ext cx="846489" cy="20840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F07115-C15D-215C-9890-3DECA18C0159}"/>
              </a:ext>
            </a:extLst>
          </p:cNvPr>
          <p:cNvSpPr txBox="1"/>
          <p:nvPr/>
        </p:nvSpPr>
        <p:spPr>
          <a:xfrm>
            <a:off x="2738572" y="3168118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600">
                <a:solidFill>
                  <a:schemeClr val="accent1"/>
                </a:solidFill>
              </a:rPr>
              <a:t>배열의</a:t>
            </a:r>
            <a:r>
              <a:rPr kumimoji="1" lang="ko-KR" altLang="en-US" sz="1600">
                <a:solidFill>
                  <a:schemeClr val="accent1"/>
                </a:solidFill>
              </a:rPr>
              <a:t> 크기</a:t>
            </a:r>
            <a:endParaRPr kumimoji="1" lang="ko-Kore-KR" altLang="en-US" sz="1600">
              <a:solidFill>
                <a:schemeClr val="accent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72DE731-90E8-A42F-3BE7-0C2AC9FF487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210424" y="3337395"/>
            <a:ext cx="52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449C7-8551-D016-86A1-AE332B887841}"/>
              </a:ext>
            </a:extLst>
          </p:cNvPr>
          <p:cNvSpPr txBox="1"/>
          <p:nvPr/>
        </p:nvSpPr>
        <p:spPr>
          <a:xfrm>
            <a:off x="815274" y="4721676"/>
            <a:ext cx="916120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두번째</a:t>
            </a:r>
            <a:r>
              <a:rPr kumimoji="1" lang="ko-KR" altLang="en-US" sz="1600"/>
              <a:t> 값을 알고 싶다면     </a:t>
            </a:r>
            <a:r>
              <a:rPr kumimoji="1" lang="en-US" altLang="ko-Kore-KR" sz="1600" dirty="0">
                <a:solidFill>
                  <a:srgbClr val="C00000"/>
                </a:solidFill>
              </a:rPr>
              <a:t>season[1]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배열에 있는 요소의 </a:t>
            </a:r>
            <a:r>
              <a:rPr kumimoji="1" lang="ko-KR" altLang="en-US" sz="1600" dirty="0" err="1"/>
              <a:t>갯수를</a:t>
            </a:r>
            <a:r>
              <a:rPr kumimoji="1" lang="ko-KR" altLang="en-US" sz="1600" dirty="0"/>
              <a:t> 알고 싶다면       </a:t>
            </a:r>
            <a:r>
              <a:rPr kumimoji="1" lang="en-US" altLang="ko-Kore-KR" sz="1600" dirty="0" err="1">
                <a:solidFill>
                  <a:srgbClr val="C00000"/>
                </a:solidFill>
              </a:rPr>
              <a:t>season</a:t>
            </a:r>
            <a:r>
              <a:rPr kumimoji="1" lang="en-US" altLang="ko-KR" sz="1600" dirty="0" err="1">
                <a:solidFill>
                  <a:srgbClr val="C00000"/>
                </a:solidFill>
              </a:rPr>
              <a:t>.length</a:t>
            </a:r>
            <a:endParaRPr kumimoji="1" lang="en-US" altLang="ko-KR" sz="1600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배열의 마지막 값을 알고 싶다면        </a:t>
            </a:r>
            <a:r>
              <a:rPr kumimoji="1" lang="en-US" altLang="ko-Kore-KR" sz="1600" dirty="0">
                <a:solidFill>
                  <a:srgbClr val="C00000"/>
                </a:solidFill>
              </a:rPr>
              <a:t>season[</a:t>
            </a:r>
            <a:r>
              <a:rPr kumimoji="1" lang="en-US" altLang="ko-Kore-KR" sz="1600" dirty="0" err="1">
                <a:solidFill>
                  <a:srgbClr val="C00000"/>
                </a:solidFill>
              </a:rPr>
              <a:t>season.legth</a:t>
            </a:r>
            <a:r>
              <a:rPr kumimoji="1" lang="en-US" altLang="ko-Kore-KR" sz="1600" dirty="0">
                <a:solidFill>
                  <a:srgbClr val="C00000"/>
                </a:solidFill>
              </a:rPr>
              <a:t> - 1]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0ABE73-0E5F-80E2-FD82-28A7CFB06201}"/>
              </a:ext>
            </a:extLst>
          </p:cNvPr>
          <p:cNvSpPr txBox="1"/>
          <p:nvPr/>
        </p:nvSpPr>
        <p:spPr>
          <a:xfrm>
            <a:off x="306648" y="319086"/>
            <a:ext cx="46953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배열과 인덱스</a:t>
            </a:r>
          </a:p>
        </p:txBody>
      </p:sp>
    </p:spTree>
    <p:extLst>
      <p:ext uri="{BB962C8B-B14F-4D97-AF65-F5344CB8AC3E}">
        <p14:creationId xmlns:p14="http://schemas.microsoft.com/office/powerpoint/2010/main" val="57223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C1738E-31DF-6C11-7F0A-9ED8DA8970D6}"/>
              </a:ext>
            </a:extLst>
          </p:cNvPr>
          <p:cNvSpPr txBox="1"/>
          <p:nvPr/>
        </p:nvSpPr>
        <p:spPr>
          <a:xfrm>
            <a:off x="808976" y="1350184"/>
            <a:ext cx="891318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하나의</a:t>
            </a:r>
            <a:r>
              <a:rPr kumimoji="1" lang="ko-KR" altLang="en-US" sz="1600"/>
              <a:t> 변수에 여러 값을 할당할 수 있는 형태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대괄호</a:t>
            </a:r>
            <a:r>
              <a:rPr kumimoji="1" lang="en-US" altLang="ko-KR" sz="1600" dirty="0"/>
              <a:t>([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])</a:t>
            </a:r>
            <a:r>
              <a:rPr kumimoji="1" lang="ko-KR" altLang="en-US" sz="1600" dirty="0"/>
              <a:t>로 묶고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그 안에 값을 나열함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각 값은 쉼표</a:t>
            </a:r>
            <a:r>
              <a:rPr kumimoji="1" lang="en-US" altLang="ko-KR" sz="1600" dirty="0"/>
              <a:t>(,)</a:t>
            </a:r>
            <a:r>
              <a:rPr kumimoji="1" lang="ko-KR" altLang="en-US" sz="1600" dirty="0"/>
              <a:t>로 구분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대괄호 안에 아무 값도 없으면 </a:t>
            </a:r>
            <a:r>
              <a:rPr kumimoji="1" lang="en-US" altLang="ko-KR" sz="1600" dirty="0"/>
              <a:t>‘</a:t>
            </a:r>
            <a:r>
              <a:rPr kumimoji="1" lang="ko-KR" altLang="en-US" sz="1600" dirty="0"/>
              <a:t>빈 배열</a:t>
            </a:r>
            <a:r>
              <a:rPr kumimoji="1" lang="en-US" altLang="ko-KR" sz="1600" dirty="0"/>
              <a:t>’</a:t>
            </a:r>
            <a:r>
              <a:rPr kumimoji="1" lang="ko-KR" altLang="en-US" sz="1600" dirty="0"/>
              <a:t>이라고 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이것 역시 배열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0D2F9-246F-1CBE-7ED1-E2F9060B06DD}"/>
              </a:ext>
            </a:extLst>
          </p:cNvPr>
          <p:cNvSpPr txBox="1"/>
          <p:nvPr/>
        </p:nvSpPr>
        <p:spPr>
          <a:xfrm>
            <a:off x="956864" y="2827367"/>
            <a:ext cx="333646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배열명 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= [</a:t>
            </a: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1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2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...]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9A749-F5FC-F4FB-CEB3-E50DC20E8477}"/>
              </a:ext>
            </a:extLst>
          </p:cNvPr>
          <p:cNvSpPr txBox="1"/>
          <p:nvPr/>
        </p:nvSpPr>
        <p:spPr>
          <a:xfrm>
            <a:off x="956864" y="3568732"/>
            <a:ext cx="8342791" cy="984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emptyArr = []                  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빈 배열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colors = ["red", "blue", "green"]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 배열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arr = [10, "banana", true]     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여러 자료형으로 구성된 배열</a:t>
            </a:r>
            <a:r>
              <a:rPr lang="en-US" altLang="ko-Kore-KR" sz="1400" kern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D2Coding" panose="020B0609020101020101" pitchFamily="49" charset="-127"/>
                <a:cs typeface="맑은 고딕" panose="020B0503020000020004" pitchFamily="34" charset="-127"/>
              </a:rPr>
              <a:t> 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1863C-3DFE-C8D5-784C-167FD48EC21A}"/>
              </a:ext>
            </a:extLst>
          </p:cNvPr>
          <p:cNvSpPr txBox="1"/>
          <p:nvPr/>
        </p:nvSpPr>
        <p:spPr>
          <a:xfrm>
            <a:off x="306647" y="319086"/>
            <a:ext cx="24964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279305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CC3B3-B1D2-D64F-BD06-599FE41C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32D30-0E33-7E46-B178-AE43CF8B844A}"/>
              </a:ext>
            </a:extLst>
          </p:cNvPr>
          <p:cNvSpPr txBox="1"/>
          <p:nvPr/>
        </p:nvSpPr>
        <p:spPr>
          <a:xfrm>
            <a:off x="912738" y="1558673"/>
            <a:ext cx="874166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배열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98FE50-6DFE-4A0A-94BD-7FDA7C427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08" y="2267448"/>
            <a:ext cx="5794594" cy="15653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A4777B-90C6-4261-9653-94B46295B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648" y="2267448"/>
            <a:ext cx="2590111" cy="29247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748A44-EEF1-3241-FE5A-15AC7295691D}"/>
              </a:ext>
            </a:extLst>
          </p:cNvPr>
          <p:cNvSpPr txBox="1"/>
          <p:nvPr/>
        </p:nvSpPr>
        <p:spPr>
          <a:xfrm>
            <a:off x="306647" y="319086"/>
            <a:ext cx="4319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자료형 이해하기</a:t>
            </a:r>
          </a:p>
        </p:txBody>
      </p:sp>
    </p:spTree>
    <p:extLst>
      <p:ext uri="{BB962C8B-B14F-4D97-AF65-F5344CB8AC3E}">
        <p14:creationId xmlns:p14="http://schemas.microsoft.com/office/powerpoint/2010/main" val="91045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배열 만들기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4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818CF5-0094-5574-632A-8F249CED6F25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22B96899-F3A2-5EF0-9530-2D4B2E29E18F}"/>
              </a:ext>
            </a:extLst>
          </p:cNvPr>
          <p:cNvSpPr txBox="1">
            <a:spLocks/>
          </p:cNvSpPr>
          <p:nvPr/>
        </p:nvSpPr>
        <p:spPr>
          <a:xfrm>
            <a:off x="455474" y="1315750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배열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(array):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 여러 자료를 묶어서 활용할 수 있는 특수한 자료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3E7D8E3-1F43-A025-1C53-9FA9454993C2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897945"/>
          <a:ext cx="2965938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9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str 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str[2]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①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str[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str.length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- 1]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②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8" name="Table 17">
            <a:extLst>
              <a:ext uri="{FF2B5EF4-FFF2-40B4-BE49-F238E27FC236}">
                <a16:creationId xmlns:a16="http://schemas.microsoft.com/office/drawing/2014/main" id="{5EDF612D-D6D9-B964-E3C0-CCA75910E8A3}"/>
              </a:ext>
            </a:extLst>
          </p:cNvPr>
          <p:cNvGraphicFramePr>
            <a:graphicFrameLocks noGrp="1"/>
          </p:cNvGraphicFramePr>
          <p:nvPr/>
        </p:nvGraphicFramePr>
        <p:xfrm>
          <a:off x="2508013" y="3984150"/>
          <a:ext cx="6940065" cy="666750"/>
        </p:xfrm>
        <a:graphic>
          <a:graphicData uri="http://schemas.openxmlformats.org/drawingml/2006/table">
            <a:tbl>
              <a:tblPr/>
              <a:tblGrid>
                <a:gridCol w="1388013">
                  <a:extLst>
                    <a:ext uri="{9D8B030D-6E8A-4147-A177-3AD203B41FA5}">
                      <a16:colId xmlns:a16="http://schemas.microsoft.com/office/drawing/2014/main" val="109335711"/>
                    </a:ext>
                  </a:extLst>
                </a:gridCol>
                <a:gridCol w="1388013">
                  <a:extLst>
                    <a:ext uri="{9D8B030D-6E8A-4147-A177-3AD203B41FA5}">
                      <a16:colId xmlns:a16="http://schemas.microsoft.com/office/drawing/2014/main" val="3726500301"/>
                    </a:ext>
                  </a:extLst>
                </a:gridCol>
                <a:gridCol w="1388013">
                  <a:extLst>
                    <a:ext uri="{9D8B030D-6E8A-4147-A177-3AD203B41FA5}">
                      <a16:colId xmlns:a16="http://schemas.microsoft.com/office/drawing/2014/main" val="1103350160"/>
                    </a:ext>
                  </a:extLst>
                </a:gridCol>
                <a:gridCol w="1388013">
                  <a:extLst>
                    <a:ext uri="{9D8B030D-6E8A-4147-A177-3AD203B41FA5}">
                      <a16:colId xmlns:a16="http://schemas.microsoft.com/office/drawing/2014/main" val="3328127321"/>
                    </a:ext>
                  </a:extLst>
                </a:gridCol>
                <a:gridCol w="1388013">
                  <a:extLst>
                    <a:ext uri="{9D8B030D-6E8A-4147-A177-3AD203B41FA5}">
                      <a16:colId xmlns:a16="http://schemas.microsoft.com/office/drawing/2014/main" val="343822587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7186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[3]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[4]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41096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BD0860B-35DB-89C2-502E-07F423E4BB77}"/>
              </a:ext>
            </a:extLst>
          </p:cNvPr>
          <p:cNvSpPr txBox="1"/>
          <p:nvPr/>
        </p:nvSpPr>
        <p:spPr>
          <a:xfrm>
            <a:off x="2466358" y="3614818"/>
            <a:ext cx="42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BDFBF9-532A-F442-7518-18B696F912CA}"/>
              </a:ext>
            </a:extLst>
          </p:cNvPr>
          <p:cNvSpPr txBox="1"/>
          <p:nvPr/>
        </p:nvSpPr>
        <p:spPr>
          <a:xfrm>
            <a:off x="5605013" y="4835566"/>
            <a:ext cx="68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str[2]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D8E9C-F905-87C8-5311-9CD9656480D9}"/>
              </a:ext>
            </a:extLst>
          </p:cNvPr>
          <p:cNvSpPr txBox="1"/>
          <p:nvPr/>
        </p:nvSpPr>
        <p:spPr>
          <a:xfrm>
            <a:off x="8027116" y="4844558"/>
            <a:ext cx="163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str[str.length-1]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DE116F-4166-8C36-8E1F-4044617DA1C4}"/>
              </a:ext>
            </a:extLst>
          </p:cNvPr>
          <p:cNvSpPr txBox="1"/>
          <p:nvPr/>
        </p:nvSpPr>
        <p:spPr>
          <a:xfrm>
            <a:off x="8757002" y="53336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3" name="Straight Arrow Connector 23">
            <a:extLst>
              <a:ext uri="{FF2B5EF4-FFF2-40B4-BE49-F238E27FC236}">
                <a16:creationId xmlns:a16="http://schemas.microsoft.com/office/drawing/2014/main" id="{A5C6C874-4906-DD16-1408-4E15EE024668}"/>
              </a:ext>
            </a:extLst>
          </p:cNvPr>
          <p:cNvCxnSpPr/>
          <p:nvPr/>
        </p:nvCxnSpPr>
        <p:spPr>
          <a:xfrm flipV="1">
            <a:off x="5983706" y="4661172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24">
            <a:extLst>
              <a:ext uri="{FF2B5EF4-FFF2-40B4-BE49-F238E27FC236}">
                <a16:creationId xmlns:a16="http://schemas.microsoft.com/office/drawing/2014/main" id="{B7EA66ED-9D57-D917-2053-3C415D6DD53A}"/>
              </a:ext>
            </a:extLst>
          </p:cNvPr>
          <p:cNvCxnSpPr/>
          <p:nvPr/>
        </p:nvCxnSpPr>
        <p:spPr>
          <a:xfrm flipV="1">
            <a:off x="8778892" y="4659892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25">
            <a:extLst>
              <a:ext uri="{FF2B5EF4-FFF2-40B4-BE49-F238E27FC236}">
                <a16:creationId xmlns:a16="http://schemas.microsoft.com/office/drawing/2014/main" id="{A9EA42D5-1960-0B0F-1C32-B214025D9147}"/>
              </a:ext>
            </a:extLst>
          </p:cNvPr>
          <p:cNvCxnSpPr>
            <a:cxnSpLocks/>
          </p:cNvCxnSpPr>
          <p:nvPr/>
        </p:nvCxnSpPr>
        <p:spPr>
          <a:xfrm>
            <a:off x="8860952" y="5166623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28">
            <a:extLst>
              <a:ext uri="{FF2B5EF4-FFF2-40B4-BE49-F238E27FC236}">
                <a16:creationId xmlns:a16="http://schemas.microsoft.com/office/drawing/2014/main" id="{6F7E5647-DBFD-0A8F-5E73-E3E0152383FA}"/>
              </a:ext>
            </a:extLst>
          </p:cNvPr>
          <p:cNvCxnSpPr>
            <a:cxnSpLocks/>
          </p:cNvCxnSpPr>
          <p:nvPr/>
        </p:nvCxnSpPr>
        <p:spPr>
          <a:xfrm>
            <a:off x="8415476" y="5169729"/>
            <a:ext cx="9314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15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818CF5-0094-5574-632A-8F249CED6F25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79CF9740-A47B-CEF7-02DE-1DCF84D39B20}"/>
              </a:ext>
            </a:extLst>
          </p:cNvPr>
          <p:cNvSpPr txBox="1">
            <a:spLocks/>
          </p:cNvSpPr>
          <p:nvPr/>
        </p:nvSpPr>
        <p:spPr>
          <a:xfrm>
            <a:off x="508787" y="1304865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배열 만들기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FD4ED3-A605-F7B3-10A9-0201DA12EAD2}"/>
              </a:ext>
            </a:extLst>
          </p:cNvPr>
          <p:cNvGraphicFramePr>
            <a:graphicFrameLocks noGrp="1"/>
          </p:cNvGraphicFramePr>
          <p:nvPr/>
        </p:nvGraphicFramePr>
        <p:xfrm>
          <a:off x="1545772" y="1887060"/>
          <a:ext cx="2965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9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요소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요소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요소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... 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요소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]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3EA7D7-01C5-8752-DA77-5B040FEF2DA0}"/>
              </a:ext>
            </a:extLst>
          </p:cNvPr>
          <p:cNvGraphicFramePr>
            <a:graphicFrameLocks noGrp="1"/>
          </p:cNvGraphicFramePr>
          <p:nvPr/>
        </p:nvGraphicFramePr>
        <p:xfrm>
          <a:off x="1545772" y="2654675"/>
          <a:ext cx="607255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5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array = [273, 'String', true, function () { }, {}, [273, 103]]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array Enter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(6) [273, "String", true, ƒ, {...}, Array(2)]</a:t>
                      </a:r>
                    </a:p>
                    <a:p>
                      <a:pPr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ECD3EE-EE30-1A46-5CF0-D3A769C681E5}"/>
              </a:ext>
            </a:extLst>
          </p:cNvPr>
          <p:cNvSpPr txBox="1"/>
          <p:nvPr/>
        </p:nvSpPr>
        <p:spPr>
          <a:xfrm>
            <a:off x="1300952" y="3892584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요소 개수</a:t>
            </a:r>
          </a:p>
        </p:txBody>
      </p:sp>
      <p:cxnSp>
        <p:nvCxnSpPr>
          <p:cNvPr id="7" name="Straight Arrow Connector 22">
            <a:extLst>
              <a:ext uri="{FF2B5EF4-FFF2-40B4-BE49-F238E27FC236}">
                <a16:creationId xmlns:a16="http://schemas.microsoft.com/office/drawing/2014/main" id="{6567A136-2DAD-061D-22A8-5336CC29F580}"/>
              </a:ext>
            </a:extLst>
          </p:cNvPr>
          <p:cNvCxnSpPr>
            <a:cxnSpLocks/>
          </p:cNvCxnSpPr>
          <p:nvPr/>
        </p:nvCxnSpPr>
        <p:spPr>
          <a:xfrm>
            <a:off x="1729577" y="3697277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26">
            <a:extLst>
              <a:ext uri="{FF2B5EF4-FFF2-40B4-BE49-F238E27FC236}">
                <a16:creationId xmlns:a16="http://schemas.microsoft.com/office/drawing/2014/main" id="{AC0E8717-CADA-C7C2-41D1-CA2BFBD157F5}"/>
              </a:ext>
            </a:extLst>
          </p:cNvPr>
          <p:cNvCxnSpPr>
            <a:cxnSpLocks/>
          </p:cNvCxnSpPr>
          <p:nvPr/>
        </p:nvCxnSpPr>
        <p:spPr>
          <a:xfrm>
            <a:off x="1620958" y="3701182"/>
            <a:ext cx="28823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27">
            <a:extLst>
              <a:ext uri="{FF2B5EF4-FFF2-40B4-BE49-F238E27FC236}">
                <a16:creationId xmlns:a16="http://schemas.microsoft.com/office/drawing/2014/main" id="{9C97155A-A7F3-8F64-654B-9B75F7DDB546}"/>
              </a:ext>
            </a:extLst>
          </p:cNvPr>
          <p:cNvCxnSpPr>
            <a:cxnSpLocks/>
          </p:cNvCxnSpPr>
          <p:nvPr/>
        </p:nvCxnSpPr>
        <p:spPr>
          <a:xfrm>
            <a:off x="2407959" y="3697277"/>
            <a:ext cx="23499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F6AE27-5891-A335-5E6A-ED64CEE95622}"/>
              </a:ext>
            </a:extLst>
          </p:cNvPr>
          <p:cNvSpPr txBox="1"/>
          <p:nvPr/>
        </p:nvSpPr>
        <p:spPr>
          <a:xfrm>
            <a:off x="3357666" y="39034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요소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88C952A4-D79E-A3AC-2DE1-612B6739D605}"/>
              </a:ext>
            </a:extLst>
          </p:cNvPr>
          <p:cNvCxnSpPr>
            <a:cxnSpLocks/>
          </p:cNvCxnSpPr>
          <p:nvPr/>
        </p:nvCxnSpPr>
        <p:spPr>
          <a:xfrm>
            <a:off x="3582926" y="3702845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9">
            <a:extLst>
              <a:ext uri="{FF2B5EF4-FFF2-40B4-BE49-F238E27FC236}">
                <a16:creationId xmlns:a16="http://schemas.microsoft.com/office/drawing/2014/main" id="{569B9395-624D-0E29-D408-C85FC51D1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791" y="3956759"/>
            <a:ext cx="3038474" cy="2339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580E7C-D644-68E7-FB51-A022C26D00C8}"/>
              </a:ext>
            </a:extLst>
          </p:cNvPr>
          <p:cNvSpPr txBox="1"/>
          <p:nvPr/>
        </p:nvSpPr>
        <p:spPr>
          <a:xfrm>
            <a:off x="1524893" y="5568623"/>
            <a:ext cx="610772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구글 크롬 개발자 도구의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ITC Garamond Std Lt"/>
              </a:rPr>
              <a:t>Console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에서 코드를 실행할 때 출력된 배열 결과 왼쪽에 드롭 다운 버튼 </a:t>
            </a:r>
            <a:r>
              <a:rPr lang="ko-KR" altLang="en-US" sz="1400" b="0" i="0" u="none" strike="noStrike" baseline="0" dirty="0">
                <a:solidFill>
                  <a:srgbClr val="706F6F"/>
                </a:solidFill>
                <a:latin typeface="YoonV YoonMyungjo100Std_OTF"/>
              </a:rPr>
              <a:t>▶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클릭하면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ITC Garamond Std Lt"/>
              </a:rPr>
              <a:t>0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번째에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ITC Garamond Std Lt"/>
              </a:rPr>
              <a:t>273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ITC Garamond Std Lt"/>
              </a:rPr>
              <a:t>1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번째에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ITC Garamond Std Lt"/>
              </a:rPr>
              <a:t>String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",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ITC Garamond Std Lt"/>
              </a:rPr>
              <a:t>2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번째에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ITC Garamond Std Lt"/>
              </a:rPr>
              <a:t>true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등의 값을 확인 할 수 있음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8057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1617</Words>
  <Application>Microsoft Office PowerPoint</Application>
  <PresentationFormat>와이드스크린</PresentationFormat>
  <Paragraphs>265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D2Coding</vt:lpstr>
      <vt:lpstr>ITC Garamond Std Lt</vt:lpstr>
      <vt:lpstr>KoPubWorld돋움체 Bold</vt:lpstr>
      <vt:lpstr>PCSJUS+RixVeryGoodPM</vt:lpstr>
      <vt:lpstr>YoonV YoonMyungjo100Std_OTF</vt:lpstr>
      <vt:lpstr>맑은 고딕</vt:lpstr>
      <vt:lpstr>시스템 서체</vt:lpstr>
      <vt:lpstr>Arial</vt:lpstr>
      <vt:lpstr>Office 테마</vt:lpstr>
      <vt:lpstr>PowerPoint 프레젠테이션</vt:lpstr>
      <vt:lpstr>04[HTML+CSS+ JAVASCRIPT] 배열이란</vt:lpstr>
      <vt:lpstr>PowerPoint 프레젠테이션</vt:lpstr>
      <vt:lpstr>PowerPoint 프레젠테이션</vt:lpstr>
      <vt:lpstr>PowerPoint 프레젠테이션</vt:lpstr>
      <vt:lpstr>PowerPoint 프레젠테이션</vt:lpstr>
      <vt:lpstr>02[HTML+CSS+ JAVASCRIPT] 배열 만들기</vt:lpstr>
      <vt:lpstr>PowerPoint 프레젠테이션</vt:lpstr>
      <vt:lpstr>PowerPoint 프레젠테이션</vt:lpstr>
      <vt:lpstr>03[HTML+CSS+ JAVASCRIPT] 배열 접근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04[HTML+CSS+ JAVASCRIPT] 배열 실습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5</cp:revision>
  <dcterms:created xsi:type="dcterms:W3CDTF">2023-05-20T07:41:55Z</dcterms:created>
  <dcterms:modified xsi:type="dcterms:W3CDTF">2023-05-20T08:00:52Z</dcterms:modified>
</cp:coreProperties>
</file>