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43" r:id="rId3"/>
    <p:sldId id="302" r:id="rId4"/>
    <p:sldId id="22619" r:id="rId5"/>
    <p:sldId id="22917" r:id="rId6"/>
    <p:sldId id="303" r:id="rId7"/>
    <p:sldId id="275" r:id="rId8"/>
    <p:sldId id="22749" r:id="rId9"/>
    <p:sldId id="22918" r:id="rId10"/>
    <p:sldId id="304" r:id="rId11"/>
    <p:sldId id="22752" r:id="rId12"/>
    <p:sldId id="22919" r:id="rId13"/>
    <p:sldId id="305" r:id="rId14"/>
    <p:sldId id="270" r:id="rId15"/>
    <p:sldId id="22763" r:id="rId16"/>
    <p:sldId id="22772" r:id="rId17"/>
    <p:sldId id="22751" r:id="rId18"/>
    <p:sldId id="306" r:id="rId19"/>
    <p:sldId id="22897" r:id="rId20"/>
    <p:sldId id="22898" r:id="rId21"/>
    <p:sldId id="22899" r:id="rId22"/>
    <p:sldId id="22900" r:id="rId23"/>
    <p:sldId id="22901" r:id="rId24"/>
    <p:sldId id="22914" r:id="rId25"/>
    <p:sldId id="22754" r:id="rId26"/>
    <p:sldId id="277" r:id="rId27"/>
    <p:sldId id="22860" r:id="rId28"/>
    <p:sldId id="22861" r:id="rId29"/>
    <p:sldId id="22920" r:id="rId30"/>
    <p:sldId id="308" r:id="rId31"/>
    <p:sldId id="22921" r:id="rId32"/>
    <p:sldId id="307" r:id="rId33"/>
    <p:sldId id="22862" r:id="rId34"/>
    <p:sldId id="278" r:id="rId35"/>
    <p:sldId id="22922" r:id="rId36"/>
    <p:sldId id="279" r:id="rId37"/>
    <p:sldId id="22863" r:id="rId38"/>
    <p:sldId id="22923" r:id="rId39"/>
    <p:sldId id="271" r:id="rId40"/>
    <p:sldId id="259" r:id="rId41"/>
    <p:sldId id="273" r:id="rId42"/>
    <p:sldId id="268" r:id="rId43"/>
    <p:sldId id="26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-10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C8AB9-613A-4E67-B475-2A76D157DBA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FA11-6921-41F4-86B9-1684B37B7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FA11-6921-41F4-86B9-1684B37B727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6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284CF-AE8F-0285-41E5-BF1E7CE15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719866-5464-9608-32C8-455C0D9AA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F0559-13FF-CAE6-8D3E-E5E8F552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51114-C9C6-4104-8089-E4529F0E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7F15D-7954-FB26-BC09-634B1B8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3033A-AE9C-14F0-F812-7B37A034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3B56E-55CC-858E-C0B1-DF1C74626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EF5A1-CE14-AB0C-643C-C6138C4B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A8131-993B-B955-E9A6-6597DFD7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D75A3-DE28-E514-0CE2-B48F2872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253565-92EB-EC3C-3390-012C2CBF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33E42-1001-7CC4-090D-C5DD8764A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96367-1D3D-CD9F-D089-697DA924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47F1F-28B1-81B4-BC38-41F699D2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669BB-0EFF-B59A-DF75-5A39A2F5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3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E4FC2-D2D6-FF62-E058-9BA6A528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3BF0C-5B54-220A-5ECB-A54A83FB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8674-42A7-B861-BBDA-6054E390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0648D-7B2F-33C4-675E-CCC1622B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D759E-2132-3CD9-4C7B-5E98851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23910-C0E2-F5A3-2485-604BCA07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43F3A-3DCD-8FDE-5413-8C9719DF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3C67C-6293-D2F7-623F-9F0C4A16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F6481-6133-5126-A04D-A3E4C05C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24839-152F-338D-04D4-152FE981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71F57-3A26-BBBD-BD02-1BFA1D9C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5F588-7D41-B57B-E247-ED23179A4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9D6034-A585-7392-FCDF-D9690B78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A5928-F10D-A5D0-0BFD-1943993F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C448B-252D-87BB-C940-740C1EEA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9B030-2595-AF88-F885-9A1AD99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5D08-7112-EA24-DB84-23156860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C43749-AB10-A101-E105-4E1D4218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19548-F1AD-7916-1FBD-D766F5F6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628F87-565A-E76D-1F21-038BE6ADD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D5A48-5ADF-EC6E-E632-ACC2029CB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9C9C2A-1F8F-6A26-823E-0C899C1D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8307C8-DE4B-3362-CFF5-01A6C0C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78B2F7-C79E-D993-C634-F57ADBFC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ED4D7-E200-4E90-9087-16B5BFB2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204EE0-9A54-525E-28B0-B879B5BF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D428D-4EAE-B60B-C8C6-70BA1272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6FA0C-E125-EBBD-C909-8FAA4B43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1C4792-6D25-9259-B2A1-5CB6D93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31AEAC-B632-921C-8DCD-72D25A63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89EA57-9991-8473-0BAD-C79B7F0B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8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F045-2E68-32F7-307A-A7787EDC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7D8B6-2988-BDE9-7ECA-F576DE4FE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0839E1-40F0-D11D-5858-EE33CFC36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28DB9-8CDF-85C0-9F3C-60C497D0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EADF05-9C52-9A1D-0F61-456799AD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86B22-0E06-D6B8-5C81-32885F69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3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B10A4-7EAC-D1B2-A698-4D7DBFE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0049C2-6A52-B530-E65F-8F509FFE9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7CF9-BEDC-4C34-E70B-386345F24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635A4-A4B9-0B95-C9F7-9F8D1AF9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49B77-1E72-79D5-D022-B8BBDEF5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2251C-B839-68F8-5137-85A0DF96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3F1A6-7183-10AC-47EB-67E8D48E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36AA8-F7A6-1876-D028-DFEB927BC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B23F2-5094-D4F5-B5F6-F4501AC95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9348-2433-45D9-A6AC-5D325366010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431B8-C1A8-BFF2-1B0B-3544F4CBC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BEF2-94A6-EF64-87A3-43C722402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303-1.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92" y="2866716"/>
            <a:ext cx="8316416" cy="16424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36040A-FB44-607F-725D-199091CB7154}"/>
              </a:ext>
            </a:extLst>
          </p:cNvPr>
          <p:cNvSpPr txBox="1"/>
          <p:nvPr/>
        </p:nvSpPr>
        <p:spPr>
          <a:xfrm>
            <a:off x="306648" y="319086"/>
            <a:ext cx="3987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 연산자</a:t>
            </a:r>
          </a:p>
        </p:txBody>
      </p:sp>
    </p:spTree>
    <p:extLst>
      <p:ext uri="{BB962C8B-B14F-4D97-AF65-F5344CB8AC3E}">
        <p14:creationId xmlns:p14="http://schemas.microsoft.com/office/powerpoint/2010/main" val="163886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B00DB-C12E-FE9C-3076-4A940FE5FADC}"/>
              </a:ext>
            </a:extLst>
          </p:cNvPr>
          <p:cNvSpPr txBox="1"/>
          <p:nvPr/>
        </p:nvSpPr>
        <p:spPr>
          <a:xfrm>
            <a:off x="798728" y="1373644"/>
            <a:ext cx="918375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산술</a:t>
            </a:r>
            <a:r>
              <a:rPr kumimoji="1" lang="ko-KR" altLang="en-US" sz="1600"/>
              <a:t> 연산자의 더하기</a:t>
            </a:r>
            <a:r>
              <a:rPr kumimoji="1" lang="en-US" altLang="ko-KR" sz="1600" dirty="0"/>
              <a:t>(+)</a:t>
            </a:r>
            <a:r>
              <a:rPr kumimoji="1" lang="ko-KR" altLang="en-US" sz="1600" dirty="0"/>
              <a:t>를 연결 연산자로 사용함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문자열과 문자열을 연결하는 연산자</a:t>
            </a:r>
            <a:endParaRPr kumimoji="1"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F9029-B1BA-8721-5422-2AF46D46A520}"/>
              </a:ext>
            </a:extLst>
          </p:cNvPr>
          <p:cNvSpPr txBox="1"/>
          <p:nvPr/>
        </p:nvSpPr>
        <p:spPr>
          <a:xfrm>
            <a:off x="798728" y="2509135"/>
            <a:ext cx="6261652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user = prompt(“</a:t>
            </a:r>
            <a:r>
              <a:rPr kumimoji="1" lang="ko-Kore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이름을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입력하세요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.”)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alert(user + “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님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안녕하세요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?”)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5DC3E-855C-1D47-90DE-4DEBE56861C6}"/>
              </a:ext>
            </a:extLst>
          </p:cNvPr>
          <p:cNvSpPr txBox="1"/>
          <p:nvPr/>
        </p:nvSpPr>
        <p:spPr>
          <a:xfrm>
            <a:off x="798728" y="3555700"/>
            <a:ext cx="10352598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alert(</a:t>
            </a:r>
            <a:r>
              <a:rPr kumimoji="1" lang="en-US" altLang="ko-Kore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currentYear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년 현재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,\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n" + </a:t>
            </a:r>
            <a:r>
              <a:rPr kumimoji="1" lang="en-US" altLang="ko-Kore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birthYear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년에 태어난 사람의 나이는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+ 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age + 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D2157-D9B1-89D1-25B8-FD540C3FE674}"/>
              </a:ext>
            </a:extLst>
          </p:cNvPr>
          <p:cNvSpPr txBox="1"/>
          <p:nvPr/>
        </p:nvSpPr>
        <p:spPr>
          <a:xfrm>
            <a:off x="798728" y="4290135"/>
            <a:ext cx="918375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문제점</a:t>
            </a:r>
            <a:r>
              <a:rPr kumimoji="1" lang="en-US" altLang="ko-KR" sz="1600" dirty="0">
                <a:solidFill>
                  <a:srgbClr val="0070C0"/>
                </a:solidFill>
              </a:rPr>
              <a:t>&gt;</a:t>
            </a:r>
            <a:r>
              <a:rPr kumimoji="1" lang="ko-KR" altLang="en-US" sz="1600" dirty="0">
                <a:solidFill>
                  <a:srgbClr val="0070C0"/>
                </a:solidFill>
              </a:rPr>
              <a:t> </a:t>
            </a:r>
            <a:r>
              <a:rPr kumimoji="1" lang="ko-KR" altLang="en-US" sz="1600" dirty="0">
                <a:solidFill>
                  <a:srgbClr val="0070C0"/>
                </a:solidFill>
                <a:sym typeface="Wingdings" pitchFamily="2" charset="2"/>
              </a:rPr>
              <a:t>산술 연산자로 사용했는데</a:t>
            </a:r>
            <a:r>
              <a:rPr kumimoji="1" lang="en-US" altLang="ko-KR" sz="1600" dirty="0">
                <a:solidFill>
                  <a:srgbClr val="0070C0"/>
                </a:solidFill>
                <a:sym typeface="Wingdings" pitchFamily="2" charset="2"/>
              </a:rPr>
              <a:t>,</a:t>
            </a:r>
            <a:r>
              <a:rPr kumimoji="1" lang="ko-KR" altLang="en-US" sz="1600" dirty="0">
                <a:solidFill>
                  <a:srgbClr val="0070C0"/>
                </a:solidFill>
                <a:sym typeface="Wingdings" pitchFamily="2" charset="2"/>
              </a:rPr>
              <a:t> 연결 연산자로 인식해서 예상하지 못한 결과가 나옴</a:t>
            </a:r>
            <a:r>
              <a:rPr kumimoji="1" lang="en-US" altLang="ko-KR" sz="1600" dirty="0">
                <a:solidFill>
                  <a:srgbClr val="0070C0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F4BE0-220D-6043-EB9B-B7E6B6EA0161}"/>
              </a:ext>
            </a:extLst>
          </p:cNvPr>
          <p:cNvSpPr txBox="1"/>
          <p:nvPr/>
        </p:nvSpPr>
        <p:spPr>
          <a:xfrm>
            <a:off x="798728" y="5007223"/>
            <a:ext cx="6261652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result = 10;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userNumber = prompt(“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보다 작은 수 입력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result = result + userNumber   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 += userNumber</a:t>
            </a:r>
            <a:endParaRPr kumimoji="1" lang="ko-Kore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8AA44-90BE-76E3-5E1F-3587FA596F75}"/>
              </a:ext>
            </a:extLst>
          </p:cNvPr>
          <p:cNvSpPr txBox="1"/>
          <p:nvPr/>
        </p:nvSpPr>
        <p:spPr>
          <a:xfrm>
            <a:off x="306647" y="319086"/>
            <a:ext cx="3623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연결 연산자</a:t>
            </a:r>
          </a:p>
        </p:txBody>
      </p:sp>
    </p:spTree>
    <p:extLst>
      <p:ext uri="{BB962C8B-B14F-4D97-AF65-F5344CB8AC3E}">
        <p14:creationId xmlns:p14="http://schemas.microsoft.com/office/powerpoint/2010/main" val="416349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대입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7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49" y="1700809"/>
            <a:ext cx="4761905" cy="4247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4E701B-6719-817E-B746-B1F081BBFA94}"/>
              </a:ext>
            </a:extLst>
          </p:cNvPr>
          <p:cNvSpPr txBox="1"/>
          <p:nvPr/>
        </p:nvSpPr>
        <p:spPr>
          <a:xfrm>
            <a:off x="306648" y="319086"/>
            <a:ext cx="4864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대입 연산자</a:t>
            </a:r>
          </a:p>
        </p:txBody>
      </p:sp>
    </p:spTree>
    <p:extLst>
      <p:ext uri="{BB962C8B-B14F-4D97-AF65-F5344CB8AC3E}">
        <p14:creationId xmlns:p14="http://schemas.microsoft.com/office/powerpoint/2010/main" val="12106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7B31244-916B-9345-AB22-90F8268DA9E6}"/>
              </a:ext>
            </a:extLst>
          </p:cNvPr>
          <p:cNvSpPr/>
          <p:nvPr/>
        </p:nvSpPr>
        <p:spPr>
          <a:xfrm>
            <a:off x="573578" y="1371600"/>
            <a:ext cx="5641209" cy="4724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9860B-A277-3542-83AD-293E2EAA6B2C}"/>
              </a:ext>
            </a:extLst>
          </p:cNvPr>
          <p:cNvSpPr txBox="1"/>
          <p:nvPr/>
        </p:nvSpPr>
        <p:spPr>
          <a:xfrm>
            <a:off x="1399117" y="1541549"/>
            <a:ext cx="4843187" cy="133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할당 연산자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변수에 값을 할당하는 연산자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사칙 연산자와 조합해서 사용할 수 있음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83D37E-769A-2847-9542-48CD423994EC}"/>
              </a:ext>
            </a:extLst>
          </p:cNvPr>
          <p:cNvSpPr/>
          <p:nvPr/>
        </p:nvSpPr>
        <p:spPr>
          <a:xfrm>
            <a:off x="6623218" y="1371600"/>
            <a:ext cx="4870704" cy="18714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88D90-455C-3B49-9641-F90A4E0C87E4}"/>
              </a:ext>
            </a:extLst>
          </p:cNvPr>
          <p:cNvSpPr txBox="1"/>
          <p:nvPr/>
        </p:nvSpPr>
        <p:spPr>
          <a:xfrm>
            <a:off x="6796954" y="1552520"/>
            <a:ext cx="4523232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연결 연산자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문자열과 문자열을 연결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+</a:t>
            </a:r>
            <a:r>
              <a:rPr kumimoji="1" lang="ko-KR" altLang="en-US" dirty="0"/>
              <a:t> 기호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4A502-E04E-B444-AC6B-3ABEBDBC6400}"/>
              </a:ext>
            </a:extLst>
          </p:cNvPr>
          <p:cNvSpPr txBox="1"/>
          <p:nvPr/>
        </p:nvSpPr>
        <p:spPr>
          <a:xfrm>
            <a:off x="7476108" y="53546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A4DD66-C460-D549-8366-8AC6682EEDEB}"/>
              </a:ext>
            </a:extLst>
          </p:cNvPr>
          <p:cNvSpPr/>
          <p:nvPr/>
        </p:nvSpPr>
        <p:spPr>
          <a:xfrm>
            <a:off x="6623218" y="3605130"/>
            <a:ext cx="4870704" cy="249086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4EC8D-D2C4-934F-8069-A8943DD59841}"/>
              </a:ext>
            </a:extLst>
          </p:cNvPr>
          <p:cNvSpPr txBox="1"/>
          <p:nvPr/>
        </p:nvSpPr>
        <p:spPr>
          <a:xfrm>
            <a:off x="6796954" y="3766908"/>
            <a:ext cx="4523232" cy="216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형변환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숫자형과 문자형을 더하면 숫자를 문자열로 인식함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곱하기나 나누기</a:t>
            </a:r>
            <a:r>
              <a:rPr lang="en-US" altLang="ko-KR" dirty="0"/>
              <a:t>, </a:t>
            </a:r>
            <a:r>
              <a:rPr lang="ko-KR" altLang="en-US" dirty="0"/>
              <a:t>나머지 연산에서는 문자형 자료를 모두 숫자로 자동 인식함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BB4A38-63F0-49B7-A3B6-AEA72962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81" y="3243072"/>
            <a:ext cx="5256132" cy="2334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71C6B0-B720-7728-9ED6-BA1D9837DDFE}"/>
              </a:ext>
            </a:extLst>
          </p:cNvPr>
          <p:cNvSpPr txBox="1"/>
          <p:nvPr/>
        </p:nvSpPr>
        <p:spPr>
          <a:xfrm>
            <a:off x="306647" y="319086"/>
            <a:ext cx="2403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161852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8F11B-94B8-26CB-D34F-142EB9B6D5E3}"/>
              </a:ext>
            </a:extLst>
          </p:cNvPr>
          <p:cNvSpPr txBox="1"/>
          <p:nvPr/>
        </p:nvSpPr>
        <p:spPr>
          <a:xfrm>
            <a:off x="734453" y="1369671"/>
            <a:ext cx="4073551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증가</a:t>
            </a:r>
            <a:r>
              <a:rPr kumimoji="1" lang="en-US" altLang="ko-Kore-KR" sz="1600" dirty="0"/>
              <a:t>(</a:t>
            </a:r>
            <a:r>
              <a:rPr kumimoji="1" lang="en-US" altLang="ko-KR" sz="1600" dirty="0"/>
              <a:t>++)</a:t>
            </a:r>
            <a:r>
              <a:rPr kumimoji="1" lang="ko-KR" altLang="en-US" sz="1600" dirty="0"/>
              <a:t> 연산자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변숫값을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증가시킴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감소</a:t>
            </a:r>
            <a:r>
              <a:rPr kumimoji="1" lang="en-US" altLang="ko-KR" sz="1600" dirty="0"/>
              <a:t>(--)</a:t>
            </a:r>
            <a:r>
              <a:rPr kumimoji="1" lang="ko-KR" altLang="en-US" sz="1600" dirty="0"/>
              <a:t> 연산자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변숫값을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감소시킴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sz="1600" dirty="0">
                <a:sym typeface="Wingdings" pitchFamily="2" charset="2"/>
              </a:rPr>
              <a:t>합쳐서 증감 연산자라고 부름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ym typeface="Wingdings" pitchFamily="2" charset="2"/>
              </a:rPr>
              <a:t>증감 연산자는 </a:t>
            </a:r>
            <a:r>
              <a:rPr kumimoji="1" lang="ko-KR" altLang="en-US" sz="1600" dirty="0" err="1">
                <a:sym typeface="Wingdings" pitchFamily="2" charset="2"/>
              </a:rPr>
              <a:t>단항</a:t>
            </a:r>
            <a:r>
              <a:rPr kumimoji="1" lang="ko-KR" altLang="en-US" sz="1600" dirty="0">
                <a:sym typeface="Wingdings" pitchFamily="2" charset="2"/>
              </a:rPr>
              <a:t> 연산자</a:t>
            </a:r>
            <a:endParaRPr kumimoji="1" lang="en-US" altLang="ko-Kore-KR" sz="1600" dirty="0">
              <a:sym typeface="Wingdings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60346-8130-0B9E-3AD8-E9B51A142E98}"/>
              </a:ext>
            </a:extLst>
          </p:cNvPr>
          <p:cNvSpPr txBox="1"/>
          <p:nvPr/>
        </p:nvSpPr>
        <p:spPr>
          <a:xfrm>
            <a:off x="900297" y="3254284"/>
            <a:ext cx="4004806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= 10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sum = a + 5     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// 15</a:t>
            </a:r>
            <a:endParaRPr kumimoji="1" lang="en-US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      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10</a:t>
            </a:r>
            <a:endParaRPr kumimoji="1" lang="ko-Kore-KR" altLang="en-US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4F5C-DCCB-4152-9ADA-6337269A8EBE}"/>
              </a:ext>
            </a:extLst>
          </p:cNvPr>
          <p:cNvSpPr txBox="1"/>
          <p:nvPr/>
        </p:nvSpPr>
        <p:spPr>
          <a:xfrm>
            <a:off x="900297" y="4888774"/>
            <a:ext cx="4004806" cy="880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sum = a++ + 5     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// 15</a:t>
            </a:r>
            <a:endParaRPr kumimoji="1" lang="en-US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        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11</a:t>
            </a:r>
            <a:endParaRPr kumimoji="1" lang="ko-Kore-KR" altLang="en-US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853D4-A964-3DFA-608F-C92EF78A5806}"/>
              </a:ext>
            </a:extLst>
          </p:cNvPr>
          <p:cNvSpPr txBox="1"/>
          <p:nvPr/>
        </p:nvSpPr>
        <p:spPr>
          <a:xfrm>
            <a:off x="6035040" y="1738349"/>
            <a:ext cx="499848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증감 연산자는 연산자가 어느 위치에 </a:t>
            </a:r>
            <a:r>
              <a:rPr kumimoji="1" lang="ko-KR" altLang="en-US" sz="1600" dirty="0" err="1"/>
              <a:t>붙느냐에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따라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처리 방법이 달라짐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A7B53-D9BA-81CA-5051-81EF8C2FC818}"/>
              </a:ext>
            </a:extLst>
          </p:cNvPr>
          <p:cNvSpPr txBox="1"/>
          <p:nvPr/>
        </p:nvSpPr>
        <p:spPr>
          <a:xfrm>
            <a:off x="6165669" y="3142311"/>
            <a:ext cx="4004806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= 10     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a++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10</a:t>
            </a:r>
            <a:endParaRPr kumimoji="1" lang="en-US" altLang="ko-Kore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 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11</a:t>
            </a:r>
            <a:endParaRPr kumimoji="1" lang="ko-Kore-KR" altLang="en-US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63335-4506-5230-1948-AEF3CA882511}"/>
              </a:ext>
            </a:extLst>
          </p:cNvPr>
          <p:cNvSpPr txBox="1"/>
          <p:nvPr/>
        </p:nvSpPr>
        <p:spPr>
          <a:xfrm>
            <a:off x="6165668" y="4663611"/>
            <a:ext cx="4004806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 = 10</a:t>
            </a: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++a       </a:t>
            </a:r>
            <a:r>
              <a:rPr kumimoji="1"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9</a:t>
            </a:r>
            <a:endParaRPr kumimoji="1" lang="en-US" altLang="ko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         </a:t>
            </a:r>
            <a:r>
              <a:rPr kumimoji="1"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9</a:t>
            </a: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80FF0B2-3837-191D-4524-B31396FB3DAF}"/>
              </a:ext>
            </a:extLst>
          </p:cNvPr>
          <p:cNvCxnSpPr/>
          <p:nvPr/>
        </p:nvCxnSpPr>
        <p:spPr>
          <a:xfrm>
            <a:off x="5643154" y="1949653"/>
            <a:ext cx="0" cy="4328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3C258E-7F10-9BDB-4AF3-5C53D12F3825}"/>
              </a:ext>
            </a:extLst>
          </p:cNvPr>
          <p:cNvSpPr txBox="1"/>
          <p:nvPr/>
        </p:nvSpPr>
        <p:spPr>
          <a:xfrm>
            <a:off x="306648" y="319086"/>
            <a:ext cx="6959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산술 연산자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증감 연산자</a:t>
            </a:r>
          </a:p>
        </p:txBody>
      </p:sp>
    </p:spTree>
    <p:extLst>
      <p:ext uri="{BB962C8B-B14F-4D97-AF65-F5344CB8AC3E}">
        <p14:creationId xmlns:p14="http://schemas.microsoft.com/office/powerpoint/2010/main" val="338502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8F11B-94B8-26CB-D34F-142EB9B6D5E3}"/>
              </a:ext>
            </a:extLst>
          </p:cNvPr>
          <p:cNvSpPr txBox="1"/>
          <p:nvPr/>
        </p:nvSpPr>
        <p:spPr>
          <a:xfrm>
            <a:off x="743706" y="1357544"/>
            <a:ext cx="6784230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증감 연산자는 연산자가 어느 위치에 </a:t>
            </a:r>
            <a:r>
              <a:rPr kumimoji="1" lang="ko-KR" altLang="en-US" sz="1600" dirty="0" err="1"/>
              <a:t>붙느냐에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따라 처리 방법이 달라짐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7CF0D-E955-E6C4-D400-EECAA190AD18}"/>
              </a:ext>
            </a:extLst>
          </p:cNvPr>
          <p:cNvSpPr txBox="1"/>
          <p:nvPr/>
        </p:nvSpPr>
        <p:spPr>
          <a:xfrm>
            <a:off x="929503" y="2035815"/>
            <a:ext cx="3248977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sz="1600" kern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x = 10, y = 4, result </a:t>
            </a:r>
            <a:endParaRPr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CCF5C-8BC5-40A8-991B-5654C82A5FA4}"/>
              </a:ext>
            </a:extLst>
          </p:cNvPr>
          <p:cNvSpPr txBox="1"/>
          <p:nvPr/>
        </p:nvSpPr>
        <p:spPr>
          <a:xfrm>
            <a:off x="929502" y="2918679"/>
            <a:ext cx="3248977" cy="793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result = x + y--    </a:t>
            </a:r>
            <a:r>
              <a:rPr lang="en-US" altLang="ko-Kore-KR" sz="1400" kern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// 14 </a:t>
            </a:r>
            <a:endParaRPr lang="en-US" altLang="ko-Kore-KR" sz="1600" kern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y                   </a:t>
            </a:r>
            <a:r>
              <a:rPr lang="en-US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</a:t>
            </a:r>
            <a:endParaRPr lang="ko-Kore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D5DB7-9424-EA14-1EC4-1B1486CBBD0A}"/>
              </a:ext>
            </a:extLst>
          </p:cNvPr>
          <p:cNvSpPr txBox="1"/>
          <p:nvPr/>
        </p:nvSpPr>
        <p:spPr>
          <a:xfrm>
            <a:off x="807585" y="4689850"/>
            <a:ext cx="3248977" cy="793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result = ++x – y     </a:t>
            </a:r>
            <a:r>
              <a:rPr lang="en-US" altLang="ko-Kore-KR" sz="1600" kern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// 8</a:t>
            </a: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</a:rPr>
              <a:t>x                    </a:t>
            </a:r>
            <a:r>
              <a:rPr lang="en-US" altLang="ko-Kore-KR" sz="1600" kern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</a:t>
            </a:r>
            <a:endParaRPr lang="ko-Kore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BFA84B-A964-69B5-E247-D96F8FBB3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6"/>
          <a:stretch/>
        </p:blipFill>
        <p:spPr>
          <a:xfrm>
            <a:off x="4846365" y="2187981"/>
            <a:ext cx="3601168" cy="14613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7BEF2A-9B62-82C8-38A4-EC1CBA04ED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5"/>
          <a:stretch/>
        </p:blipFill>
        <p:spPr>
          <a:xfrm>
            <a:off x="4846365" y="4392816"/>
            <a:ext cx="3965764" cy="1531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C028D0-2DBE-52B2-B322-156D912AFD4C}"/>
              </a:ext>
            </a:extLst>
          </p:cNvPr>
          <p:cNvSpPr txBox="1"/>
          <p:nvPr/>
        </p:nvSpPr>
        <p:spPr>
          <a:xfrm>
            <a:off x="306648" y="319086"/>
            <a:ext cx="7971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산술 연산자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증감 연산자</a:t>
            </a:r>
          </a:p>
        </p:txBody>
      </p:sp>
    </p:spTree>
    <p:extLst>
      <p:ext uri="{BB962C8B-B14F-4D97-AF65-F5344CB8AC3E}">
        <p14:creationId xmlns:p14="http://schemas.microsoft.com/office/powerpoint/2010/main" val="396848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FEA0FBE-2F38-9CAC-F706-4F5F50D479A5}"/>
              </a:ext>
            </a:extLst>
          </p:cNvPr>
          <p:cNvSpPr/>
          <p:nvPr/>
        </p:nvSpPr>
        <p:spPr>
          <a:xfrm>
            <a:off x="631885" y="1276617"/>
            <a:ext cx="677051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연산자 오른쪽의 실행 결과를 왼쪽 변수에 할당하는 연산자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산술 연산자와 할당 연산자를 묶어서 표현할 수 있다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B8F5C-C838-5308-E958-6E475804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358010"/>
            <a:ext cx="5837959" cy="2631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3928C8-3446-0B49-AB7F-95747A1CA1AC}"/>
              </a:ext>
            </a:extLst>
          </p:cNvPr>
          <p:cNvSpPr txBox="1"/>
          <p:nvPr/>
        </p:nvSpPr>
        <p:spPr>
          <a:xfrm>
            <a:off x="7444001" y="2194381"/>
            <a:ext cx="1961803" cy="295831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1715570">
                  <a:custGeom>
                    <a:avLst/>
                    <a:gdLst>
                      <a:gd name="connsiteX0" fmla="*/ 0 w 1961803"/>
                      <a:gd name="connsiteY0" fmla="*/ 0 h 2670283"/>
                      <a:gd name="connsiteX1" fmla="*/ 470833 w 1961803"/>
                      <a:gd name="connsiteY1" fmla="*/ 0 h 2670283"/>
                      <a:gd name="connsiteX2" fmla="*/ 980902 w 1961803"/>
                      <a:gd name="connsiteY2" fmla="*/ 0 h 2670283"/>
                      <a:gd name="connsiteX3" fmla="*/ 1510588 w 1961803"/>
                      <a:gd name="connsiteY3" fmla="*/ 0 h 2670283"/>
                      <a:gd name="connsiteX4" fmla="*/ 1961803 w 1961803"/>
                      <a:gd name="connsiteY4" fmla="*/ 0 h 2670283"/>
                      <a:gd name="connsiteX5" fmla="*/ 1961803 w 1961803"/>
                      <a:gd name="connsiteY5" fmla="*/ 587462 h 2670283"/>
                      <a:gd name="connsiteX6" fmla="*/ 1961803 w 1961803"/>
                      <a:gd name="connsiteY6" fmla="*/ 1148222 h 2670283"/>
                      <a:gd name="connsiteX7" fmla="*/ 1961803 w 1961803"/>
                      <a:gd name="connsiteY7" fmla="*/ 1682278 h 2670283"/>
                      <a:gd name="connsiteX8" fmla="*/ 1961803 w 1961803"/>
                      <a:gd name="connsiteY8" fmla="*/ 2189632 h 2670283"/>
                      <a:gd name="connsiteX9" fmla="*/ 1961803 w 1961803"/>
                      <a:gd name="connsiteY9" fmla="*/ 2670283 h 2670283"/>
                      <a:gd name="connsiteX10" fmla="*/ 1432116 w 1961803"/>
                      <a:gd name="connsiteY10" fmla="*/ 2670283 h 2670283"/>
                      <a:gd name="connsiteX11" fmla="*/ 980902 w 1961803"/>
                      <a:gd name="connsiteY11" fmla="*/ 2670283 h 2670283"/>
                      <a:gd name="connsiteX12" fmla="*/ 549305 w 1961803"/>
                      <a:gd name="connsiteY12" fmla="*/ 2670283 h 2670283"/>
                      <a:gd name="connsiteX13" fmla="*/ 0 w 1961803"/>
                      <a:gd name="connsiteY13" fmla="*/ 2670283 h 2670283"/>
                      <a:gd name="connsiteX14" fmla="*/ 0 w 1961803"/>
                      <a:gd name="connsiteY14" fmla="*/ 2162929 h 2670283"/>
                      <a:gd name="connsiteX15" fmla="*/ 0 w 1961803"/>
                      <a:gd name="connsiteY15" fmla="*/ 1708981 h 2670283"/>
                      <a:gd name="connsiteX16" fmla="*/ 0 w 1961803"/>
                      <a:gd name="connsiteY16" fmla="*/ 1148222 h 2670283"/>
                      <a:gd name="connsiteX17" fmla="*/ 0 w 1961803"/>
                      <a:gd name="connsiteY17" fmla="*/ 667571 h 2670283"/>
                      <a:gd name="connsiteX18" fmla="*/ 0 w 1961803"/>
                      <a:gd name="connsiteY18" fmla="*/ 0 h 2670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961803" h="2670283" extrusionOk="0">
                        <a:moveTo>
                          <a:pt x="0" y="0"/>
                        </a:moveTo>
                        <a:cubicBezTo>
                          <a:pt x="108729" y="-46149"/>
                          <a:pt x="293989" y="50426"/>
                          <a:pt x="470833" y="0"/>
                        </a:cubicBezTo>
                        <a:cubicBezTo>
                          <a:pt x="647677" y="-50426"/>
                          <a:pt x="857222" y="54329"/>
                          <a:pt x="980902" y="0"/>
                        </a:cubicBezTo>
                        <a:cubicBezTo>
                          <a:pt x="1104582" y="-54329"/>
                          <a:pt x="1377620" y="42561"/>
                          <a:pt x="1510588" y="0"/>
                        </a:cubicBezTo>
                        <a:cubicBezTo>
                          <a:pt x="1643556" y="-42561"/>
                          <a:pt x="1771983" y="3011"/>
                          <a:pt x="1961803" y="0"/>
                        </a:cubicBezTo>
                        <a:cubicBezTo>
                          <a:pt x="2002890" y="167223"/>
                          <a:pt x="1915783" y="407470"/>
                          <a:pt x="1961803" y="587462"/>
                        </a:cubicBezTo>
                        <a:cubicBezTo>
                          <a:pt x="2007823" y="767454"/>
                          <a:pt x="1931835" y="922783"/>
                          <a:pt x="1961803" y="1148222"/>
                        </a:cubicBezTo>
                        <a:cubicBezTo>
                          <a:pt x="1991771" y="1373661"/>
                          <a:pt x="1942398" y="1437069"/>
                          <a:pt x="1961803" y="1682278"/>
                        </a:cubicBezTo>
                        <a:cubicBezTo>
                          <a:pt x="1981208" y="1927487"/>
                          <a:pt x="1921863" y="1955814"/>
                          <a:pt x="1961803" y="2189632"/>
                        </a:cubicBezTo>
                        <a:cubicBezTo>
                          <a:pt x="2001743" y="2423450"/>
                          <a:pt x="1935602" y="2492111"/>
                          <a:pt x="1961803" y="2670283"/>
                        </a:cubicBezTo>
                        <a:cubicBezTo>
                          <a:pt x="1729618" y="2690165"/>
                          <a:pt x="1683916" y="2664079"/>
                          <a:pt x="1432116" y="2670283"/>
                        </a:cubicBezTo>
                        <a:cubicBezTo>
                          <a:pt x="1180316" y="2676487"/>
                          <a:pt x="1131864" y="2647936"/>
                          <a:pt x="980902" y="2670283"/>
                        </a:cubicBezTo>
                        <a:cubicBezTo>
                          <a:pt x="829940" y="2692630"/>
                          <a:pt x="642111" y="2634200"/>
                          <a:pt x="549305" y="2670283"/>
                        </a:cubicBezTo>
                        <a:cubicBezTo>
                          <a:pt x="456499" y="2706366"/>
                          <a:pt x="142722" y="2638056"/>
                          <a:pt x="0" y="2670283"/>
                        </a:cubicBezTo>
                        <a:cubicBezTo>
                          <a:pt x="-14000" y="2472768"/>
                          <a:pt x="6902" y="2367598"/>
                          <a:pt x="0" y="2162929"/>
                        </a:cubicBezTo>
                        <a:cubicBezTo>
                          <a:pt x="-6902" y="1958260"/>
                          <a:pt x="12842" y="1814103"/>
                          <a:pt x="0" y="1708981"/>
                        </a:cubicBezTo>
                        <a:cubicBezTo>
                          <a:pt x="-12842" y="1603859"/>
                          <a:pt x="49633" y="1365660"/>
                          <a:pt x="0" y="1148222"/>
                        </a:cubicBezTo>
                        <a:cubicBezTo>
                          <a:pt x="-49633" y="930784"/>
                          <a:pt x="14191" y="785800"/>
                          <a:pt x="0" y="667571"/>
                        </a:cubicBezTo>
                        <a:cubicBezTo>
                          <a:pt x="-14191" y="549342"/>
                          <a:pt x="29309" y="248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x = 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= 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+=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-=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*=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/=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%= x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A48DC3-0143-D9A3-8C78-96F62381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4" y="2256595"/>
            <a:ext cx="1145474" cy="3534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6BCC1-A588-83AB-72B6-ECBE9C5E7FF6}"/>
              </a:ext>
            </a:extLst>
          </p:cNvPr>
          <p:cNvSpPr txBox="1"/>
          <p:nvPr/>
        </p:nvSpPr>
        <p:spPr>
          <a:xfrm>
            <a:off x="306647" y="319086"/>
            <a:ext cx="7095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할당 연산자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대입 연산자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85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59" y="1628801"/>
            <a:ext cx="7598082" cy="4499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1FCBE-96F1-3DF3-50FE-A4034829A6F3}"/>
              </a:ext>
            </a:extLst>
          </p:cNvPr>
          <p:cNvSpPr txBox="1"/>
          <p:nvPr/>
        </p:nvSpPr>
        <p:spPr>
          <a:xfrm>
            <a:off x="306648" y="319086"/>
            <a:ext cx="500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증감 연산자</a:t>
            </a:r>
          </a:p>
        </p:txBody>
      </p:sp>
    </p:spTree>
    <p:extLst>
      <p:ext uri="{BB962C8B-B14F-4D97-AF65-F5344CB8AC3E}">
        <p14:creationId xmlns:p14="http://schemas.microsoft.com/office/powerpoint/2010/main" val="140355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적용할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있는 연산자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F3C3A1D-DDB1-AF6A-22CD-1F8316255E6C}"/>
              </a:ext>
            </a:extLst>
          </p:cNvPr>
          <p:cNvSpPr txBox="1">
            <a:spLocks/>
          </p:cNvSpPr>
          <p:nvPr/>
        </p:nvSpPr>
        <p:spPr>
          <a:xfrm>
            <a:off x="530558" y="1119808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변수에 적용할 수 있는 연산자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복합 대입 연산자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사용 예시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복합 대입 연산자 활용 연습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2-2-1.html)</a:t>
            </a: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0DF0E78-4714-CB09-2943-C2B1662B9316}"/>
              </a:ext>
            </a:extLst>
          </p:cNvPr>
          <p:cNvGraphicFramePr>
            <a:graphicFrameLocks noGrp="1"/>
          </p:cNvGraphicFramePr>
          <p:nvPr/>
        </p:nvGraphicFramePr>
        <p:xfrm>
          <a:off x="1707243" y="1985963"/>
          <a:ext cx="8051799" cy="2000250"/>
        </p:xfrm>
        <a:graphic>
          <a:graphicData uri="http://schemas.openxmlformats.org/drawingml/2006/table">
            <a:tbl>
              <a:tblPr/>
              <a:tblGrid>
                <a:gridCol w="2275578">
                  <a:extLst>
                    <a:ext uri="{9D8B030D-6E8A-4147-A177-3AD203B41FA5}">
                      <a16:colId xmlns:a16="http://schemas.microsoft.com/office/drawing/2014/main" val="3651587886"/>
                    </a:ext>
                  </a:extLst>
                </a:gridCol>
                <a:gridCol w="3338783">
                  <a:extLst>
                    <a:ext uri="{9D8B030D-6E8A-4147-A177-3AD203B41FA5}">
                      <a16:colId xmlns:a16="http://schemas.microsoft.com/office/drawing/2014/main" val="2873093205"/>
                    </a:ext>
                  </a:extLst>
                </a:gridCol>
                <a:gridCol w="1218719">
                  <a:extLst>
                    <a:ext uri="{9D8B030D-6E8A-4147-A177-3AD203B41FA5}">
                      <a16:colId xmlns:a16="http://schemas.microsoft.com/office/drawing/2014/main" val="1057167352"/>
                    </a:ext>
                  </a:extLst>
                </a:gridCol>
                <a:gridCol w="1218719">
                  <a:extLst>
                    <a:ext uri="{9D8B030D-6E8A-4147-A177-3AD203B41FA5}">
                      <a16:colId xmlns:a16="http://schemas.microsoft.com/office/drawing/2014/main" val="28465251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 대입 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7071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더하기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+=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2159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-=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6143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곱하기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* 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a*1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7355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나누기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/=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2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나머지를 구하기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%=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a%1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122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8167C2-918A-5D97-61F5-BEDCDA5132F7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4519429"/>
          <a:ext cx="21971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value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value +=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9B2F9A-6E35-EAFF-23B4-E4B0B288E80E}"/>
              </a:ext>
            </a:extLst>
          </p:cNvPr>
          <p:cNvSpPr txBox="1"/>
          <p:nvPr/>
        </p:nvSpPr>
        <p:spPr>
          <a:xfrm>
            <a:off x="4695857" y="4562588"/>
            <a:ext cx="3065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라는 변수를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으로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9E590-3DFE-D330-9708-9F4C9D656477}"/>
              </a:ext>
            </a:extLst>
          </p:cNvPr>
          <p:cNvSpPr txBox="1"/>
          <p:nvPr/>
        </p:nvSpPr>
        <p:spPr>
          <a:xfrm>
            <a:off x="4695857" y="5087346"/>
            <a:ext cx="340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에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을 더하기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2FCF-0838-EA9E-D058-D763140C18D8}"/>
              </a:ext>
            </a:extLst>
          </p:cNvPr>
          <p:cNvSpPr txBox="1"/>
          <p:nvPr/>
        </p:nvSpPr>
        <p:spPr>
          <a:xfrm>
            <a:off x="4695857" y="5506953"/>
            <a:ext cx="3655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의 값은 </a:t>
            </a:r>
            <a:r>
              <a:rPr lang="en-US" altLang="ko-KR" sz="1400" b="0" dirty="0">
                <a:solidFill>
                  <a:srgbClr val="FF0000"/>
                </a:solidFill>
              </a:rPr>
              <a:t>10 + 10 = 20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16">
            <a:extLst>
              <a:ext uri="{FF2B5EF4-FFF2-40B4-BE49-F238E27FC236}">
                <a16:creationId xmlns:a16="http://schemas.microsoft.com/office/drawing/2014/main" id="{B75B93BD-A5B9-6207-949D-FD1BC5986DA2}"/>
              </a:ext>
            </a:extLst>
          </p:cNvPr>
          <p:cNvCxnSpPr/>
          <p:nvPr/>
        </p:nvCxnSpPr>
        <p:spPr>
          <a:xfrm>
            <a:off x="3599543" y="4714988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22">
            <a:extLst>
              <a:ext uri="{FF2B5EF4-FFF2-40B4-BE49-F238E27FC236}">
                <a16:creationId xmlns:a16="http://schemas.microsoft.com/office/drawing/2014/main" id="{64A9952E-D631-6E1E-69A5-AA6AEAAD6804}"/>
              </a:ext>
            </a:extLst>
          </p:cNvPr>
          <p:cNvCxnSpPr/>
          <p:nvPr/>
        </p:nvCxnSpPr>
        <p:spPr>
          <a:xfrm>
            <a:off x="3599543" y="522061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23">
            <a:extLst>
              <a:ext uri="{FF2B5EF4-FFF2-40B4-BE49-F238E27FC236}">
                <a16:creationId xmlns:a16="http://schemas.microsoft.com/office/drawing/2014/main" id="{11B79C4D-B3C3-417D-F3EA-DC3F05FD4D82}"/>
              </a:ext>
            </a:extLst>
          </p:cNvPr>
          <p:cNvCxnSpPr/>
          <p:nvPr/>
        </p:nvCxnSpPr>
        <p:spPr>
          <a:xfrm>
            <a:off x="3599543" y="5660841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7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09FAD80-DA6E-6232-6535-8CB71F3E0C83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변수에 적용할 수 있는 연산자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증감 연산자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증감 연산자 예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(1)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2-2-2.html</a:t>
            </a:r>
            <a:endParaRPr lang="en-US" altLang="ko-KR" sz="140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21A6413-137C-CBB6-FBBC-75F2A63F314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045593"/>
          <a:ext cx="4445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연산자를 사용합니다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number++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73E41CBB-0BE3-F8E9-D209-C95ADC8E07C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49549"/>
          <a:ext cx="5778500" cy="1666875"/>
        </p:xfrm>
        <a:graphic>
          <a:graphicData uri="http://schemas.openxmlformats.org/drawingml/2006/table">
            <a:tbl>
              <a:tblPr/>
              <a:tblGrid>
                <a:gridCol w="2275225">
                  <a:extLst>
                    <a:ext uri="{9D8B030D-6E8A-4147-A177-3AD203B41FA5}">
                      <a16:colId xmlns:a16="http://schemas.microsoft.com/office/drawing/2014/main" val="1153737154"/>
                    </a:ext>
                  </a:extLst>
                </a:gridCol>
                <a:gridCol w="3503275">
                  <a:extLst>
                    <a:ext uri="{9D8B030D-6E8A-4147-A177-3AD203B41FA5}">
                      <a16:colId xmlns:a16="http://schemas.microsoft.com/office/drawing/2014/main" val="100976519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 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05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더하기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174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더하기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4536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빼기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4379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빼기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242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24174E-E704-A73E-2C48-4287B246F44E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적용할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있는 연산자</a:t>
            </a:r>
          </a:p>
        </p:txBody>
      </p:sp>
    </p:spTree>
    <p:extLst>
      <p:ext uri="{BB962C8B-B14F-4D97-AF65-F5344CB8AC3E}">
        <p14:creationId xmlns:p14="http://schemas.microsoft.com/office/powerpoint/2010/main" val="400042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59BBD8F-C27D-FDC8-C635-A20670497572}"/>
              </a:ext>
            </a:extLst>
          </p:cNvPr>
          <p:cNvSpPr txBox="1">
            <a:spLocks/>
          </p:cNvSpPr>
          <p:nvPr/>
        </p:nvSpPr>
        <p:spPr>
          <a:xfrm>
            <a:off x="410815" y="1200700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변수에 적용할 수 있는 연산자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증감 연산자 예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(2)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2-2-3-1.html</a:t>
            </a:r>
            <a:endParaRPr lang="en-US" altLang="ko-KR" sz="140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506361F-DB34-5338-7E7F-259A85AC8DB2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149221"/>
          <a:ext cx="4445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7955C9-41A7-CB10-8DD0-C32674DCACC2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적용할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있는 연산자</a:t>
            </a:r>
          </a:p>
        </p:txBody>
      </p:sp>
    </p:spTree>
    <p:extLst>
      <p:ext uri="{BB962C8B-B14F-4D97-AF65-F5344CB8AC3E}">
        <p14:creationId xmlns:p14="http://schemas.microsoft.com/office/powerpoint/2010/main" val="418855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6785C3A-1E5B-71AC-3622-81924929D148}"/>
              </a:ext>
            </a:extLst>
          </p:cNvPr>
          <p:cNvSpPr txBox="1">
            <a:spLocks/>
          </p:cNvSpPr>
          <p:nvPr/>
        </p:nvSpPr>
        <p:spPr>
          <a:xfrm>
            <a:off x="416257" y="1174237"/>
            <a:ext cx="11281052" cy="5515935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변수에 적용할 수 있는 연산자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증감 연산자 예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(3)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2-2-3-2.html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r>
              <a:rPr lang="ko-KR" altLang="en-US" sz="1600">
                <a:latin typeface="+mn-ea"/>
              </a:rPr>
              <a:t>증감 연산자 예</a:t>
            </a:r>
            <a:r>
              <a:rPr lang="en-US" altLang="ko-KR" sz="1600">
                <a:latin typeface="+mn-ea"/>
              </a:rPr>
              <a:t>(4) </a:t>
            </a:r>
            <a:r>
              <a:rPr lang="ko-KR" altLang="en-US" sz="1600">
                <a:latin typeface="+mn-ea"/>
              </a:rPr>
              <a:t>소스 코드 </a:t>
            </a:r>
            <a:r>
              <a:rPr lang="en-US" altLang="ko-KR" sz="1600">
                <a:latin typeface="+mn-ea"/>
              </a:rPr>
              <a:t>2-2-4.html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7530CA7-CF50-1099-6101-FE69BF2E3DDB}"/>
              </a:ext>
            </a:extLst>
          </p:cNvPr>
          <p:cNvGraphicFramePr>
            <a:graphicFrameLocks noGrp="1"/>
          </p:cNvGraphicFramePr>
          <p:nvPr/>
        </p:nvGraphicFramePr>
        <p:xfrm>
          <a:off x="1453242" y="2068967"/>
          <a:ext cx="4445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alert(number); number +=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alert(number); number +=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alert(number); number +=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E23917-B523-E86D-8066-6D2BBCE986E2}"/>
              </a:ext>
            </a:extLst>
          </p:cNvPr>
          <p:cNvGraphicFramePr>
            <a:graphicFrameLocks noGrp="1"/>
          </p:cNvGraphicFramePr>
          <p:nvPr/>
        </p:nvGraphicFramePr>
        <p:xfrm>
          <a:off x="6872967" y="2068967"/>
          <a:ext cx="4445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B8A3B8-B0A3-3CB1-587B-F8499DBD3638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적용할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있는 연산자</a:t>
            </a:r>
          </a:p>
        </p:txBody>
      </p:sp>
    </p:spTree>
    <p:extLst>
      <p:ext uri="{BB962C8B-B14F-4D97-AF65-F5344CB8AC3E}">
        <p14:creationId xmlns:p14="http://schemas.microsoft.com/office/powerpoint/2010/main" val="2666183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5AE77AC-6E0B-B84E-CAF8-467F23832954}"/>
              </a:ext>
            </a:extLst>
          </p:cNvPr>
          <p:cNvSpPr txBox="1">
            <a:spLocks/>
          </p:cNvSpPr>
          <p:nvPr/>
        </p:nvSpPr>
        <p:spPr>
          <a:xfrm>
            <a:off x="455474" y="1136137"/>
            <a:ext cx="11281052" cy="5515935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변수에 적용할 수 있는 연산자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증감 연산자 예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(5)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2-2-5.html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r>
              <a:rPr lang="ko-KR" altLang="en-US" sz="1600">
                <a:latin typeface="+mn-ea"/>
              </a:rPr>
              <a:t>증감 연산자를 한 줄에 하나만 사용한 예 소스 코드 </a:t>
            </a:r>
            <a:r>
              <a:rPr lang="en-US" altLang="ko-KR" sz="1600">
                <a:latin typeface="+mn-ea"/>
              </a:rPr>
              <a:t>2-2-6.html</a:t>
            </a:r>
            <a:endParaRPr lang="en-US" altLang="ko-KR" sz="140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8698911-9B43-D776-095C-A9754DDEFF5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30867"/>
          <a:ext cx="4445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alert(number--)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alert(--number)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015444-5CCA-9E25-B0B0-ED368410E7B1}"/>
              </a:ext>
            </a:extLst>
          </p:cNvPr>
          <p:cNvGraphicFramePr>
            <a:graphicFrameLocks noGrp="1"/>
          </p:cNvGraphicFramePr>
          <p:nvPr/>
        </p:nvGraphicFramePr>
        <p:xfrm>
          <a:off x="6912184" y="2308045"/>
          <a:ext cx="4445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number++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number++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number--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number--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D75021-C4A7-4D99-9AFE-D44655D27D13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적용할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있는 연산자</a:t>
            </a:r>
          </a:p>
        </p:txBody>
      </p:sp>
    </p:spTree>
    <p:extLst>
      <p:ext uri="{BB962C8B-B14F-4D97-AF65-F5344CB8AC3E}">
        <p14:creationId xmlns:p14="http://schemas.microsoft.com/office/powerpoint/2010/main" val="620078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비교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69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70670C-EB57-5F67-417A-E3A40C50610C}"/>
              </a:ext>
            </a:extLst>
          </p:cNvPr>
          <p:cNvSpPr/>
          <p:nvPr/>
        </p:nvSpPr>
        <p:spPr>
          <a:xfrm>
            <a:off x="631885" y="1398823"/>
            <a:ext cx="9546204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피연산자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개의 값을 비교해서 </a:t>
            </a:r>
            <a:r>
              <a:rPr lang="en-US" altLang="ko-KR" sz="1600" dirty="0">
                <a:latin typeface="+mn-ea"/>
              </a:rPr>
              <a:t>true</a:t>
            </a:r>
            <a:r>
              <a:rPr lang="ko-KR" altLang="en-US" sz="1600" dirty="0">
                <a:latin typeface="+mn-ea"/>
              </a:rPr>
              <a:t>나 </a:t>
            </a:r>
            <a:r>
              <a:rPr lang="en-US" altLang="ko-KR" sz="1600" dirty="0">
                <a:latin typeface="+mn-ea"/>
              </a:rPr>
              <a:t>false</a:t>
            </a:r>
            <a:r>
              <a:rPr lang="ko-KR" altLang="en-US" sz="1600" dirty="0">
                <a:latin typeface="+mn-ea"/>
              </a:rPr>
              <a:t>로 </a:t>
            </a:r>
            <a:r>
              <a:rPr lang="ko-KR" altLang="en-US" sz="1600" dirty="0" err="1">
                <a:latin typeface="+mn-ea"/>
              </a:rPr>
              <a:t>결괏값</a:t>
            </a:r>
            <a:r>
              <a:rPr lang="ko-KR" altLang="en-US" sz="1600" dirty="0">
                <a:latin typeface="+mn-ea"/>
              </a:rPr>
              <a:t> 반환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비교 연산자는 조건을 확인할 때 자주 사용하는 연산자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나중에 공부할 </a:t>
            </a:r>
            <a:r>
              <a:rPr lang="en-US" altLang="ko-KR" sz="1600" dirty="0">
                <a:latin typeface="+mn-ea"/>
              </a:rPr>
              <a:t>AND, OR, ||</a:t>
            </a:r>
            <a:r>
              <a:rPr lang="ko-KR" altLang="en-US" sz="1600" dirty="0">
                <a:latin typeface="+mn-ea"/>
              </a:rPr>
              <a:t> 연산자와 함께 사용해서 복잡한 조건도 체크할 수 있음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</p:txBody>
      </p:sp>
      <p:graphicFrame>
        <p:nvGraphicFramePr>
          <p:cNvPr id="6" name="표 20">
            <a:extLst>
              <a:ext uri="{FF2B5EF4-FFF2-40B4-BE49-F238E27FC236}">
                <a16:creationId xmlns:a16="http://schemas.microsoft.com/office/drawing/2014/main" id="{312759F9-FDF6-F24D-B7B0-21B22A63F23F}"/>
              </a:ext>
            </a:extLst>
          </p:cNvPr>
          <p:cNvGraphicFramePr>
            <a:graphicFrameLocks noGrp="1"/>
          </p:cNvGraphicFramePr>
          <p:nvPr/>
        </p:nvGraphicFramePr>
        <p:xfrm>
          <a:off x="845607" y="3013060"/>
          <a:ext cx="7948353" cy="2212453"/>
        </p:xfrm>
        <a:graphic>
          <a:graphicData uri="http://schemas.openxmlformats.org/drawingml/2006/table">
            <a:tbl>
              <a:tblPr firstRow="1" bandRow="1"/>
              <a:tblGrid>
                <a:gridCol w="1674506">
                  <a:extLst>
                    <a:ext uri="{9D8B030D-6E8A-4147-A177-3AD203B41FA5}">
                      <a16:colId xmlns:a16="http://schemas.microsoft.com/office/drawing/2014/main" val="1762099062"/>
                    </a:ext>
                  </a:extLst>
                </a:gridCol>
                <a:gridCol w="6273847">
                  <a:extLst>
                    <a:ext uri="{9D8B030D-6E8A-4147-A177-3AD203B41FA5}">
                      <a16:colId xmlns:a16="http://schemas.microsoft.com/office/drawing/2014/main" val="410970529"/>
                    </a:ext>
                  </a:extLst>
                </a:gridCol>
              </a:tblGrid>
              <a:tr h="547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== ,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!=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두 개의 값이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같지 </a:t>
                      </a:r>
                      <a:r>
                        <a:rPr lang="ko-KR" altLang="en-US" sz="1400" dirty="0" err="1"/>
                        <a:t>않은지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59228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&lt;, &lt;=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값이 오른쪽 값보다 </a:t>
                      </a:r>
                      <a:r>
                        <a:rPr lang="ko-KR" altLang="en-US" sz="1400" dirty="0" err="1"/>
                        <a:t>작은지</a:t>
                      </a:r>
                      <a:r>
                        <a:rPr lang="ko-KR" altLang="en-US" sz="1400" dirty="0"/>
                        <a:t> 혹은 작거나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542423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&gt;, &gt;=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값이 오른쪽 값보다 큰지 혹은 크거나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58456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=== ,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!==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두 개의 값이 자료형까지 완벽하게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같지 </a:t>
                      </a:r>
                      <a:r>
                        <a:rPr lang="ko-KR" altLang="en-US" sz="1400" dirty="0" err="1"/>
                        <a:t>않은지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259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A072D8-39BE-0328-10C4-136EA3F75618}"/>
              </a:ext>
            </a:extLst>
          </p:cNvPr>
          <p:cNvSpPr txBox="1"/>
          <p:nvPr/>
        </p:nvSpPr>
        <p:spPr>
          <a:xfrm>
            <a:off x="9541534" y="3156510"/>
            <a:ext cx="1840230" cy="17118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&lt; 4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&lt;= 4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&gt; 4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&gt;=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BFA7-60B2-5D9A-8C4D-2B6BCB5D3507}"/>
              </a:ext>
            </a:extLst>
          </p:cNvPr>
          <p:cNvSpPr txBox="1"/>
          <p:nvPr/>
        </p:nvSpPr>
        <p:spPr>
          <a:xfrm>
            <a:off x="306647" y="319086"/>
            <a:ext cx="3840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1658248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9860B-A277-3542-83AD-293E2EAA6B2C}"/>
              </a:ext>
            </a:extLst>
          </p:cNvPr>
          <p:cNvSpPr txBox="1"/>
          <p:nvPr/>
        </p:nvSpPr>
        <p:spPr>
          <a:xfrm>
            <a:off x="1060056" y="1690688"/>
            <a:ext cx="874166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비교 연산자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두 값을 비교하여 </a:t>
            </a:r>
            <a:r>
              <a:rPr lang="en-US" altLang="ko-KR" sz="2000" dirty="0"/>
              <a:t>true</a:t>
            </a:r>
            <a:r>
              <a:rPr lang="ko-KR" altLang="en-US" sz="2000" dirty="0"/>
              <a:t>나 </a:t>
            </a:r>
            <a:r>
              <a:rPr lang="en-US" altLang="ko-KR" sz="2000" dirty="0"/>
              <a:t>false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결괏값을</a:t>
            </a:r>
            <a:r>
              <a:rPr lang="ko-KR" altLang="en-US" sz="2000" dirty="0"/>
              <a:t> 내놓는 연산자</a:t>
            </a:r>
            <a:endParaRPr kumimoji="1" lang="ko-KR" altLang="en-US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7F77C67-4FA1-4162-8FED-26D7E71F1F63}"/>
              </a:ext>
            </a:extLst>
          </p:cNvPr>
          <p:cNvGraphicFramePr>
            <a:graphicFrameLocks noGrp="1"/>
          </p:cNvGraphicFramePr>
          <p:nvPr/>
        </p:nvGraphicFramePr>
        <p:xfrm>
          <a:off x="1060056" y="3016251"/>
          <a:ext cx="7948353" cy="2212453"/>
        </p:xfrm>
        <a:graphic>
          <a:graphicData uri="http://schemas.openxmlformats.org/drawingml/2006/table">
            <a:tbl>
              <a:tblPr firstRow="1" bandRow="1"/>
              <a:tblGrid>
                <a:gridCol w="1674506">
                  <a:extLst>
                    <a:ext uri="{9D8B030D-6E8A-4147-A177-3AD203B41FA5}">
                      <a16:colId xmlns:a16="http://schemas.microsoft.com/office/drawing/2014/main" val="1762099062"/>
                    </a:ext>
                  </a:extLst>
                </a:gridCol>
                <a:gridCol w="6273847">
                  <a:extLst>
                    <a:ext uri="{9D8B030D-6E8A-4147-A177-3AD203B41FA5}">
                      <a16:colId xmlns:a16="http://schemas.microsoft.com/office/drawing/2014/main" val="410970529"/>
                    </a:ext>
                  </a:extLst>
                </a:gridCol>
              </a:tblGrid>
              <a:tr h="547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== 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!=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두 개의 값이 </a:t>
                      </a:r>
                      <a:r>
                        <a:rPr lang="ko-KR" altLang="en-US" sz="1600" dirty="0" err="1"/>
                        <a:t>같은지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같지 </a:t>
                      </a:r>
                      <a:r>
                        <a:rPr lang="ko-KR" altLang="en-US" sz="1600" dirty="0" err="1"/>
                        <a:t>않은지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59228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&lt;, &lt;=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왼쪽 값이 오른쪽 값보다 </a:t>
                      </a:r>
                      <a:r>
                        <a:rPr lang="ko-KR" altLang="en-US" sz="1600" dirty="0" err="1"/>
                        <a:t>작은지</a:t>
                      </a:r>
                      <a:r>
                        <a:rPr lang="ko-KR" altLang="en-US" sz="1600" dirty="0"/>
                        <a:t> 혹은 작거나 </a:t>
                      </a:r>
                      <a:r>
                        <a:rPr lang="ko-KR" altLang="en-US" sz="1600" dirty="0" err="1"/>
                        <a:t>같은지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542423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&gt;, &gt;=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왼쪽 값이 오른쪽 값보다 큰지 혹은 크거나 </a:t>
                      </a:r>
                      <a:r>
                        <a:rPr lang="ko-KR" altLang="en-US" sz="1600" dirty="0" err="1"/>
                        <a:t>같은지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58456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=== 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!==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두 개의 값이 자료형까지 완벽하게 </a:t>
                      </a:r>
                      <a:r>
                        <a:rPr lang="ko-KR" altLang="en-US" sz="1600" dirty="0" err="1"/>
                        <a:t>같은지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같지 </a:t>
                      </a:r>
                      <a:r>
                        <a:rPr lang="ko-KR" altLang="en-US" sz="1600" dirty="0" err="1"/>
                        <a:t>않은지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259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02E3B69-A6BC-A453-B66F-D45517687905}"/>
              </a:ext>
            </a:extLst>
          </p:cNvPr>
          <p:cNvSpPr txBox="1"/>
          <p:nvPr/>
        </p:nvSpPr>
        <p:spPr>
          <a:xfrm>
            <a:off x="306647" y="319086"/>
            <a:ext cx="2431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99268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B3D92-57BE-320F-15BF-2C1A9F64CCA6}"/>
              </a:ext>
            </a:extLst>
          </p:cNvPr>
          <p:cNvSpPr txBox="1"/>
          <p:nvPr/>
        </p:nvSpPr>
        <p:spPr>
          <a:xfrm>
            <a:off x="866243" y="1506022"/>
            <a:ext cx="506429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== </a:t>
            </a:r>
            <a:r>
              <a:rPr lang="ko-KR" altLang="en-US" sz="1600" b="1" dirty="0"/>
              <a:t>연산자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!=</a:t>
            </a:r>
            <a:r>
              <a:rPr lang="ko-KR" altLang="en-US" sz="1600" b="1" dirty="0"/>
              <a:t> 연산자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피연산자의 자료형을 자동으로 변환해서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701F1-EB23-C8E7-C4DF-E63DB7A643AF}"/>
              </a:ext>
            </a:extLst>
          </p:cNvPr>
          <p:cNvSpPr txBox="1"/>
          <p:nvPr/>
        </p:nvSpPr>
        <p:spPr>
          <a:xfrm>
            <a:off x="866243" y="3705712"/>
            <a:ext cx="506429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=== </a:t>
            </a:r>
            <a:r>
              <a:rPr lang="ko-KR" altLang="en-US" sz="1600" b="1" dirty="0"/>
              <a:t>연산자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!==</a:t>
            </a:r>
            <a:r>
              <a:rPr lang="ko-KR" altLang="en-US" sz="1600" b="1" dirty="0"/>
              <a:t> 연산자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피연산자의 자료형까지 정확하게 맞는지 비교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2334B3-EA20-D84E-2D18-6A396C98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72" y="2411156"/>
            <a:ext cx="2708587" cy="8781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06AF36-A964-D654-C372-059951F5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03" y="4705616"/>
            <a:ext cx="2707553" cy="878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C85CF-B568-969B-29C7-F8BCE76252F6}"/>
              </a:ext>
            </a:extLst>
          </p:cNvPr>
          <p:cNvSpPr txBox="1"/>
          <p:nvPr/>
        </p:nvSpPr>
        <p:spPr>
          <a:xfrm>
            <a:off x="306647" y="319086"/>
            <a:ext cx="5337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404511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4C42F2-73B7-BA99-4EFC-A43C3CDD0F49}"/>
              </a:ext>
            </a:extLst>
          </p:cNvPr>
          <p:cNvSpPr txBox="1"/>
          <p:nvPr/>
        </p:nvSpPr>
        <p:spPr>
          <a:xfrm>
            <a:off x="698863" y="1333636"/>
            <a:ext cx="513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문자열의</a:t>
            </a:r>
            <a:r>
              <a:rPr kumimoji="1" lang="ko-KR" altLang="en-US" sz="2000" b="1"/>
              <a:t> 비교</a:t>
            </a:r>
            <a:endParaRPr kumimoji="1" lang="ko-Kore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33B39-EA1A-F478-BA0E-C8787EC12A6A}"/>
              </a:ext>
            </a:extLst>
          </p:cNvPr>
          <p:cNvSpPr txBox="1"/>
          <p:nvPr/>
        </p:nvSpPr>
        <p:spPr>
          <a:xfrm>
            <a:off x="821735" y="1981633"/>
            <a:ext cx="920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ffectLst/>
                <a:latin typeface="Typo_SSiMyungJo_120"/>
              </a:rPr>
              <a:t>피연산자가 문자열이라면 문자열에 있는 문자들의 </a:t>
            </a:r>
            <a:r>
              <a:rPr lang="ko-KR" altLang="en-US" sz="1800" b="1" dirty="0">
                <a:effectLst/>
                <a:latin typeface="Typo_SSiMyungJo_120"/>
              </a:rPr>
              <a:t>아스키</a:t>
            </a:r>
            <a:r>
              <a:rPr lang="en" altLang="ko-Kore-KR" sz="1100" b="1" dirty="0">
                <a:solidFill>
                  <a:srgbClr val="333333"/>
                </a:solidFill>
                <a:effectLst/>
                <a:latin typeface="Typo_SSiMyungJo_120"/>
              </a:rPr>
              <a:t>ASCII</a:t>
            </a:r>
            <a:r>
              <a:rPr lang="ko-KR" altLang="en-US" sz="1800" b="1" dirty="0">
                <a:effectLst/>
                <a:latin typeface="Typo_SSiMyungJo_120"/>
              </a:rPr>
              <a:t>값</a:t>
            </a:r>
            <a:r>
              <a:rPr lang="ko-KR" altLang="en-US" sz="1800" dirty="0">
                <a:effectLst/>
                <a:latin typeface="Typo_SSiMyungJo_120"/>
              </a:rPr>
              <a:t>을 비교해서 결정한다</a:t>
            </a:r>
            <a:r>
              <a:rPr lang="en-US" altLang="ko-KR" sz="1800" dirty="0">
                <a:effectLst/>
                <a:latin typeface="Typo_SSiMyungJo_12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E508F-6793-324D-EDF4-44BA4074C2BC}"/>
              </a:ext>
            </a:extLst>
          </p:cNvPr>
          <p:cNvSpPr txBox="1"/>
          <p:nvPr/>
        </p:nvSpPr>
        <p:spPr>
          <a:xfrm>
            <a:off x="821735" y="2552223"/>
            <a:ext cx="966120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대략적인 </a:t>
            </a:r>
            <a:r>
              <a:rPr lang="ko-KR" altLang="en-US" sz="1600" dirty="0" err="1">
                <a:solidFill>
                  <a:schemeClr val="accent1"/>
                </a:solidFill>
              </a:rPr>
              <a:t>아스키값</a:t>
            </a:r>
            <a:r>
              <a:rPr lang="ko-KR" altLang="en-US" sz="1600" dirty="0">
                <a:solidFill>
                  <a:schemeClr val="accent1"/>
                </a:solidFill>
              </a:rPr>
              <a:t> 순서 </a:t>
            </a:r>
            <a:r>
              <a:rPr lang="en-US" altLang="ko-KR" sz="1600" dirty="0">
                <a:solidFill>
                  <a:schemeClr val="accent1"/>
                </a:solidFill>
              </a:rPr>
              <a:t>: </a:t>
            </a:r>
            <a:r>
              <a:rPr kumimoji="1" lang="ko-Kore-KR" altLang="en-US" sz="1600" dirty="0">
                <a:solidFill>
                  <a:srgbClr val="0070C0"/>
                </a:solidFill>
              </a:rPr>
              <a:t>제어</a:t>
            </a:r>
            <a:r>
              <a:rPr kumimoji="1" lang="ko-KR" altLang="en-US" sz="1600">
                <a:solidFill>
                  <a:srgbClr val="0070C0"/>
                </a:solidFill>
              </a:rPr>
              <a:t> 문자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특수 기호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숫자 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 영대문자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</a:t>
            </a:r>
            <a:r>
              <a:rPr kumimoji="1" lang="ko-KR" altLang="en-US" sz="1600" dirty="0" err="1">
                <a:solidFill>
                  <a:srgbClr val="0070C0"/>
                </a:solidFill>
              </a:rPr>
              <a:t>영소문자</a:t>
            </a:r>
            <a:r>
              <a:rPr kumimoji="1" lang="ko-KR" altLang="en-US" sz="1600" dirty="0">
                <a:solidFill>
                  <a:srgbClr val="0070C0"/>
                </a:solidFill>
              </a:rPr>
              <a:t> </a:t>
            </a:r>
            <a:endParaRPr kumimoji="1" lang="ko-Kore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5628B-7553-9842-7422-832473736E63}"/>
              </a:ext>
            </a:extLst>
          </p:cNvPr>
          <p:cNvSpPr txBox="1"/>
          <p:nvPr/>
        </p:nvSpPr>
        <p:spPr>
          <a:xfrm>
            <a:off x="4171406" y="783853"/>
            <a:ext cx="752420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</a:rPr>
              <a:t>컴퓨터에서 문자를 숫자에 일대일로 대응한 값을 가리킨다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accent1"/>
                </a:solidFill>
              </a:rPr>
              <a:t>아스키값을</a:t>
            </a:r>
            <a:r>
              <a:rPr lang="ko-KR" altLang="en-US" sz="1400" dirty="0">
                <a:solidFill>
                  <a:schemeClr val="accent1"/>
                </a:solidFill>
              </a:rPr>
              <a:t> 정리한 표를 ‘아스키 코드 </a:t>
            </a:r>
            <a:r>
              <a:rPr lang="ko-KR" altLang="en-US" sz="1400" dirty="0" err="1">
                <a:solidFill>
                  <a:schemeClr val="accent1"/>
                </a:solidFill>
              </a:rPr>
              <a:t>테이블’이라고</a:t>
            </a:r>
            <a:r>
              <a:rPr lang="ko-KR" altLang="en-US" sz="1400" dirty="0">
                <a:solidFill>
                  <a:schemeClr val="accent1"/>
                </a:solidFill>
              </a:rPr>
              <a:t> 하며 인터넷에서 검색할 수 있다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B9C89E-93C6-3D73-3165-F0997AC0F890}"/>
              </a:ext>
            </a:extLst>
          </p:cNvPr>
          <p:cNvSpPr/>
          <p:nvPr/>
        </p:nvSpPr>
        <p:spPr>
          <a:xfrm>
            <a:off x="5913120" y="1904226"/>
            <a:ext cx="1271451" cy="4467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7D191D9-6E94-0A04-9FBE-8CA94A9CAE5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5400000" flipH="1" flipV="1">
            <a:off x="7029516" y="1000234"/>
            <a:ext cx="423323" cy="1384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D93DDB-4251-B413-16E7-DA5D8CBAFA6C}"/>
              </a:ext>
            </a:extLst>
          </p:cNvPr>
          <p:cNvSpPr txBox="1"/>
          <p:nvPr/>
        </p:nvSpPr>
        <p:spPr>
          <a:xfrm>
            <a:off x="882695" y="3429000"/>
            <a:ext cx="9204007" cy="793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“A” &gt; “B”      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 (“B”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아스키값이 더 크므로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“A” &lt;  “a”   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true (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영소문자의 아스키값이 숫자보다 크므로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A3A3F-A3DF-5A94-3F96-F206AFCFD511}"/>
              </a:ext>
            </a:extLst>
          </p:cNvPr>
          <p:cNvSpPr txBox="1"/>
          <p:nvPr/>
        </p:nvSpPr>
        <p:spPr>
          <a:xfrm>
            <a:off x="882695" y="4624936"/>
            <a:ext cx="8442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Typo_SSiMyungJo_120"/>
              </a:rPr>
              <a:t>글자가 여러 개인 문자열을 비교할 경우 맨 앞의 문자부터 하나씩 비교한다</a:t>
            </a:r>
            <a:r>
              <a:rPr lang="en-US" altLang="ko-KR" sz="1600" dirty="0">
                <a:effectLst/>
                <a:latin typeface="Typo_SSiMyungJo_120"/>
              </a:rPr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425FE-4EC8-EAF7-BAF8-07FD4B808AAF}"/>
              </a:ext>
            </a:extLst>
          </p:cNvPr>
          <p:cNvSpPr txBox="1"/>
          <p:nvPr/>
        </p:nvSpPr>
        <p:spPr>
          <a:xfrm>
            <a:off x="901745" y="5185810"/>
            <a:ext cx="9501188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"Java</a:t>
            </a: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cript" &lt; "Java</a:t>
            </a: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cript”   </a:t>
            </a:r>
            <a:r>
              <a:rPr lang="en" altLang="ko-Kore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ore-KR" sz="1600">
                <a:solidFill>
                  <a:srgbClr val="7F7F7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</a:t>
            </a:r>
            <a:r>
              <a:rPr lang="en" altLang="ko-Kore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 (</a:t>
            </a:r>
            <a:r>
              <a:rPr lang="ko-KR" altLang="en-US" sz="1600">
                <a:solidFill>
                  <a:srgbClr val="7F7F7F"/>
                </a:solidFill>
                <a:effectLst/>
                <a:latin typeface="Typo_SSiGothic_120"/>
              </a:rPr>
              <a:t>소문자 아스키값 </a:t>
            </a:r>
            <a:r>
              <a:rPr lang="en-US" altLang="ko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600">
                <a:solidFill>
                  <a:srgbClr val="7F7F7F"/>
                </a:solidFill>
                <a:effectLst/>
                <a:latin typeface="Typo_SSiGothic_120"/>
              </a:rPr>
              <a:t>대문자 아스키값</a:t>
            </a:r>
            <a:r>
              <a:rPr lang="en-US" altLang="ko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B5C1D-639B-57C2-D3EA-AF7EB16C18A7}"/>
              </a:ext>
            </a:extLst>
          </p:cNvPr>
          <p:cNvSpPr txBox="1"/>
          <p:nvPr/>
        </p:nvSpPr>
        <p:spPr>
          <a:xfrm>
            <a:off x="306648" y="319086"/>
            <a:ext cx="3465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1042046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조건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562" y="1400200"/>
            <a:ext cx="3738738" cy="29610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62014" y="4811469"/>
            <a:ext cx="846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빼기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더하기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곱하기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나누기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비교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등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19BE3-AA85-FCEF-943F-DC8A080025CF}"/>
              </a:ext>
            </a:extLst>
          </p:cNvPr>
          <p:cNvSpPr txBox="1"/>
          <p:nvPr/>
        </p:nvSpPr>
        <p:spPr>
          <a:xfrm>
            <a:off x="306648" y="319086"/>
            <a:ext cx="525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6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6" y="2044678"/>
            <a:ext cx="8244408" cy="3616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96656-AA83-0898-6F52-F0F018B16BAF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삼항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조건 연산자</a:t>
            </a:r>
          </a:p>
        </p:txBody>
      </p:sp>
    </p:spTree>
    <p:extLst>
      <p:ext uri="{BB962C8B-B14F-4D97-AF65-F5344CB8AC3E}">
        <p14:creationId xmlns:p14="http://schemas.microsoft.com/office/powerpoint/2010/main" val="291261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논리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67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24" y="2486000"/>
            <a:ext cx="7740352" cy="22391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BC39F6-D418-1E6A-1974-B74AFA9B79BB}"/>
              </a:ext>
            </a:extLst>
          </p:cNvPr>
          <p:cNvSpPr txBox="1"/>
          <p:nvPr/>
        </p:nvSpPr>
        <p:spPr>
          <a:xfrm>
            <a:off x="306647" y="319086"/>
            <a:ext cx="5239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 연산자</a:t>
            </a:r>
          </a:p>
        </p:txBody>
      </p:sp>
    </p:spTree>
    <p:extLst>
      <p:ext uri="{BB962C8B-B14F-4D97-AF65-F5344CB8AC3E}">
        <p14:creationId xmlns:p14="http://schemas.microsoft.com/office/powerpoint/2010/main" val="3244785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300F6F-E97C-3C36-DA1E-FA8B32DFDB61}"/>
              </a:ext>
            </a:extLst>
          </p:cNvPr>
          <p:cNvSpPr txBox="1"/>
          <p:nvPr/>
        </p:nvSpPr>
        <p:spPr>
          <a:xfrm>
            <a:off x="710701" y="1471889"/>
            <a:ext cx="9021127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effectLst/>
                <a:latin typeface="Typo_SSiMyungJo_120"/>
              </a:rPr>
              <a:t>불리언</a:t>
            </a:r>
            <a:r>
              <a:rPr lang="en" altLang="ko-Kore-KR" sz="1100" dirty="0">
                <a:solidFill>
                  <a:srgbClr val="333333"/>
                </a:solidFill>
                <a:effectLst/>
                <a:latin typeface="Typo_SSiMyungJo_120"/>
              </a:rPr>
              <a:t>boolean </a:t>
            </a:r>
            <a:r>
              <a:rPr lang="ko-KR" altLang="en-US" sz="1800" dirty="0">
                <a:effectLst/>
                <a:latin typeface="Typo_SSiMyungJo_120"/>
              </a:rPr>
              <a:t>연산자라고도 하며 </a:t>
            </a:r>
            <a:r>
              <a:rPr lang="en" altLang="ko-Kore-KR" sz="1800" dirty="0">
                <a:effectLst/>
                <a:latin typeface="Typo_SSiMyungJo_120"/>
              </a:rPr>
              <a:t>true, false</a:t>
            </a:r>
            <a:r>
              <a:rPr lang="ko-KR" altLang="en-US" sz="1800" dirty="0" err="1">
                <a:effectLst/>
                <a:latin typeface="Typo_SSiMyungJo_120"/>
              </a:rPr>
              <a:t>를</a:t>
            </a:r>
            <a:r>
              <a:rPr lang="ko-KR" altLang="en-US" sz="1800" dirty="0">
                <a:effectLst/>
                <a:latin typeface="Typo_SSiMyungJo_120"/>
              </a:rPr>
              <a:t> 처리하는 연산자</a:t>
            </a:r>
            <a:endParaRPr lang="en-US" altLang="ko-KR" sz="1800" dirty="0">
              <a:effectLst/>
              <a:latin typeface="Typo_SSiMyungJo_12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ypo_SSiMyungJo_120"/>
              </a:rPr>
              <a:t>프로그램에서 조건을 처리할 때 사용하는 연산자</a:t>
            </a:r>
            <a:endParaRPr lang="en-US" altLang="ko-KR" dirty="0">
              <a:latin typeface="Typo_SSiMyungJo_12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ypo_SSiMyungJo_120"/>
              </a:rPr>
              <a:t>조건문을 공부할 때 자세히 다룰 예정</a:t>
            </a:r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A3473F8-7C6C-A631-816B-5A9460F8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9" y="2983090"/>
            <a:ext cx="7696200" cy="201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F57B3-08C2-2E4F-10E9-9F8BED4E1E27}"/>
              </a:ext>
            </a:extLst>
          </p:cNvPr>
          <p:cNvSpPr txBox="1"/>
          <p:nvPr/>
        </p:nvSpPr>
        <p:spPr>
          <a:xfrm>
            <a:off x="306648" y="319086"/>
            <a:ext cx="2997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 연산자</a:t>
            </a:r>
          </a:p>
        </p:txBody>
      </p:sp>
    </p:spTree>
    <p:extLst>
      <p:ext uri="{BB962C8B-B14F-4D97-AF65-F5344CB8AC3E}">
        <p14:creationId xmlns:p14="http://schemas.microsoft.com/office/powerpoint/2010/main" val="342801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9860B-A277-3542-83AD-293E2EAA6B2C}"/>
              </a:ext>
            </a:extLst>
          </p:cNvPr>
          <p:cNvSpPr txBox="1"/>
          <p:nvPr/>
        </p:nvSpPr>
        <p:spPr>
          <a:xfrm>
            <a:off x="1060056" y="1690688"/>
            <a:ext cx="874166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논리 연산자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true</a:t>
            </a:r>
            <a:r>
              <a:rPr lang="ko-KR" altLang="en-US" sz="2000" dirty="0"/>
              <a:t>와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피연산자로  연산자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 err="1"/>
              <a:t>부울</a:t>
            </a:r>
            <a:r>
              <a:rPr kumimoji="1" lang="ko-KR" altLang="en-US" sz="2000" dirty="0"/>
              <a:t> 연산자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또는 </a:t>
            </a:r>
            <a:r>
              <a:rPr kumimoji="1" lang="ko-KR" altLang="en-US" sz="2000" dirty="0" err="1"/>
              <a:t>불리언</a:t>
            </a:r>
            <a:r>
              <a:rPr kumimoji="1" lang="ko-KR" altLang="en-US" sz="2000" dirty="0"/>
              <a:t> 연산자라고도 함</a:t>
            </a:r>
            <a:endParaRPr kumimoji="1" lang="ko-KR" altLang="en-US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7F77C67-4FA1-4162-8FED-26D7E71F1F63}"/>
              </a:ext>
            </a:extLst>
          </p:cNvPr>
          <p:cNvGraphicFramePr>
            <a:graphicFrameLocks noGrp="1"/>
          </p:cNvGraphicFramePr>
          <p:nvPr/>
        </p:nvGraphicFramePr>
        <p:xfrm>
          <a:off x="1060056" y="3564891"/>
          <a:ext cx="7948352" cy="1657439"/>
        </p:xfrm>
        <a:graphic>
          <a:graphicData uri="http://schemas.openxmlformats.org/drawingml/2006/table">
            <a:tbl>
              <a:tblPr firstRow="1" bandRow="1"/>
              <a:tblGrid>
                <a:gridCol w="1699769">
                  <a:extLst>
                    <a:ext uri="{9D8B030D-6E8A-4147-A177-3AD203B41FA5}">
                      <a16:colId xmlns:a16="http://schemas.microsoft.com/office/drawing/2014/main" val="1762099062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398573883"/>
                    </a:ext>
                  </a:extLst>
                </a:gridCol>
                <a:gridCol w="5500437">
                  <a:extLst>
                    <a:ext uri="{9D8B030D-6E8A-4147-A177-3AD203B41FA5}">
                      <a16:colId xmlns:a16="http://schemas.microsoft.com/office/drawing/2014/main" val="410970529"/>
                    </a:ext>
                  </a:extLst>
                </a:gridCol>
              </a:tblGrid>
              <a:tr h="547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OR </a:t>
                      </a:r>
                      <a:r>
                        <a:rPr lang="ko-KR" altLang="en-US" b="1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||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두 개의 값 중 하나만 </a:t>
                      </a:r>
                      <a:r>
                        <a:rPr lang="en-US" altLang="ko-KR" sz="1600" dirty="0"/>
                        <a:t>true</a:t>
                      </a:r>
                      <a:r>
                        <a:rPr lang="ko-KR" altLang="en-US" sz="1600" dirty="0"/>
                        <a:t>이면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/>
                        <a:t>결괏값이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true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59228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AND </a:t>
                      </a:r>
                      <a:r>
                        <a:rPr lang="ko-KR" altLang="en-US" b="1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&amp;&amp;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두 개의 값 모두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ture</a:t>
                      </a:r>
                      <a:r>
                        <a:rPr lang="ko-KR" altLang="en-US" sz="1600" dirty="0"/>
                        <a:t>여야 </a:t>
                      </a:r>
                      <a:r>
                        <a:rPr lang="ko-KR" altLang="en-US" sz="1600" dirty="0" err="1"/>
                        <a:t>결괏값이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true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542423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NOT </a:t>
                      </a:r>
                      <a:r>
                        <a:rPr lang="ko-KR" altLang="en-US" b="1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true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false </a:t>
                      </a:r>
                      <a:r>
                        <a:rPr lang="ko-KR" altLang="en-US" sz="1600" dirty="0"/>
                        <a:t>값을 반대로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584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A541D-877A-3B91-18A6-5C7D5C51EC12}"/>
              </a:ext>
            </a:extLst>
          </p:cNvPr>
          <p:cNvSpPr txBox="1"/>
          <p:nvPr/>
        </p:nvSpPr>
        <p:spPr>
          <a:xfrm>
            <a:off x="306647" y="319086"/>
            <a:ext cx="28012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376217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우선순위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4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E74BF2-E849-465D-BCB9-CAD0CAB7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97440" cy="1081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E2BD42-0953-471F-9545-B3BAE99B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2857067"/>
            <a:ext cx="7778483" cy="2882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1D1837-3155-9D8E-3BC0-03AC5B72AF41}"/>
              </a:ext>
            </a:extLst>
          </p:cNvPr>
          <p:cNvSpPr txBox="1"/>
          <p:nvPr/>
        </p:nvSpPr>
        <p:spPr>
          <a:xfrm>
            <a:off x="306647" y="319086"/>
            <a:ext cx="4210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 우선 순위</a:t>
            </a:r>
          </a:p>
        </p:txBody>
      </p:sp>
    </p:spTree>
    <p:extLst>
      <p:ext uri="{BB962C8B-B14F-4D97-AF65-F5344CB8AC3E}">
        <p14:creationId xmlns:p14="http://schemas.microsoft.com/office/powerpoint/2010/main" val="1348808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265AC0-E307-CA06-B202-414B2BC1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97440" cy="1081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0CC866-12C5-1F6C-BBEE-195D303A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2857067"/>
            <a:ext cx="7778483" cy="2882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96CF9-0424-67EF-F65B-4EA20B5B4A00}"/>
              </a:ext>
            </a:extLst>
          </p:cNvPr>
          <p:cNvSpPr txBox="1"/>
          <p:nvPr/>
        </p:nvSpPr>
        <p:spPr>
          <a:xfrm>
            <a:off x="306647" y="319086"/>
            <a:ext cx="4287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 우선 순위</a:t>
            </a:r>
          </a:p>
        </p:txBody>
      </p:sp>
    </p:spTree>
    <p:extLst>
      <p:ext uri="{BB962C8B-B14F-4D97-AF65-F5344CB8AC3E}">
        <p14:creationId xmlns:p14="http://schemas.microsoft.com/office/powerpoint/2010/main" val="340406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90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AA785-FBD3-40EF-8510-2D61DD25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660C2F-84A5-42A4-8AC8-5A93B698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57" y="2064728"/>
            <a:ext cx="3139110" cy="2158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3FF308-6727-4B11-AA83-17F296A2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32" y="2064728"/>
            <a:ext cx="3769103" cy="2084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D3CE68-7B02-48A7-AD9C-ED4DEC21D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00" y="2064728"/>
            <a:ext cx="3508649" cy="21587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A48426-109A-40F5-B2CE-EA75502A8AFF}"/>
              </a:ext>
            </a:extLst>
          </p:cNvPr>
          <p:cNvSpPr/>
          <p:nvPr/>
        </p:nvSpPr>
        <p:spPr>
          <a:xfrm>
            <a:off x="2086495" y="2967644"/>
            <a:ext cx="989214" cy="4613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7EEF7F-2C37-4F98-984D-DB353B07B607}"/>
              </a:ext>
            </a:extLst>
          </p:cNvPr>
          <p:cNvSpPr/>
          <p:nvPr/>
        </p:nvSpPr>
        <p:spPr>
          <a:xfrm>
            <a:off x="4838008" y="2876241"/>
            <a:ext cx="606828" cy="349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14C48D-1D03-4B94-96D3-1D65A8AD4BAE}"/>
              </a:ext>
            </a:extLst>
          </p:cNvPr>
          <p:cNvSpPr/>
          <p:nvPr/>
        </p:nvSpPr>
        <p:spPr>
          <a:xfrm>
            <a:off x="9202189" y="3687754"/>
            <a:ext cx="1496291" cy="327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BD046-A012-4B5A-A162-D88C0ABF5516}"/>
              </a:ext>
            </a:extLst>
          </p:cNvPr>
          <p:cNvSpPr txBox="1"/>
          <p:nvPr/>
        </p:nvSpPr>
        <p:spPr>
          <a:xfrm>
            <a:off x="3174636" y="30507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클릭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90549-61E5-4103-9714-B8CA67056D52}"/>
              </a:ext>
            </a:extLst>
          </p:cNvPr>
          <p:cNvSpPr txBox="1"/>
          <p:nvPr/>
        </p:nvSpPr>
        <p:spPr>
          <a:xfrm>
            <a:off x="5466376" y="31983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입력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AE82B-AE7C-44CC-A3DB-4074B0A6EB88}"/>
              </a:ext>
            </a:extLst>
          </p:cNvPr>
          <p:cNvSpPr txBox="1"/>
          <p:nvPr/>
        </p:nvSpPr>
        <p:spPr>
          <a:xfrm>
            <a:off x="10480526" y="327511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결과 출력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89D27D0-5819-47F3-B5BB-3F346E3E42C7}"/>
              </a:ext>
            </a:extLst>
          </p:cNvPr>
          <p:cNvCxnSpPr>
            <a:stCxn id="17" idx="1"/>
            <a:endCxn id="14" idx="0"/>
          </p:cNvCxnSpPr>
          <p:nvPr/>
        </p:nvCxnSpPr>
        <p:spPr>
          <a:xfrm rot="10800000" flipV="1">
            <a:off x="9950336" y="3429000"/>
            <a:ext cx="530191" cy="25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4288BFD-9937-491F-9E31-C165EC33DFB6}"/>
              </a:ext>
            </a:extLst>
          </p:cNvPr>
          <p:cNvCxnSpPr>
            <a:stCxn id="16" idx="1"/>
            <a:endCxn id="13" idx="2"/>
          </p:cNvCxnSpPr>
          <p:nvPr/>
        </p:nvCxnSpPr>
        <p:spPr>
          <a:xfrm rot="10800000">
            <a:off x="5141422" y="3225339"/>
            <a:ext cx="324954" cy="126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49ED24-5030-418A-97B7-4201585DE792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974615" y="3198322"/>
            <a:ext cx="200021" cy="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66F34D-1579-F586-69C2-1594E400E1E5}"/>
              </a:ext>
            </a:extLst>
          </p:cNvPr>
          <p:cNvSpPr txBox="1"/>
          <p:nvPr/>
        </p:nvSpPr>
        <p:spPr>
          <a:xfrm>
            <a:off x="306648" y="319086"/>
            <a:ext cx="8450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나이 계산 프로그램</a:t>
            </a:r>
          </a:p>
        </p:txBody>
      </p:sp>
    </p:spTree>
    <p:extLst>
      <p:ext uri="{BB962C8B-B14F-4D97-AF65-F5344CB8AC3E}">
        <p14:creationId xmlns:p14="http://schemas.microsoft.com/office/powerpoint/2010/main" val="41051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468ED-7B5B-8C54-2C17-1ABDE65BF901}"/>
              </a:ext>
            </a:extLst>
          </p:cNvPr>
          <p:cNvSpPr txBox="1"/>
          <p:nvPr/>
        </p:nvSpPr>
        <p:spPr>
          <a:xfrm>
            <a:off x="812073" y="1647145"/>
            <a:ext cx="9299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아래와 같은 식이 있을 때</a:t>
            </a:r>
            <a:endParaRPr kumimoji="1" lang="en-US" altLang="ko-KR" sz="1600" dirty="0"/>
          </a:p>
          <a:p>
            <a:endParaRPr kumimoji="1" lang="en-US" altLang="ko-KR" b="1" dirty="0"/>
          </a:p>
          <a:p>
            <a:r>
              <a:rPr lang="en-US" altLang="ko-KR" sz="2400" b="1" dirty="0"/>
              <a:t>age = </a:t>
            </a:r>
            <a:r>
              <a:rPr lang="en" altLang="ko-KR" sz="2400" b="1" dirty="0"/>
              <a:t>currentYear - birthYear + 1</a:t>
            </a:r>
          </a:p>
          <a:p>
            <a:endParaRPr lang="en" altLang="ko-KR" sz="1600" dirty="0"/>
          </a:p>
          <a:p>
            <a:endParaRPr lang="en" altLang="ko-KR" sz="1600" dirty="0"/>
          </a:p>
          <a:p>
            <a:r>
              <a:rPr lang="en-US" altLang="ko-KR" sz="1600" dirty="0"/>
              <a:t>age, </a:t>
            </a:r>
            <a:r>
              <a:rPr lang="en-US" altLang="ko-KR" sz="1600" dirty="0" err="1"/>
              <a:t>currentYear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birthYear</a:t>
            </a:r>
            <a:r>
              <a:rPr lang="en-US" altLang="ko-KR" sz="1600" dirty="0"/>
              <a:t>, 1</a:t>
            </a:r>
            <a:r>
              <a:rPr lang="ko-KR" altLang="en-US" sz="1600" dirty="0"/>
              <a:t>은 연산 대상이 되기 때문에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피연산자’라고</a:t>
            </a:r>
            <a:r>
              <a:rPr lang="ko-KR" altLang="en-US" sz="1600" dirty="0"/>
              <a:t> 부름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kumimoji="1" lang="ko-KR" altLang="en-US" sz="1600" dirty="0"/>
              <a:t>위 식에서 </a:t>
            </a:r>
            <a:r>
              <a:rPr kumimoji="1" lang="en-US" altLang="ko-KR" b="1" dirty="0"/>
              <a:t>‘=‘</a:t>
            </a:r>
            <a:r>
              <a:rPr kumimoji="1" lang="ko-KR" altLang="en-US" b="1" dirty="0"/>
              <a:t>와 </a:t>
            </a:r>
            <a:r>
              <a:rPr kumimoji="1" lang="en-US" altLang="ko-KR" b="1" dirty="0"/>
              <a:t>‘-’,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‘+’</a:t>
            </a:r>
            <a:r>
              <a:rPr kumimoji="1" lang="ko-KR" altLang="en-US" b="1" dirty="0"/>
              <a:t>은 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15CC-DC74-4DB1-50E9-8382A80162E1}"/>
              </a:ext>
            </a:extLst>
          </p:cNvPr>
          <p:cNvSpPr txBox="1"/>
          <p:nvPr/>
        </p:nvSpPr>
        <p:spPr>
          <a:xfrm>
            <a:off x="306648" y="319086"/>
            <a:ext cx="3035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802309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959D2-3B6A-9F42-B884-5026164D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9B6FC-207F-F441-8FB3-A5F5F0B767EE}"/>
              </a:ext>
            </a:extLst>
          </p:cNvPr>
          <p:cNvSpPr txBox="1"/>
          <p:nvPr/>
        </p:nvSpPr>
        <p:spPr>
          <a:xfrm>
            <a:off x="952457" y="1690688"/>
            <a:ext cx="791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나이 계산 프로그램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 변수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0892C-26BD-1946-B27F-9233FEC76EA6}"/>
              </a:ext>
            </a:extLst>
          </p:cNvPr>
          <p:cNvSpPr txBox="1"/>
          <p:nvPr/>
        </p:nvSpPr>
        <p:spPr>
          <a:xfrm>
            <a:off x="9174393" y="1494782"/>
            <a:ext cx="295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03\age.html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156625-9AC6-478D-9C69-EF3D790D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57" y="2526311"/>
            <a:ext cx="9919379" cy="3394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84280F-7199-46FA-8B91-745260C7595A}"/>
              </a:ext>
            </a:extLst>
          </p:cNvPr>
          <p:cNvSpPr/>
          <p:nvPr/>
        </p:nvSpPr>
        <p:spPr>
          <a:xfrm>
            <a:off x="4214552" y="3428999"/>
            <a:ext cx="548640" cy="27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1E02EB-F3F4-4B15-ACDE-A2F12E21C8F3}"/>
              </a:ext>
            </a:extLst>
          </p:cNvPr>
          <p:cNvSpPr/>
          <p:nvPr/>
        </p:nvSpPr>
        <p:spPr>
          <a:xfrm>
            <a:off x="4039985" y="3864513"/>
            <a:ext cx="548640" cy="27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12B9-56A9-437C-9F0C-717899C8E5D6}"/>
              </a:ext>
            </a:extLst>
          </p:cNvPr>
          <p:cNvSpPr txBox="1"/>
          <p:nvPr/>
        </p:nvSpPr>
        <p:spPr>
          <a:xfrm>
            <a:off x="5293977" y="3514498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적절하게 수정해 보세요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1F62B4F-AEAF-43C2-9FED-C21904CD4B3C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4763192" y="3564081"/>
            <a:ext cx="530785" cy="10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B22957-CF27-4E71-BC55-1E206EC76DD9}"/>
              </a:ext>
            </a:extLst>
          </p:cNvPr>
          <p:cNvCxnSpPr>
            <a:stCxn id="11" idx="1"/>
          </p:cNvCxnSpPr>
          <p:nvPr/>
        </p:nvCxnSpPr>
        <p:spPr>
          <a:xfrm flipH="1">
            <a:off x="4588625" y="3668387"/>
            <a:ext cx="705352" cy="3194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DB7A4E-775F-5A16-7A7C-CED75D378407}"/>
              </a:ext>
            </a:extLst>
          </p:cNvPr>
          <p:cNvSpPr txBox="1"/>
          <p:nvPr/>
        </p:nvSpPr>
        <p:spPr>
          <a:xfrm>
            <a:off x="306647" y="319086"/>
            <a:ext cx="4987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변수란 무엇일까</a:t>
            </a:r>
          </a:p>
        </p:txBody>
      </p:sp>
    </p:spTree>
    <p:extLst>
      <p:ext uri="{BB962C8B-B14F-4D97-AF65-F5344CB8AC3E}">
        <p14:creationId xmlns:p14="http://schemas.microsoft.com/office/powerpoint/2010/main" val="506977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959D2-3B6A-9F42-B884-5026164D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9B6FC-207F-F441-8FB3-A5F5F0B767EE}"/>
              </a:ext>
            </a:extLst>
          </p:cNvPr>
          <p:cNvSpPr txBox="1"/>
          <p:nvPr/>
        </p:nvSpPr>
        <p:spPr>
          <a:xfrm>
            <a:off x="952457" y="1690688"/>
            <a:ext cx="791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나이 계산 프로그램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 변수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0892C-26BD-1946-B27F-9233FEC76EA6}"/>
              </a:ext>
            </a:extLst>
          </p:cNvPr>
          <p:cNvSpPr txBox="1"/>
          <p:nvPr/>
        </p:nvSpPr>
        <p:spPr>
          <a:xfrm>
            <a:off x="9174393" y="1494782"/>
            <a:ext cx="295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03\age.html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58F253-3E38-40FE-9903-136ABFD8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57" y="2454616"/>
            <a:ext cx="9216529" cy="17373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3AFF11-FBAD-441F-A8AD-334AF2D00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57" y="4191917"/>
            <a:ext cx="9216529" cy="1719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FC110-331E-0F2B-AB1B-347B6B0F83EA}"/>
              </a:ext>
            </a:extLst>
          </p:cNvPr>
          <p:cNvSpPr txBox="1"/>
          <p:nvPr/>
        </p:nvSpPr>
        <p:spPr>
          <a:xfrm>
            <a:off x="306647" y="319086"/>
            <a:ext cx="45864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변수란 무엇일까</a:t>
            </a:r>
          </a:p>
        </p:txBody>
      </p:sp>
    </p:spTree>
    <p:extLst>
      <p:ext uri="{BB962C8B-B14F-4D97-AF65-F5344CB8AC3E}">
        <p14:creationId xmlns:p14="http://schemas.microsoft.com/office/powerpoint/2010/main" val="655572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545F93-07DB-41A9-B0D8-DD28FDBD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34" y="1620109"/>
            <a:ext cx="6722940" cy="4806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77983-1661-4D68-9E5C-F108F97C203E}"/>
              </a:ext>
            </a:extLst>
          </p:cNvPr>
          <p:cNvSpPr txBox="1"/>
          <p:nvPr/>
        </p:nvSpPr>
        <p:spPr>
          <a:xfrm>
            <a:off x="6426523" y="2795304"/>
            <a:ext cx="1808508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1) </a:t>
            </a:r>
            <a:r>
              <a:rPr lang="ko-KR" altLang="en-US" sz="1600" dirty="0">
                <a:solidFill>
                  <a:srgbClr val="0070C0"/>
                </a:solidFill>
              </a:rPr>
              <a:t>원래 가격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CD48B-EB78-4239-96B0-3D9AA60D67E5}"/>
              </a:ext>
            </a:extLst>
          </p:cNvPr>
          <p:cNvSpPr txBox="1"/>
          <p:nvPr/>
        </p:nvSpPr>
        <p:spPr>
          <a:xfrm>
            <a:off x="7016469" y="3501784"/>
            <a:ext cx="2013693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2) </a:t>
            </a:r>
            <a:r>
              <a:rPr lang="ko-KR" altLang="en-US" sz="1600" dirty="0">
                <a:solidFill>
                  <a:srgbClr val="0070C0"/>
                </a:solidFill>
              </a:rPr>
              <a:t>할인율 입력 </a:t>
            </a:r>
            <a:r>
              <a:rPr lang="ko-KR" altLang="en-US" sz="1600" dirty="0" err="1">
                <a:solidFill>
                  <a:srgbClr val="0070C0"/>
                </a:solidFill>
              </a:rPr>
              <a:t>입력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0A170-DF06-4AAC-842A-F2BFADFD6D0B}"/>
              </a:ext>
            </a:extLst>
          </p:cNvPr>
          <p:cNvSpPr txBox="1"/>
          <p:nvPr/>
        </p:nvSpPr>
        <p:spPr>
          <a:xfrm>
            <a:off x="6590448" y="4069116"/>
            <a:ext cx="843501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3) </a:t>
            </a:r>
            <a:r>
              <a:rPr lang="ko-KR" altLang="en-US" sz="1600" dirty="0">
                <a:solidFill>
                  <a:srgbClr val="0070C0"/>
                </a:solidFill>
              </a:rPr>
              <a:t>클릭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C6D5-3B4B-4BE9-A37F-A2C2D43A1E54}"/>
              </a:ext>
            </a:extLst>
          </p:cNvPr>
          <p:cNvSpPr txBox="1"/>
          <p:nvPr/>
        </p:nvSpPr>
        <p:spPr>
          <a:xfrm>
            <a:off x="7472886" y="4764377"/>
            <a:ext cx="3666388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4) </a:t>
            </a:r>
            <a:r>
              <a:rPr lang="ko-KR" altLang="en-US" sz="1600" dirty="0">
                <a:solidFill>
                  <a:srgbClr val="0070C0"/>
                </a:solidFill>
              </a:rPr>
              <a:t>할인해서 얼마에 살 수 있는지 출력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5D4B783-8326-455E-ADCA-C9B75D92F6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93551" y="2999610"/>
            <a:ext cx="858582" cy="117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94E108-0725-4416-BA01-F66E41AEC6CA}"/>
              </a:ext>
            </a:extLst>
          </p:cNvPr>
          <p:cNvCxnSpPr/>
          <p:nvPr/>
        </p:nvCxnSpPr>
        <p:spPr>
          <a:xfrm flipH="1">
            <a:off x="6259484" y="3724143"/>
            <a:ext cx="75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0AD160-17C4-4FB8-B113-52274728FA57}"/>
              </a:ext>
            </a:extLst>
          </p:cNvPr>
          <p:cNvCxnSpPr>
            <a:stCxn id="13" idx="1"/>
          </p:cNvCxnSpPr>
          <p:nvPr/>
        </p:nvCxnSpPr>
        <p:spPr>
          <a:xfrm flipH="1">
            <a:off x="6259484" y="4238393"/>
            <a:ext cx="33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C07F2D4-FE49-4E97-B24F-164E32056F1C}"/>
              </a:ext>
            </a:extLst>
          </p:cNvPr>
          <p:cNvCxnSpPr>
            <a:stCxn id="14" idx="1"/>
          </p:cNvCxnSpPr>
          <p:nvPr/>
        </p:nvCxnSpPr>
        <p:spPr>
          <a:xfrm flipH="1">
            <a:off x="7082444" y="4933654"/>
            <a:ext cx="39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756DCB-506A-098B-B470-B5D4AA765CB0}"/>
              </a:ext>
            </a:extLst>
          </p:cNvPr>
          <p:cNvSpPr txBox="1"/>
          <p:nvPr/>
        </p:nvSpPr>
        <p:spPr>
          <a:xfrm>
            <a:off x="306647" y="319086"/>
            <a:ext cx="11030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할인 가격 계산하기</a:t>
            </a:r>
          </a:p>
        </p:txBody>
      </p:sp>
    </p:spTree>
    <p:extLst>
      <p:ext uri="{BB962C8B-B14F-4D97-AF65-F5344CB8AC3E}">
        <p14:creationId xmlns:p14="http://schemas.microsoft.com/office/powerpoint/2010/main" val="3498345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C5F6A-D3A7-6A41-8BA4-364AD12D7151}"/>
              </a:ext>
            </a:extLst>
          </p:cNvPr>
          <p:cNvSpPr txBox="1"/>
          <p:nvPr/>
        </p:nvSpPr>
        <p:spPr>
          <a:xfrm>
            <a:off x="8152491" y="1494782"/>
            <a:ext cx="346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03\bargain.html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AA9EED-F721-4E88-A1AC-1A1188CD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496"/>
            <a:ext cx="10087494" cy="4446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7D877E-91AB-94F1-4747-A0259515695F}"/>
              </a:ext>
            </a:extLst>
          </p:cNvPr>
          <p:cNvSpPr txBox="1"/>
          <p:nvPr/>
        </p:nvSpPr>
        <p:spPr>
          <a:xfrm>
            <a:off x="306647" y="319086"/>
            <a:ext cx="60342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할인 가격 계산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377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산술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7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34" y="1890905"/>
            <a:ext cx="8533333" cy="30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880D5-E0A5-97EC-238A-E69722FD0F0A}"/>
              </a:ext>
            </a:extLst>
          </p:cNvPr>
          <p:cNvSpPr txBox="1"/>
          <p:nvPr/>
        </p:nvSpPr>
        <p:spPr>
          <a:xfrm>
            <a:off x="306648" y="319086"/>
            <a:ext cx="6246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산술 연산자</a:t>
            </a:r>
          </a:p>
        </p:txBody>
      </p:sp>
    </p:spTree>
    <p:extLst>
      <p:ext uri="{BB962C8B-B14F-4D97-AF65-F5344CB8AC3E}">
        <p14:creationId xmlns:p14="http://schemas.microsoft.com/office/powerpoint/2010/main" val="362662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9860B-A277-3542-83AD-293E2EAA6B2C}"/>
              </a:ext>
            </a:extLst>
          </p:cNvPr>
          <p:cNvSpPr txBox="1"/>
          <p:nvPr/>
        </p:nvSpPr>
        <p:spPr>
          <a:xfrm>
            <a:off x="1060056" y="1690688"/>
            <a:ext cx="8741664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산술 연산자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2C51D66-7BD9-7F4A-9F12-EAA0078DAF7C}"/>
              </a:ext>
            </a:extLst>
          </p:cNvPr>
          <p:cNvSpPr/>
          <p:nvPr/>
        </p:nvSpPr>
        <p:spPr>
          <a:xfrm>
            <a:off x="8525659" y="1975104"/>
            <a:ext cx="2987040" cy="3694176"/>
          </a:xfrm>
          <a:prstGeom prst="roundRect">
            <a:avLst>
              <a:gd name="adj" fmla="val 10103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FDA1E-827E-5A4E-A0C4-7207D4675D95}"/>
              </a:ext>
            </a:extLst>
          </p:cNvPr>
          <p:cNvSpPr txBox="1"/>
          <p:nvPr/>
        </p:nvSpPr>
        <p:spPr>
          <a:xfrm>
            <a:off x="8848661" y="2267677"/>
            <a:ext cx="25115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/>
              <a:t>※</a:t>
            </a:r>
            <a:r>
              <a:rPr kumimoji="1" lang="ko-KR" altLang="en-US" sz="1600" b="1"/>
              <a:t> 연산자와 피연산자</a:t>
            </a:r>
            <a:endParaRPr kumimoji="1" lang="en-US" altLang="ko-KR" sz="1600" b="1"/>
          </a:p>
          <a:p>
            <a:endParaRPr kumimoji="1" lang="en-US" altLang="ko-KR" sz="1600" b="1"/>
          </a:p>
          <a:p>
            <a:r>
              <a:rPr kumimoji="1" lang="ko-KR" altLang="en-US" sz="1400"/>
              <a:t>아래와 같은 식이 있을 때</a:t>
            </a:r>
            <a:endParaRPr kumimoji="1" lang="en-US" altLang="ko-KR" sz="1400"/>
          </a:p>
          <a:p>
            <a:endParaRPr kumimoji="1" lang="en-US" altLang="ko-KR" sz="1600" b="1"/>
          </a:p>
          <a:p>
            <a:r>
              <a:rPr lang="en" altLang="ko-KR" sz="1400">
                <a:highlight>
                  <a:srgbClr val="C0C0C0"/>
                </a:highlight>
              </a:rPr>
              <a:t>currentYear - birthYear + 1</a:t>
            </a:r>
          </a:p>
          <a:p>
            <a:endParaRPr lang="en" altLang="ko-KR" sz="1400"/>
          </a:p>
          <a:p>
            <a:r>
              <a:rPr lang="en-US" altLang="ko-KR" sz="1400"/>
              <a:t>currentYear, birthYear, 1</a:t>
            </a:r>
            <a:r>
              <a:rPr lang="ko-KR" altLang="en-US" sz="1400"/>
              <a:t>은 연산 대상이 되기 때문에 </a:t>
            </a:r>
            <a:r>
              <a:rPr lang="en-US" altLang="ko-KR" sz="1400"/>
              <a:t>‘</a:t>
            </a:r>
            <a:r>
              <a:rPr lang="ko-KR" altLang="en-US" sz="1400"/>
              <a:t>피연산자’라고 부름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피연산자를 제외한 더하기</a:t>
            </a:r>
            <a:r>
              <a:rPr lang="en-US" altLang="ko-KR" sz="1400"/>
              <a:t>, </a:t>
            </a:r>
            <a:r>
              <a:rPr lang="ko-KR" altLang="en-US" sz="1400"/>
              <a:t>빼기 같은 것을 ‘연산자’라고 부름</a:t>
            </a:r>
            <a:r>
              <a:rPr lang="en" altLang="ko-KR" sz="1400"/>
              <a:t> </a:t>
            </a:r>
          </a:p>
          <a:p>
            <a:endParaRPr kumimoji="1" lang="ko-KR" altLang="en-US" sz="16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257D6A-CC89-47F8-8A02-78302654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80" y="2358467"/>
            <a:ext cx="7208820" cy="3428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7BBA59-750B-B28D-57F5-B9A542135C9F}"/>
              </a:ext>
            </a:extLst>
          </p:cNvPr>
          <p:cNvSpPr txBox="1"/>
          <p:nvPr/>
        </p:nvSpPr>
        <p:spPr>
          <a:xfrm>
            <a:off x="306647" y="319086"/>
            <a:ext cx="3067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06799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1F8ED-5781-CD3E-81B9-C7FF3324E925}"/>
              </a:ext>
            </a:extLst>
          </p:cNvPr>
          <p:cNvSpPr txBox="1"/>
          <p:nvPr/>
        </p:nvSpPr>
        <p:spPr>
          <a:xfrm>
            <a:off x="740206" y="1337540"/>
            <a:ext cx="609765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수학 계산을 할 때 사용하는 연산자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97F116-7B27-F4ED-3332-616183B73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2"/>
          <a:stretch/>
        </p:blipFill>
        <p:spPr>
          <a:xfrm>
            <a:off x="740206" y="1925948"/>
            <a:ext cx="7613765" cy="3415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BD774-C52B-893D-48FA-78FF28772E2C}"/>
              </a:ext>
            </a:extLst>
          </p:cNvPr>
          <p:cNvSpPr txBox="1"/>
          <p:nvPr/>
        </p:nvSpPr>
        <p:spPr>
          <a:xfrm>
            <a:off x="797590" y="5516080"/>
            <a:ext cx="529841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나누기 연산자</a:t>
            </a:r>
            <a:r>
              <a:rPr lang="en-US" altLang="ko-KR" sz="1600" dirty="0"/>
              <a:t>(/) : </a:t>
            </a:r>
            <a:r>
              <a:rPr lang="ko-KR" altLang="en-US" sz="1600" dirty="0"/>
              <a:t>나눈 값 자체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나머지 연산자</a:t>
            </a:r>
            <a:r>
              <a:rPr lang="en-US" altLang="ko-KR" sz="1600" dirty="0"/>
              <a:t>(%) : </a:t>
            </a:r>
            <a:r>
              <a:rPr lang="ko-KR" altLang="en-US" sz="1600" dirty="0"/>
              <a:t>나눈 후에 남은 나머지 값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6131D-947D-1859-743B-55900DADD28B}"/>
              </a:ext>
            </a:extLst>
          </p:cNvPr>
          <p:cNvSpPr txBox="1"/>
          <p:nvPr/>
        </p:nvSpPr>
        <p:spPr>
          <a:xfrm>
            <a:off x="306647" y="319086"/>
            <a:ext cx="3089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산술 연산자</a:t>
            </a:r>
          </a:p>
        </p:txBody>
      </p:sp>
    </p:spTree>
    <p:extLst>
      <p:ext uri="{BB962C8B-B14F-4D97-AF65-F5344CB8AC3E}">
        <p14:creationId xmlns:p14="http://schemas.microsoft.com/office/powerpoint/2010/main" val="297223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문자열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3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1590</Words>
  <Application>Microsoft Office PowerPoint</Application>
  <PresentationFormat>와이드스크린</PresentationFormat>
  <Paragraphs>375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D2Coding</vt:lpstr>
      <vt:lpstr>KoPubWorld돋움체 Bold</vt:lpstr>
      <vt:lpstr>Tmon몬소리OTF Black</vt:lpstr>
      <vt:lpstr>Typo_SSiGothic_120</vt:lpstr>
      <vt:lpstr>Typo_SSiMyungJo_120</vt:lpstr>
      <vt:lpstr>맑은 고딕</vt:lpstr>
      <vt:lpstr>Arial</vt:lpstr>
      <vt:lpstr>Wingdings</vt:lpstr>
      <vt:lpstr>Office 테마</vt:lpstr>
      <vt:lpstr>PowerPoint 프레젠테이션</vt:lpstr>
      <vt:lpstr>01[HTML+CSS+ JAVASCRIPT] 연산자</vt:lpstr>
      <vt:lpstr>PowerPoint 프레젠테이션</vt:lpstr>
      <vt:lpstr>PowerPoint 프레젠테이션</vt:lpstr>
      <vt:lpstr>02[HTML+CSS+ JAVASCRIPT] 산술 연산자</vt:lpstr>
      <vt:lpstr>PowerPoint 프레젠테이션</vt:lpstr>
      <vt:lpstr>PowerPoint 프레젠테이션</vt:lpstr>
      <vt:lpstr>PowerPoint 프레젠테이션</vt:lpstr>
      <vt:lpstr>02[HTML+CSS+ JAVASCRIPT] 문자열 연산자</vt:lpstr>
      <vt:lpstr>PowerPoint 프레젠테이션</vt:lpstr>
      <vt:lpstr>PowerPoint 프레젠테이션</vt:lpstr>
      <vt:lpstr>02[HTML+CSS+ JAVASCRIPT] 대입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비교 연산자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조건 연산자</vt:lpstr>
      <vt:lpstr>PowerPoint 프레젠테이션</vt:lpstr>
      <vt:lpstr>03[HTML+CSS+ JAVASCRIPT] 논리 연산자</vt:lpstr>
      <vt:lpstr>PowerPoint 프레젠테이션</vt:lpstr>
      <vt:lpstr>PowerPoint 프레젠테이션</vt:lpstr>
      <vt:lpstr>PowerPoint 프레젠테이션</vt:lpstr>
      <vt:lpstr>03[HTML+CSS+ JAVASCRIPT] 우선순위</vt:lpstr>
      <vt:lpstr>PowerPoint 프레젠테이션</vt:lpstr>
      <vt:lpstr>PowerPoint 프레젠테이션</vt:lpstr>
      <vt:lpstr>04[HTML+CSS+ JAVASCRIPT]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9</cp:revision>
  <dcterms:created xsi:type="dcterms:W3CDTF">2023-05-20T06:40:29Z</dcterms:created>
  <dcterms:modified xsi:type="dcterms:W3CDTF">2023-05-20T07:37:17Z</dcterms:modified>
</cp:coreProperties>
</file>