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2790" r:id="rId3"/>
    <p:sldId id="300" r:id="rId4"/>
    <p:sldId id="22792" r:id="rId5"/>
    <p:sldId id="2426" r:id="rId6"/>
    <p:sldId id="22915" r:id="rId7"/>
    <p:sldId id="2486" r:id="rId8"/>
    <p:sldId id="2487" r:id="rId9"/>
    <p:sldId id="2488" r:id="rId10"/>
    <p:sldId id="22916" r:id="rId11"/>
    <p:sldId id="2489" r:id="rId12"/>
    <p:sldId id="2490" r:id="rId13"/>
    <p:sldId id="2491" r:id="rId14"/>
    <p:sldId id="22917" r:id="rId15"/>
    <p:sldId id="2492" r:id="rId16"/>
    <p:sldId id="2493" r:id="rId17"/>
    <p:sldId id="2494" r:id="rId18"/>
    <p:sldId id="2495" r:id="rId19"/>
    <p:sldId id="2496" r:id="rId20"/>
    <p:sldId id="2497" r:id="rId21"/>
    <p:sldId id="2498" r:id="rId22"/>
    <p:sldId id="2499" r:id="rId23"/>
    <p:sldId id="2500" r:id="rId24"/>
    <p:sldId id="2501" r:id="rId25"/>
    <p:sldId id="250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0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3" y="41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5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F4E84-384D-4A92-A5AB-70B1A61C835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29F24-6280-4C45-BAE4-1ACAA7B8B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1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29F24-6280-4C45-BAE4-1ACAA7B8BE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6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E436-9D96-BD2C-173A-00D88BE8B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3512C-8DF1-C1A5-7927-97E448AE6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C5C62-0E3D-2AE0-D8CF-1791662F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692D-FF5F-0E57-8EF9-C954D717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42BCB-FCE2-B728-21FB-25A44880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9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EC0-3EFC-EC09-A390-2B7BC4AA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7F97C-2B30-F9F1-CF35-7F951B68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A6A2A-53EE-0E28-5334-67412A12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29BF-3B0D-505F-6669-D0BFF600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5F7B5-7FEC-5860-F38C-C4473DF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684DDA-627C-9F61-1A59-13E163105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B8AB5-CFA6-322C-794E-8E9CC5C4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543E2-342B-3A0F-182A-754D3354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3D196-648A-0E84-A799-F3F121A3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2201-6571-BBF3-E1F8-4E8813C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148D-059C-9573-EB92-AA6758F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355C-C6A1-A50C-D348-5AD7D1BE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8DB20-C501-EACA-B896-CB4D148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79DC8-C019-63E2-D11E-24FCAFDE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ED565-F0AC-B131-BC05-35D33CCF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1986F-7052-8FA6-892D-1DE93769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AE6AB-30B6-377D-FAFF-3DA3CE8B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B878B-6645-8222-199E-F15A5880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12250-60B7-9F66-B0AC-01C29DA4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30B33-E55A-7974-0737-9D22EB3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93223-EA20-1ED1-EF57-941AA98F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0A0A-ECE4-9C4B-7330-56BC7081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44CC02-9B64-EACF-CB0C-B44791B4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220E0-4295-6DE2-C605-17990CAC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3DFD4-6023-E4E2-5DB3-87BB6DD7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44A8A-1A06-4D9C-8988-3408FDAB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3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16FFD-8776-B135-BB27-296EFC61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45A40-A13D-0F51-5865-3CF2C39E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9CC14-3AE4-41B1-202B-1DD5FE22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DC1E4-A0BA-D606-E066-86D45CC11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92775-AA2B-F269-DCD3-8A673269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7F1DA-C71A-E23A-23C2-8814379C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F128C-B8BC-3AB5-D394-37E3410B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F4843-1C82-3FCB-51BD-290A204E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4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8BF7D-8B7D-2D65-9051-D8CDFCB4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E3B33-AA3F-C4F4-E405-A824C636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3A44C-9328-6606-215F-A421FFF0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E893D-11C8-20CF-8C41-ACEC9841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8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1D7431-3075-8493-04C5-BCAE8406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47321-4EB6-B12E-6D36-F20C4696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8335D4-9D1E-453C-04AE-2C621568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EDAAC-7119-8D9A-E582-F0ECD66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9CF38-A760-078B-1074-2215E8DB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3D8CD-69A4-DE1F-47C3-BEC76B3D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2B754-A443-977F-C566-910D6DFB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C1007-2765-CB99-7FCC-640A0B23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04F36-FE20-CFE0-AF30-1CB2357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2638E-F86A-D1AE-2D88-06EC1043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064D64-AE3A-8313-466C-854C10C98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96FA5-09BA-A2AB-74E6-1466B93F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AE492-A74C-BD8A-17A5-575C09DD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7A952-6448-6574-B368-D144B84A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F19BD-E091-231D-DD1C-826C70F0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D9441B-6341-10B8-533D-3BD4FE50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29929-9F9D-BE5D-4722-AA335E3D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607C-703D-AC70-663D-3AA1702A3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9B7E-DD82-4C73-8305-493CFAA2A4F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725C-A0B6-68F2-B2E6-9F3B8B075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700E1-A9CD-BAA3-CFD3-341FEBA85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CEC2-1383-4DF1-A45D-9FF643DE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303-3. 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 err="1">
                <a:solidFill>
                  <a:schemeClr val="bg1"/>
                </a:solidFill>
              </a:rPr>
              <a:t>Swich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ko-KR" altLang="en-US" sz="5000" dirty="0">
                <a:solidFill>
                  <a:schemeClr val="bg1"/>
                </a:solidFill>
              </a:rPr>
              <a:t>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CA38D16-4E18-0E3C-4ED0-4594E13A062F}"/>
              </a:ext>
            </a:extLst>
          </p:cNvPr>
          <p:cNvSpPr txBox="1">
            <a:spLocks/>
          </p:cNvSpPr>
          <p:nvPr/>
        </p:nvSpPr>
        <p:spPr>
          <a:xfrm>
            <a:off x="497901" y="972851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swithch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800">
                <a:solidFill>
                  <a:srgbClr val="000000"/>
                </a:solidFill>
              </a:rPr>
              <a:t>switch </a:t>
            </a:r>
            <a:r>
              <a:rPr lang="ko-KR" altLang="en-US" sz="1800">
                <a:solidFill>
                  <a:srgbClr val="000000"/>
                </a:solidFill>
              </a:rPr>
              <a:t>조건문을 </a:t>
            </a:r>
            <a:r>
              <a:rPr lang="en-US" altLang="ko-KR" sz="1800">
                <a:solidFill>
                  <a:srgbClr val="000000"/>
                </a:solidFill>
              </a:rPr>
              <a:t>if </a:t>
            </a:r>
            <a:r>
              <a:rPr lang="ko-KR" altLang="en-US" sz="1800">
                <a:solidFill>
                  <a:srgbClr val="000000"/>
                </a:solidFill>
              </a:rPr>
              <a:t>조건문으로 변환하기 </a:t>
            </a: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소스 코드 </a:t>
            </a:r>
            <a:r>
              <a:rPr lang="en-US" altLang="ko-KR" sz="1800">
                <a:solidFill>
                  <a:srgbClr val="000000"/>
                </a:solidFill>
              </a:rPr>
              <a:t>3-2-2.html)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2CC95DA-066C-00FC-1DDE-E7C98A6CE061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1899502"/>
          <a:ext cx="6070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switch (true)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case hour &lt; 11: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alert(＇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.＇)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break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case hour &lt; 15: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거짓이고 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break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default: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위의 모든 것이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  break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14">
            <a:extLst>
              <a:ext uri="{FF2B5EF4-FFF2-40B4-BE49-F238E27FC236}">
                <a16:creationId xmlns:a16="http://schemas.microsoft.com/office/drawing/2014/main" id="{107554F8-96D7-161D-CDA7-EA4EFB8A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19" y="5056134"/>
            <a:ext cx="2514600" cy="981576"/>
          </a:xfrm>
          <a:prstGeom prst="rect">
            <a:avLst/>
          </a:prstGeom>
        </p:spPr>
      </p:pic>
      <p:sp>
        <p:nvSpPr>
          <p:cNvPr id="6" name="Arrow: Right 33">
            <a:extLst>
              <a:ext uri="{FF2B5EF4-FFF2-40B4-BE49-F238E27FC236}">
                <a16:creationId xmlns:a16="http://schemas.microsoft.com/office/drawing/2014/main" id="{1D044A03-9E1E-235C-265F-9A06E9ACE533}"/>
              </a:ext>
            </a:extLst>
          </p:cNvPr>
          <p:cNvSpPr/>
          <p:nvPr/>
        </p:nvSpPr>
        <p:spPr>
          <a:xfrm>
            <a:off x="7800578" y="5306820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2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1B48273-25CE-4D6C-7601-250B879AF9CF}"/>
              </a:ext>
            </a:extLst>
          </p:cNvPr>
          <p:cNvSpPr txBox="1">
            <a:spLocks/>
          </p:cNvSpPr>
          <p:nvPr/>
        </p:nvSpPr>
        <p:spPr>
          <a:xfrm>
            <a:off x="455474" y="934750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조건부 연산자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</a:rPr>
              <a:t>기본 형태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</a:rPr>
              <a:t>자바스크립트에서 항을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 갖는 연산자는 조건부 연산자가 유일해서 삼항 연산자라고 부르기도 함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</a:rPr>
              <a:t>조건부 연산자 사용하기 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3-2-3.html)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3DE9B42-5470-76B9-B33C-E8885425638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759801"/>
          <a:ext cx="607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?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참일 때의 결과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거짓일 때의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8F1446-EC7E-8C98-99E6-1E000763570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976330"/>
          <a:ext cx="7467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 = Number(input)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result = (number &gt;= 0) ? '0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이상의 숫자입니다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 : '0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작은 숫자입니다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alert(result)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683A70-6034-86C5-6AD9-3160EE37590F}"/>
              </a:ext>
            </a:extLst>
          </p:cNvPr>
          <p:cNvSpPr txBox="1"/>
          <p:nvPr/>
        </p:nvSpPr>
        <p:spPr>
          <a:xfrm>
            <a:off x="5635461" y="4042553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(number &gt;= 0)</a:t>
            </a:r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</a:rPr>
              <a:t>true</a:t>
            </a:r>
            <a:r>
              <a:rPr lang="ko-KR" altLang="en-US" sz="1400" dirty="0">
                <a:solidFill>
                  <a:srgbClr val="FF0000"/>
                </a:solidFill>
              </a:rPr>
              <a:t>면 이 값이 할당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5F154-32B1-4DA3-483A-9A5C6B172B2B}"/>
              </a:ext>
            </a:extLst>
          </p:cNvPr>
          <p:cNvSpPr txBox="1"/>
          <p:nvPr/>
        </p:nvSpPr>
        <p:spPr>
          <a:xfrm>
            <a:off x="5154232" y="4871375"/>
            <a:ext cx="3234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(number &gt;= 0)</a:t>
            </a:r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</a:rPr>
              <a:t>false</a:t>
            </a:r>
            <a:r>
              <a:rPr lang="ko-KR" altLang="en-US" sz="1400" dirty="0">
                <a:solidFill>
                  <a:srgbClr val="FF0000"/>
                </a:solidFill>
              </a:rPr>
              <a:t>면 이 값이 할당</a:t>
            </a:r>
          </a:p>
        </p:txBody>
      </p:sp>
      <p:sp>
        <p:nvSpPr>
          <p:cNvPr id="8" name="Callout: Bent Line 11">
            <a:extLst>
              <a:ext uri="{FF2B5EF4-FFF2-40B4-BE49-F238E27FC236}">
                <a16:creationId xmlns:a16="http://schemas.microsoft.com/office/drawing/2014/main" id="{FFD9231F-5DD6-4510-D261-4D226E3132E3}"/>
              </a:ext>
            </a:extLst>
          </p:cNvPr>
          <p:cNvSpPr/>
          <p:nvPr/>
        </p:nvSpPr>
        <p:spPr>
          <a:xfrm>
            <a:off x="4461609" y="4475842"/>
            <a:ext cx="1825262" cy="241300"/>
          </a:xfrm>
          <a:prstGeom prst="borderCallout2">
            <a:avLst>
              <a:gd name="adj1" fmla="val -104408"/>
              <a:gd name="adj2" fmla="val 67926"/>
              <a:gd name="adj3" fmla="val -104409"/>
              <a:gd name="adj4" fmla="val 50546"/>
              <a:gd name="adj5" fmla="val -1184"/>
              <a:gd name="adj6" fmla="val 4169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allout: Bent Line 18">
            <a:extLst>
              <a:ext uri="{FF2B5EF4-FFF2-40B4-BE49-F238E27FC236}">
                <a16:creationId xmlns:a16="http://schemas.microsoft.com/office/drawing/2014/main" id="{BE669664-B3AE-035B-86C6-39CB50BEEEB3}"/>
              </a:ext>
            </a:extLst>
          </p:cNvPr>
          <p:cNvSpPr/>
          <p:nvPr/>
        </p:nvSpPr>
        <p:spPr>
          <a:xfrm>
            <a:off x="6585337" y="4500413"/>
            <a:ext cx="1998118" cy="216729"/>
          </a:xfrm>
          <a:prstGeom prst="borderCallout2">
            <a:avLst>
              <a:gd name="adj1" fmla="val 191350"/>
              <a:gd name="adj2" fmla="val 21819"/>
              <a:gd name="adj3" fmla="val 139101"/>
              <a:gd name="adj4" fmla="val 33697"/>
              <a:gd name="adj5" fmla="val 96968"/>
              <a:gd name="adj6" fmla="val 47800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7">
            <a:extLst>
              <a:ext uri="{FF2B5EF4-FFF2-40B4-BE49-F238E27FC236}">
                <a16:creationId xmlns:a16="http://schemas.microsoft.com/office/drawing/2014/main" id="{BDEA7B39-44D8-5AE8-A834-4C73AB52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297" y="5366339"/>
            <a:ext cx="4808347" cy="12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71C32C5-90ED-5D53-A14B-4DB2BC410390}"/>
              </a:ext>
            </a:extLst>
          </p:cNvPr>
          <p:cNvSpPr txBox="1">
            <a:spLocks/>
          </p:cNvSpPr>
          <p:nvPr/>
        </p:nvSpPr>
        <p:spPr>
          <a:xfrm>
            <a:off x="455474" y="1108922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짧은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</a:rPr>
              <a:t>짧은 조건문은 논리 연산자의 특성을 조건문으로 사용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</a:rPr>
              <a:t>논리합 연산자를 사용한 짧은 조건문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 sz="1800">
                <a:solidFill>
                  <a:srgbClr val="000000"/>
                </a:solidFill>
              </a:rPr>
              <a:t>논리곱 연산자를 사용한 짧은 조건문 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08B2602-35F3-C05E-4FA1-6F8A842B268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97389"/>
          <a:ext cx="607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||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표현식이 거짓일 때 실행할 문장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259A40-ED59-1F28-832A-9A97CF1AA3B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076862"/>
          <a:ext cx="607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결과가 거짓인 불 표현식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&amp;&amp;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표현식이 참일 때 실행할 문장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4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1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75A397E-5695-1B13-E070-41CADF9734AA}"/>
              </a:ext>
            </a:extLst>
          </p:cNvPr>
          <p:cNvSpPr txBox="1">
            <a:spLocks/>
          </p:cNvSpPr>
          <p:nvPr/>
        </p:nvSpPr>
        <p:spPr>
          <a:xfrm>
            <a:off x="416258" y="1081708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짝수와 홀수 구분하기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if else </a:t>
            </a:r>
            <a:r>
              <a:rPr lang="ko-KR" altLang="en-US">
                <a:solidFill>
                  <a:srgbClr val="000000"/>
                </a:solidFill>
              </a:rPr>
              <a:t>조건문으로 짝수와 홀수 구분하기</a:t>
            </a:r>
            <a:r>
              <a:rPr lang="en-US" altLang="ko-KR">
                <a:solidFill>
                  <a:srgbClr val="000000"/>
                </a:solidFill>
              </a:rPr>
              <a:t>(1) 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3-2-4.html)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6A0035C-86F2-514B-CFAA-E525371DD7AF}"/>
              </a:ext>
            </a:extLst>
          </p:cNvPr>
          <p:cNvGraphicFramePr>
            <a:graphicFrameLocks noGrp="1"/>
          </p:cNvGraphicFramePr>
          <p:nvPr/>
        </p:nvGraphicFramePr>
        <p:xfrm>
          <a:off x="1453243" y="2004773"/>
          <a:ext cx="6070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입력이 문자열이므로 다음과 같은 코드를 사용할 수 있음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정수를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.length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끝자리를 비교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"0"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"2"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"4"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"6"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"8")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짝수입니다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홀수입니다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CB2B1F-D90C-E073-E939-9B20AE4F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68" y="2655111"/>
            <a:ext cx="2666075" cy="33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3602D8D-1AEB-FB06-9773-E2ADACAB9984}"/>
              </a:ext>
            </a:extLst>
          </p:cNvPr>
          <p:cNvSpPr txBox="1">
            <a:spLocks/>
          </p:cNvSpPr>
          <p:nvPr/>
        </p:nvSpPr>
        <p:spPr>
          <a:xfrm>
            <a:off x="455474" y="1108922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짝수와 홀수 구분하기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if else </a:t>
            </a:r>
            <a:r>
              <a:rPr lang="ko-KR" altLang="en-US">
                <a:solidFill>
                  <a:srgbClr val="000000"/>
                </a:solidFill>
              </a:rPr>
              <a:t>조건문으로 짝수와 홀수 구분하기</a:t>
            </a:r>
            <a:r>
              <a:rPr lang="en-US" altLang="ko-KR">
                <a:solidFill>
                  <a:srgbClr val="000000"/>
                </a:solidFill>
              </a:rPr>
              <a:t>(2) 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3-2-5.html)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B7CB83F-8D64-6414-EDD6-3DF1E3F3488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31987"/>
          <a:ext cx="6070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정수를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Number(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if 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% 2 ===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짝수입니다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홀수입니다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BFEE546E-40BF-8917-CC60-6EF2E3BF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59" y="1955787"/>
            <a:ext cx="2286000" cy="27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0EA5CA6-4452-522C-C7A7-35FB58515A1B}"/>
              </a:ext>
            </a:extLst>
          </p:cNvPr>
          <p:cNvSpPr txBox="1">
            <a:spLocks/>
          </p:cNvSpPr>
          <p:nvPr/>
        </p:nvSpPr>
        <p:spPr>
          <a:xfrm>
            <a:off x="455474" y="1141579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학점을 기반으로 별명 붙여주기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인터넷에서 학점을 학생들이 재미있게 표현한 유머를 이를 조건문으로 구현하고 출력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90C1C5-F5C3-8CD3-1F50-FC1D38EE3DB1}"/>
              </a:ext>
            </a:extLst>
          </p:cNvPr>
          <p:cNvGraphicFramePr>
            <a:graphicFrameLocks noGrp="1"/>
          </p:cNvGraphicFramePr>
          <p:nvPr/>
        </p:nvGraphicFramePr>
        <p:xfrm>
          <a:off x="1885713" y="1983681"/>
          <a:ext cx="5359400" cy="3667125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12123137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535052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평가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12127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586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4.2~4.5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교수님의 사랑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0291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3.5~4.2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체제의 수호자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403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2.8~3.5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일반인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432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2.3~2.8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일탈을 꿈꾸는 소시민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978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1.75~2.3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오락문화의 선구자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01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1.0~1.75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불가촉천민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51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0.5~1.0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자벌레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4158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플랑크톤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337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시대를 앞서가는 혁명의 씨앗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0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D3F1DD8-CB7E-B165-D275-F18040D4E3B0}"/>
              </a:ext>
            </a:extLst>
          </p:cNvPr>
          <p:cNvSpPr txBox="1">
            <a:spLocks/>
          </p:cNvSpPr>
          <p:nvPr/>
        </p:nvSpPr>
        <p:spPr>
          <a:xfrm>
            <a:off x="455474" y="1073207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학점을 기반으로 별명 붙여주기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>
                <a:solidFill>
                  <a:srgbClr val="000000"/>
                </a:solidFill>
              </a:rPr>
              <a:t>중첩 조건문 사용하기</a:t>
            </a:r>
            <a:r>
              <a:rPr lang="en-US" altLang="ko-KR">
                <a:solidFill>
                  <a:srgbClr val="000000"/>
                </a:solidFill>
              </a:rPr>
              <a:t>(1) 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3-2-6.html)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44EA224-6167-6A32-D1B3-848DEA0CBE8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96272"/>
          <a:ext cx="6070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score = Number(prompt('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학점을 입력해주세요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.',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if (score === 4.5)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신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  } else if (4.2 &lt;= score &amp;&amp; score &lt; 4.5)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교수님의 사랑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} else if (3.5 &lt;= score &amp;&amp; score &lt; 4.2)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현 체제의 수호자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} else if (2.8 &lt;= score &amp;&amp; score &lt; 3.5)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일반인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} else if (2.3 &lt;= score &amp;&amp; score &lt; 2.8)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일탈을 꿈꾸는 소시민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} else if (1.75 &lt;= score &amp;&amp; score &lt; 2.3)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오락문화의 선구자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} else if (1.0 &lt;= score &amp;&amp; score &lt; 1.75)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불가촉천민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} else if (0.5 &lt;= score &amp;&amp; score &lt; 1.0)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자벌레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} else if (0 &lt; score &amp;&amp; score &lt; 0.5)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플랑크톤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} else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시대를 앞서가는 혁명의 씨앗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&lt;/script&gt;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3DD3EA72-FE44-EAC2-9205-E33EF886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360" y="3041156"/>
            <a:ext cx="2757637" cy="349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05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802680D-A25B-7C45-E707-B15BBBEB8F3A}"/>
              </a:ext>
            </a:extLst>
          </p:cNvPr>
          <p:cNvSpPr txBox="1">
            <a:spLocks/>
          </p:cNvSpPr>
          <p:nvPr/>
        </p:nvSpPr>
        <p:spPr>
          <a:xfrm>
            <a:off x="405372" y="1135289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학점을 기반으로 별명 붙여주기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ko-KR" altLang="en-US">
                <a:solidFill>
                  <a:srgbClr val="000000"/>
                </a:solidFill>
              </a:rPr>
              <a:t>중첩 조건문 사용하기</a:t>
            </a:r>
            <a:r>
              <a:rPr lang="en-US" altLang="ko-KR">
                <a:solidFill>
                  <a:srgbClr val="000000"/>
                </a:solidFill>
              </a:rPr>
              <a:t>(2) 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3-2-7.html)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09ED00C-3648-7BAA-41C0-579C39A18FF5}"/>
              </a:ext>
            </a:extLst>
          </p:cNvPr>
          <p:cNvGraphicFramePr>
            <a:graphicFrameLocks noGrp="1"/>
          </p:cNvGraphicFramePr>
          <p:nvPr/>
        </p:nvGraphicFramePr>
        <p:xfrm>
          <a:off x="1442357" y="2058354"/>
          <a:ext cx="6070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score = Number(prompt('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학점을 입력해주세요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.',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if (score === 4.5)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신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  } else if (4.2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교수님의 사랑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} else if (3.5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현 체제의 수호자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} else if (2.8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일반인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} else if (2.3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일탈을 꿈꾸는 소시민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} else if (1.75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오락문화의 선구자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} else if (1.0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불가촉천민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} else if (0.5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자벌레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} else if (0 &lt;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플랑크톤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} else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    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시대를 앞서가는 혁명의 씨앗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&lt;/script&gt;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78B1E7-5BBA-FCF6-19A9-3AD4626609CB}"/>
              </a:ext>
            </a:extLst>
          </p:cNvPr>
          <p:cNvSpPr txBox="1"/>
          <p:nvPr/>
        </p:nvSpPr>
        <p:spPr>
          <a:xfrm>
            <a:off x="4883080" y="2979957"/>
            <a:ext cx="66059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if </a:t>
            </a:r>
            <a:r>
              <a:rPr lang="ko-KR" altLang="en-US" sz="1600" dirty="0">
                <a:solidFill>
                  <a:srgbClr val="FF0000"/>
                </a:solidFill>
              </a:rPr>
              <a:t>조건문은 위에서 아래로 흐르고 </a:t>
            </a:r>
            <a:r>
              <a:rPr lang="en-US" altLang="ko-KR" sz="1600" dirty="0">
                <a:solidFill>
                  <a:srgbClr val="FF0000"/>
                </a:solidFill>
              </a:rPr>
              <a:t>else </a:t>
            </a:r>
            <a:r>
              <a:rPr lang="ko-KR" altLang="en-US" sz="1600" dirty="0">
                <a:solidFill>
                  <a:srgbClr val="FF0000"/>
                </a:solidFill>
              </a:rPr>
              <a:t>구문은 이전의 조건이 맞지 않을 때 넘어오는 부분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따라서 앞에서 이미 제외된 조건을 한 번 더 검사할 필요는 없음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행에서 </a:t>
            </a:r>
            <a:r>
              <a:rPr lang="en-US" altLang="ko-KR" sz="1600" dirty="0">
                <a:solidFill>
                  <a:srgbClr val="FF0000"/>
                </a:solidFill>
              </a:rPr>
              <a:t>score</a:t>
            </a:r>
            <a:r>
              <a:rPr lang="ko-KR" altLang="en-US" sz="1600" dirty="0">
                <a:solidFill>
                  <a:srgbClr val="FF0000"/>
                </a:solidFill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</a:rPr>
              <a:t>4.5</a:t>
            </a:r>
            <a:r>
              <a:rPr lang="ko-KR" altLang="en-US" sz="1600" dirty="0">
                <a:solidFill>
                  <a:srgbClr val="FF0000"/>
                </a:solidFill>
              </a:rPr>
              <a:t>인지는 검사했으므로 이를 생략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이렇게 조건식을 바꾸면 조건 비교를 절반만 하게 되고 코드도 훨씬 쉽게 읽을 수 있음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2B0E263-B1D4-EB3D-42FF-ED337D14FD24}"/>
              </a:ext>
            </a:extLst>
          </p:cNvPr>
          <p:cNvGraphicFramePr>
            <a:graphicFrameLocks noGrp="1"/>
          </p:cNvGraphicFramePr>
          <p:nvPr/>
        </p:nvGraphicFramePr>
        <p:xfrm>
          <a:off x="6433457" y="4509177"/>
          <a:ext cx="350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if (4.2 &lt;= score &amp;&amp; score &lt; 4.5)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BA7203-6C1E-8FCF-7287-AEE361FD544B}"/>
              </a:ext>
            </a:extLst>
          </p:cNvPr>
          <p:cNvGraphicFramePr>
            <a:graphicFrameLocks noGrp="1"/>
          </p:cNvGraphicFramePr>
          <p:nvPr/>
        </p:nvGraphicFramePr>
        <p:xfrm>
          <a:off x="6433457" y="5432242"/>
          <a:ext cx="350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if (4.2 &lt;= score)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Arrow: Down 5">
            <a:extLst>
              <a:ext uri="{FF2B5EF4-FFF2-40B4-BE49-F238E27FC236}">
                <a16:creationId xmlns:a16="http://schemas.microsoft.com/office/drawing/2014/main" id="{34788F9C-3533-F429-EA32-513F31D0AFE4}"/>
              </a:ext>
            </a:extLst>
          </p:cNvPr>
          <p:cNvSpPr/>
          <p:nvPr/>
        </p:nvSpPr>
        <p:spPr>
          <a:xfrm>
            <a:off x="8019003" y="5023609"/>
            <a:ext cx="222739" cy="201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932691-6233-C280-6356-8AA2C8C716AB}"/>
              </a:ext>
            </a:extLst>
          </p:cNvPr>
          <p:cNvSpPr/>
          <p:nvPr/>
        </p:nvSpPr>
        <p:spPr>
          <a:xfrm>
            <a:off x="465813" y="1470741"/>
            <a:ext cx="6213283" cy="3824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처리할 명령이 많을 경우 </a:t>
            </a:r>
            <a:r>
              <a:rPr lang="en-US" altLang="ko-KR" sz="1600" dirty="0">
                <a:latin typeface="+mn-ea"/>
              </a:rPr>
              <a:t>switch </a:t>
            </a:r>
            <a:r>
              <a:rPr lang="ko-KR" altLang="en-US" sz="1600" dirty="0">
                <a:latin typeface="+mn-ea"/>
              </a:rPr>
              <a:t>문이 편리하다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switch</a:t>
            </a:r>
            <a:r>
              <a:rPr lang="ko-KR" altLang="en-US" sz="1600" dirty="0">
                <a:latin typeface="+mn-ea"/>
              </a:rPr>
              <a:t> 키워드 오른쪽에 조건을 확인할 변수 지정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조건값은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case</a:t>
            </a:r>
            <a:r>
              <a:rPr lang="ko-KR" altLang="en-US" sz="1600" dirty="0">
                <a:latin typeface="+mn-ea"/>
              </a:rPr>
              <a:t>문 다음에 지정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조건값에</a:t>
            </a:r>
            <a:r>
              <a:rPr lang="ko-KR" altLang="en-US" sz="1600" dirty="0">
                <a:latin typeface="+mn-ea"/>
              </a:rPr>
              <a:t> 맞을 때 실행할 명령은 콜론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>
                <a:latin typeface="+mn-ea"/>
                <a:sym typeface="Wingdings" pitchFamily="2" charset="2"/>
              </a:rPr>
              <a:t>:)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다음에 나열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둘 이상의 명령이라면 </a:t>
            </a:r>
            <a:r>
              <a:rPr lang="en-US" altLang="ko-KR" sz="1600" dirty="0">
                <a:latin typeface="+mn-ea"/>
              </a:rPr>
              <a:t>{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}</a:t>
            </a:r>
            <a:r>
              <a:rPr lang="ko-KR" altLang="en-US" sz="1600" dirty="0">
                <a:latin typeface="+mn-ea"/>
              </a:rPr>
              <a:t> 사용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조건에 맞는 명령을 실행한 후에는 </a:t>
            </a:r>
            <a:r>
              <a:rPr lang="en-US" altLang="ko-KR" sz="1600" dirty="0">
                <a:latin typeface="+mn-ea"/>
              </a:rPr>
              <a:t>break</a:t>
            </a:r>
            <a:r>
              <a:rPr lang="ko-KR" altLang="en-US" sz="1600" dirty="0">
                <a:latin typeface="+mn-ea"/>
              </a:rPr>
              <a:t>문을 써서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switch</a:t>
            </a:r>
            <a:r>
              <a:rPr lang="ko-KR" altLang="en-US" sz="1600" dirty="0">
                <a:latin typeface="+mn-ea"/>
              </a:rPr>
              <a:t>문을 완전히 빠져나옴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case</a:t>
            </a:r>
            <a:r>
              <a:rPr lang="ko-KR" altLang="en-US" sz="1600" dirty="0">
                <a:latin typeface="+mn-ea"/>
              </a:rPr>
              <a:t>의 값과 </a:t>
            </a:r>
            <a:r>
              <a:rPr lang="ko-KR" altLang="en-US" sz="1600" dirty="0" err="1">
                <a:latin typeface="+mn-ea"/>
              </a:rPr>
              <a:t>일치하는게</a:t>
            </a:r>
            <a:r>
              <a:rPr lang="ko-KR" altLang="en-US" sz="1600" dirty="0">
                <a:latin typeface="+mn-ea"/>
              </a:rPr>
              <a:t> 없을 경우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문 실행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문에는 </a:t>
            </a:r>
            <a:r>
              <a:rPr lang="en-US" altLang="ko-KR" sz="1600" dirty="0"/>
              <a:t>break </a:t>
            </a:r>
            <a:r>
              <a:rPr lang="ko-KR" altLang="en-US" sz="1600" dirty="0"/>
              <a:t>문이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8313-A72D-F058-5E18-229AF4876984}"/>
              </a:ext>
            </a:extLst>
          </p:cNvPr>
          <p:cNvSpPr txBox="1"/>
          <p:nvPr/>
        </p:nvSpPr>
        <p:spPr>
          <a:xfrm>
            <a:off x="7168480" y="1470741"/>
            <a:ext cx="4236555" cy="399404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switch (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 :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문장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break;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 :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문장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break;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……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default: 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문장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｝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7CBA2-9544-663D-0009-F8EE98F9CC3E}"/>
              </a:ext>
            </a:extLst>
          </p:cNvPr>
          <p:cNvSpPr txBox="1"/>
          <p:nvPr/>
        </p:nvSpPr>
        <p:spPr>
          <a:xfrm>
            <a:off x="306648" y="319086"/>
            <a:ext cx="3780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41023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65FE45A-9774-395A-031D-5EEAAF723D47}"/>
              </a:ext>
            </a:extLst>
          </p:cNvPr>
          <p:cNvSpPr txBox="1">
            <a:spLocks/>
          </p:cNvSpPr>
          <p:nvPr/>
        </p:nvSpPr>
        <p:spPr>
          <a:xfrm>
            <a:off x="455474" y="1103479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태어난 연도를 입력받아 띠 출력하기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if else if </a:t>
            </a:r>
            <a:r>
              <a:rPr lang="ko-KR" altLang="en-US">
                <a:solidFill>
                  <a:srgbClr val="000000"/>
                </a:solidFill>
              </a:rPr>
              <a:t>조건문 사용해보기 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3-2-8.html)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CD0DE4-7A52-1E52-DBAD-BAEE7F14E71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26544"/>
          <a:ext cx="6070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year = Number(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 = year % 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let result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if (e === 0)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원숭이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’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else if (e === 1)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닭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else if (e === 2)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else if (e === 3)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돼지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else if (e === 4)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쥐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else if (e === 5)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else if (e === 6)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호랑이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else if (e === 7)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토끼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else if (e === 8)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용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else if (e === 9)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else if (e === 10)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else if (e === 11)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양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alert(`${year}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년에 태어났다면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${result}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띠입니다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3940A1-E303-0BF2-6424-D8BCEBAC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67" y="4479432"/>
            <a:ext cx="3402256" cy="16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2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C560AB6-17B1-095A-C487-EB2CE31EBB7D}"/>
              </a:ext>
            </a:extLst>
          </p:cNvPr>
          <p:cNvSpPr txBox="1">
            <a:spLocks/>
          </p:cNvSpPr>
          <p:nvPr/>
        </p:nvSpPr>
        <p:spPr>
          <a:xfrm>
            <a:off x="519672" y="1076265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태어난 연도를 입력받아 띠 출력하기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누적 예제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split</a:t>
            </a:r>
            <a:r>
              <a:rPr lang="ko-KR" altLang="en-US">
                <a:solidFill>
                  <a:srgbClr val="000000"/>
                </a:solidFill>
              </a:rPr>
              <a:t>로 문자열을 잘라 사용하기 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소스 코드 </a:t>
            </a:r>
            <a:r>
              <a:rPr lang="en-US" altLang="ko-KR">
                <a:solidFill>
                  <a:srgbClr val="000000"/>
                </a:solidFill>
              </a:rPr>
              <a:t>3-2-9.html)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718E5BE-6100-C1C3-F92C-315DD6CB0E2B}"/>
              </a:ext>
            </a:extLst>
          </p:cNvPr>
          <p:cNvGraphicFramePr>
            <a:graphicFrameLocks noGrp="1"/>
          </p:cNvGraphicFramePr>
          <p:nvPr/>
        </p:nvGraphicFramePr>
        <p:xfrm>
          <a:off x="1556656" y="1999330"/>
          <a:ext cx="630008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year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tti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원숭이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닭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돼지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호랑이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토끼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'.split(',')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alert(`${year}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년에 태어났다면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tti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[year % 12]}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4D819A-49F1-982B-D36B-D5671B6CF9FA}"/>
              </a:ext>
            </a:extLst>
          </p:cNvPr>
          <p:cNvSpPr txBox="1"/>
          <p:nvPr/>
        </p:nvSpPr>
        <p:spPr>
          <a:xfrm>
            <a:off x="1556657" y="4646753"/>
            <a:ext cx="8118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노트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＇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문자열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Helvetica 45 Light"/>
              </a:rPr>
              <a:t>A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Gothic100Std_OTF"/>
              </a:rPr>
              <a:t>＇.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Helvetica 45 Light"/>
              </a:rPr>
              <a:t>split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(＇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＇)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메소드는 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를 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B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로 잘라서 배열을 만들어내는 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배열과 관련된 내용 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04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장에서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학습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algn="just"/>
            <a:endParaRPr lang="en-US" altLang="ko-KR" sz="1600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algn="just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위의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원숭이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돼지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호랑이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양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'.split(',')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에서는 원숭이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돼지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호랑이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양을  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＇,＇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로 잘랐으므로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 ['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원숭이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돼지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호랑이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양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']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라는 배열이 만들어짐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753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4812AF5-3D46-2D65-DD22-833A54A35991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switch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값에 따라서 조건 분기를 걸어주는 조건문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조건부 연산자는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 ? B : C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와 같은 형태로 피연산자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개를 갖는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 분기에 사용할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짧은 조건문은 논리 연산자의 특이한 성질을 사용해서 조건 분기에 활용하는 코드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코드가 어떤 형태로 실행될지 예측하기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27C4699-2DB7-F20F-3D6D-85CD281B09F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978626"/>
          <a:ext cx="384308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0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result = (100 &gt; 200)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?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값을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: 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버튼을 클릭해주세요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alert(result)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1CE9A424-C571-AD58-3DD3-C4E1F5D107EA}"/>
              </a:ext>
            </a:extLst>
          </p:cNvPr>
          <p:cNvGrpSpPr/>
          <p:nvPr/>
        </p:nvGrpSpPr>
        <p:grpSpPr>
          <a:xfrm>
            <a:off x="7013295" y="3740761"/>
            <a:ext cx="2710119" cy="1857375"/>
            <a:chOff x="4981575" y="2500312"/>
            <a:chExt cx="2710119" cy="1857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93EA88-1C2F-0FEC-552E-9B00C331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575" y="2500312"/>
              <a:ext cx="2228850" cy="1857375"/>
            </a:xfrm>
            <a:prstGeom prst="rect">
              <a:avLst/>
            </a:prstGeom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9DF8C71-9DF3-ADE5-06C4-65C31332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4919" y="2500312"/>
              <a:ext cx="866775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52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FED788D-2217-6319-E443-A07D4A4E8FC4}"/>
              </a:ext>
            </a:extLst>
          </p:cNvPr>
          <p:cNvSpPr txBox="1">
            <a:spLocks/>
          </p:cNvSpPr>
          <p:nvPr/>
        </p:nvSpPr>
        <p:spPr>
          <a:xfrm>
            <a:off x="455474" y="11579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[</a:t>
            </a:r>
            <a:r>
              <a:rPr lang="ko-KR" altLang="en-US" sz="1600" dirty="0"/>
              <a:t>누적 예제</a:t>
            </a:r>
            <a:r>
              <a:rPr lang="en-US" altLang="ko-KR" sz="1600" dirty="0"/>
              <a:t>: </a:t>
            </a:r>
            <a:r>
              <a:rPr lang="ko-KR" altLang="en-US" sz="1600" dirty="0"/>
              <a:t>태어난 연도를 입력받아 띠 출력하기</a:t>
            </a:r>
            <a:r>
              <a:rPr lang="en-US" altLang="ko-KR" sz="1600" dirty="0"/>
              <a:t>/] </a:t>
            </a:r>
            <a:r>
              <a:rPr lang="ko-KR" altLang="en-US" sz="1600" dirty="0"/>
              <a:t>예제</a:t>
            </a:r>
            <a:r>
              <a:rPr lang="en-US" altLang="ko-KR" sz="1600" dirty="0"/>
              <a:t>(</a:t>
            </a:r>
            <a:r>
              <a:rPr lang="ko-KR" altLang="en-US" sz="1600" dirty="0"/>
              <a:t>책 </a:t>
            </a:r>
            <a:r>
              <a:rPr lang="en-US" altLang="ko-KR" sz="1600" dirty="0"/>
              <a:t>155</a:t>
            </a:r>
            <a:r>
              <a:rPr lang="ko-KR" altLang="en-US" sz="1600" dirty="0"/>
              <a:t>쪽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if </a:t>
            </a:r>
            <a:r>
              <a:rPr lang="ko-KR" altLang="en-US" sz="1600" dirty="0"/>
              <a:t>조건문을 </a:t>
            </a:r>
            <a:r>
              <a:rPr lang="en-US" altLang="ko-KR" sz="1600" dirty="0"/>
              <a:t>switch </a:t>
            </a:r>
            <a:r>
              <a:rPr lang="ko-KR" altLang="en-US" sz="1600" dirty="0"/>
              <a:t>조건문으로 변경해서 구현해보기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3012A92-EBE6-4F97-6E08-CFCA8900ED04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44425"/>
          <a:ext cx="53105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year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e = year % 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result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alert(`${year}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년에 태어났다면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${result}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996D194-51FF-D867-CC49-C1A2AD98A6B8}"/>
              </a:ext>
            </a:extLst>
          </p:cNvPr>
          <p:cNvSpPr/>
          <p:nvPr/>
        </p:nvSpPr>
        <p:spPr>
          <a:xfrm>
            <a:off x="1709795" y="3531577"/>
            <a:ext cx="4987710" cy="20984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437BA3CE-FCF8-9836-E1E0-A2D115D322D2}"/>
              </a:ext>
            </a:extLst>
          </p:cNvPr>
          <p:cNvGrpSpPr/>
          <p:nvPr/>
        </p:nvGrpSpPr>
        <p:grpSpPr>
          <a:xfrm>
            <a:off x="7156432" y="3933093"/>
            <a:ext cx="4020386" cy="1696915"/>
            <a:chOff x="5276479" y="3220915"/>
            <a:chExt cx="4513388" cy="1905000"/>
          </a:xfrm>
        </p:grpSpPr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C297F0EC-09D8-7D54-58C7-1510EFA3C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367" y="3236136"/>
              <a:ext cx="1333500" cy="188595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D03EA87-683F-D015-4543-DD1978AD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479" y="3220915"/>
              <a:ext cx="4124325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63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C81A2F4-3454-8896-E5A3-08AC1FF05841}"/>
              </a:ext>
            </a:extLst>
          </p:cNvPr>
          <p:cNvSpPr txBox="1">
            <a:spLocks/>
          </p:cNvSpPr>
          <p:nvPr/>
        </p:nvSpPr>
        <p:spPr>
          <a:xfrm>
            <a:off x="455474" y="1174236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태어난 연도를 입력받아 띠 출력하기’ 예제</a:t>
            </a:r>
            <a:r>
              <a:rPr lang="en-US" altLang="ko-KR" sz="1600" dirty="0"/>
              <a:t>(</a:t>
            </a:r>
            <a:r>
              <a:rPr lang="ko-KR" altLang="en-US" sz="1600" dirty="0"/>
              <a:t>책 </a:t>
            </a:r>
            <a:r>
              <a:rPr lang="en-US" altLang="ko-KR" sz="1600" dirty="0"/>
              <a:t>152</a:t>
            </a:r>
            <a:r>
              <a:rPr lang="ko-KR" altLang="en-US" sz="1600" dirty="0"/>
              <a:t>쪽</a:t>
            </a:r>
            <a:r>
              <a:rPr lang="en-US" altLang="ko-KR" sz="1600" dirty="0"/>
              <a:t>)</a:t>
            </a:r>
            <a:r>
              <a:rPr lang="ko-KR" altLang="en-US" sz="1600" dirty="0"/>
              <a:t>에서 동물 이름을 쥐부터 ‘자</a:t>
            </a:r>
            <a:r>
              <a:rPr lang="en-US" altLang="ko-KR" sz="1600" dirty="0"/>
              <a:t>, 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인</a:t>
            </a:r>
            <a:r>
              <a:rPr lang="en-US" altLang="ko-KR" sz="1600" dirty="0"/>
              <a:t>, </a:t>
            </a:r>
            <a:r>
              <a:rPr lang="ko-KR" altLang="en-US" sz="1600" dirty="0"/>
              <a:t>묘</a:t>
            </a:r>
            <a:r>
              <a:rPr lang="en-US" altLang="ko-KR" sz="1600" dirty="0"/>
              <a:t>, </a:t>
            </a:r>
            <a:r>
              <a:rPr lang="ko-KR" altLang="en-US" sz="1600" dirty="0"/>
              <a:t>진</a:t>
            </a:r>
            <a:r>
              <a:rPr lang="en-US" altLang="ko-KR" sz="1600" dirty="0"/>
              <a:t>, </a:t>
            </a:r>
            <a:r>
              <a:rPr lang="ko-KR" altLang="en-US" sz="1600" dirty="0"/>
              <a:t>사</a:t>
            </a:r>
            <a:r>
              <a:rPr lang="en-US" altLang="ko-KR" sz="1600" dirty="0"/>
              <a:t>, </a:t>
            </a:r>
            <a:r>
              <a:rPr lang="ko-KR" altLang="en-US" sz="1600" dirty="0"/>
              <a:t>오</a:t>
            </a:r>
            <a:r>
              <a:rPr lang="en-US" altLang="ko-KR" sz="1600" dirty="0"/>
              <a:t>, </a:t>
            </a:r>
            <a:r>
              <a:rPr lang="ko-KR" altLang="en-US" sz="1600" dirty="0"/>
              <a:t>미</a:t>
            </a:r>
            <a:r>
              <a:rPr lang="en-US" altLang="ko-KR" sz="1600" dirty="0"/>
              <a:t>, </a:t>
            </a:r>
            <a:r>
              <a:rPr lang="ko-KR" altLang="en-US" sz="1600" dirty="0"/>
              <a:t>신</a:t>
            </a:r>
            <a:r>
              <a:rPr lang="en-US" altLang="ko-KR" sz="1600" dirty="0"/>
              <a:t>, </a:t>
            </a:r>
            <a:r>
              <a:rPr lang="ko-KR" altLang="en-US" sz="1600" dirty="0"/>
              <a:t>유</a:t>
            </a:r>
            <a:r>
              <a:rPr lang="en-US" altLang="ko-KR" sz="1600" dirty="0"/>
              <a:t>, </a:t>
            </a:r>
            <a:r>
              <a:rPr lang="ko-KR" altLang="en-US" sz="1600" dirty="0"/>
              <a:t>술</a:t>
            </a:r>
            <a:r>
              <a:rPr lang="en-US" altLang="ko-KR" sz="1600" dirty="0"/>
              <a:t>, </a:t>
            </a:r>
            <a:r>
              <a:rPr lang="ko-KR" altLang="en-US" sz="1600" dirty="0"/>
              <a:t>해’로 변경하고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입력한 연도의 ‘갑</a:t>
            </a:r>
            <a:r>
              <a:rPr lang="en-US" altLang="ko-KR" sz="1600" dirty="0"/>
              <a:t>, 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병</a:t>
            </a:r>
            <a:r>
              <a:rPr lang="en-US" altLang="ko-KR" sz="1600" dirty="0"/>
              <a:t>, </a:t>
            </a:r>
            <a:r>
              <a:rPr lang="ko-KR" altLang="en-US" sz="1600" dirty="0"/>
              <a:t>정</a:t>
            </a:r>
            <a:r>
              <a:rPr lang="en-US" altLang="ko-KR" sz="1600" dirty="0"/>
              <a:t>, </a:t>
            </a:r>
            <a:r>
              <a:rPr lang="ko-KR" altLang="en-US" sz="1600" dirty="0"/>
              <a:t>무</a:t>
            </a:r>
            <a:r>
              <a:rPr lang="en-US" altLang="ko-KR" sz="1600" dirty="0"/>
              <a:t>, </a:t>
            </a:r>
            <a:r>
              <a:rPr lang="ko-KR" altLang="en-US" sz="1600" dirty="0"/>
              <a:t>기</a:t>
            </a:r>
            <a:r>
              <a:rPr lang="en-US" altLang="ko-KR" sz="1600" dirty="0"/>
              <a:t>, </a:t>
            </a:r>
            <a:r>
              <a:rPr lang="ko-KR" altLang="en-US" sz="1600" dirty="0"/>
              <a:t>경</a:t>
            </a:r>
            <a:r>
              <a:rPr lang="en-US" altLang="ko-KR" sz="1600" dirty="0"/>
              <a:t>, </a:t>
            </a:r>
            <a:r>
              <a:rPr lang="ko-KR" altLang="en-US" sz="1600" dirty="0"/>
              <a:t>신</a:t>
            </a:r>
            <a:r>
              <a:rPr lang="en-US" altLang="ko-KR" sz="1600" dirty="0"/>
              <a:t>, </a:t>
            </a:r>
            <a:r>
              <a:rPr lang="ko-KR" altLang="en-US" sz="1600" dirty="0"/>
              <a:t>임</a:t>
            </a:r>
            <a:r>
              <a:rPr lang="en-US" altLang="ko-KR" sz="1600" dirty="0"/>
              <a:t>, </a:t>
            </a:r>
            <a:r>
              <a:rPr lang="ko-KR" altLang="en-US" sz="1600" dirty="0"/>
              <a:t>계’를 계산합니다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둘을 합쳐 다음과 같이 출력하는 프로그램을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7133C4D-3D32-D4B8-B696-FFA9EA987D2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07255"/>
          <a:ext cx="531055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year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간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alert(`${year}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71628B2-627E-FFE7-DC51-A5B8681BA391}"/>
              </a:ext>
            </a:extLst>
          </p:cNvPr>
          <p:cNvSpPr/>
          <p:nvPr/>
        </p:nvSpPr>
        <p:spPr>
          <a:xfrm>
            <a:off x="1693892" y="3723751"/>
            <a:ext cx="5015336" cy="832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F2EEC-3540-96D9-B73B-5B6D195B90B4}"/>
              </a:ext>
            </a:extLst>
          </p:cNvPr>
          <p:cNvSpPr/>
          <p:nvPr/>
        </p:nvSpPr>
        <p:spPr>
          <a:xfrm>
            <a:off x="1693892" y="4900245"/>
            <a:ext cx="5021848" cy="832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19C4B47B-1274-E681-3B91-7B41E56CD1B2}"/>
              </a:ext>
            </a:extLst>
          </p:cNvPr>
          <p:cNvGrpSpPr/>
          <p:nvPr/>
        </p:nvGrpSpPr>
        <p:grpSpPr>
          <a:xfrm>
            <a:off x="7624792" y="4865633"/>
            <a:ext cx="3011667" cy="1490662"/>
            <a:chOff x="4676775" y="2514600"/>
            <a:chExt cx="3694826" cy="1828800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5B075F31-8F4A-5CE8-9338-551FA8BAF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775" y="2514600"/>
              <a:ext cx="2838450" cy="1828800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3DD10737-5509-4BFE-806B-BC108E22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476" y="2519362"/>
              <a:ext cx="1000125" cy="181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6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3758D-CFAE-8FC1-AD02-FE8216072927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3944BBC-B53B-BF3A-BD50-D2E4714375AC}"/>
              </a:ext>
            </a:extLst>
          </p:cNvPr>
          <p:cNvSpPr txBox="1">
            <a:spLocks/>
          </p:cNvSpPr>
          <p:nvPr/>
        </p:nvSpPr>
        <p:spPr>
          <a:xfrm>
            <a:off x="455474" y="1239551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다음 중에서 </a:t>
            </a:r>
            <a:r>
              <a:rPr lang="en-US" altLang="ko-KR" sz="1600" dirty="0"/>
              <a:t>switch </a:t>
            </a:r>
            <a:r>
              <a:rPr lang="ko-KR" altLang="en-US" sz="1600" dirty="0"/>
              <a:t>조건문과 직접적인 관련이 없는 키워드는</a:t>
            </a:r>
            <a:r>
              <a:rPr lang="en-US" altLang="ko-KR" sz="16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/>
              <a:t>	①  switch    ② break    ③ default   ④ else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다음 중에서 다른 실행 결과를 내는 코드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 true ? alert('</a:t>
            </a:r>
            <a:r>
              <a:rPr lang="ko-KR" altLang="en-US" dirty="0"/>
              <a:t>출력</a:t>
            </a:r>
            <a:r>
              <a:rPr lang="en-US" altLang="ko-KR" dirty="0"/>
              <a:t>A') : alert('</a:t>
            </a:r>
            <a:r>
              <a:rPr lang="ko-KR" altLang="en-US" dirty="0"/>
              <a:t>출력</a:t>
            </a:r>
            <a:r>
              <a:rPr lang="en-US" altLang="ko-KR" dirty="0"/>
              <a:t>B')   </a:t>
            </a:r>
          </a:p>
          <a:p>
            <a:pPr marL="914400" lvl="2" indent="0">
              <a:buNone/>
            </a:pPr>
            <a:r>
              <a:rPr lang="en-US" altLang="ko-KR" dirty="0"/>
              <a:t>② false ? alert('</a:t>
            </a:r>
            <a:r>
              <a:rPr lang="ko-KR" altLang="en-US" dirty="0"/>
              <a:t>출력</a:t>
            </a:r>
            <a:r>
              <a:rPr lang="en-US" altLang="ko-KR" dirty="0"/>
              <a:t>B') : alert('</a:t>
            </a:r>
            <a:r>
              <a:rPr lang="ko-KR" altLang="en-US" dirty="0"/>
              <a:t>출력</a:t>
            </a:r>
            <a:r>
              <a:rPr lang="en-US" altLang="ko-KR" dirty="0"/>
              <a:t>A')</a:t>
            </a:r>
          </a:p>
          <a:p>
            <a:pPr marL="914400" lvl="2" indent="0">
              <a:buNone/>
            </a:pPr>
            <a:r>
              <a:rPr lang="en-US" altLang="ko-KR" dirty="0"/>
              <a:t>③ true || alert('</a:t>
            </a:r>
            <a:r>
              <a:rPr lang="ko-KR" altLang="en-US" dirty="0"/>
              <a:t>출력</a:t>
            </a:r>
            <a:r>
              <a:rPr lang="en-US" altLang="ko-KR" dirty="0"/>
              <a:t>A’)</a:t>
            </a:r>
          </a:p>
          <a:p>
            <a:pPr marL="914400" lvl="2" indent="0">
              <a:buNone/>
            </a:pPr>
            <a:r>
              <a:rPr lang="en-US" altLang="ko-KR" dirty="0"/>
              <a:t>④ true &amp;&amp; alert('</a:t>
            </a:r>
            <a:r>
              <a:rPr lang="ko-KR" altLang="en-US" dirty="0"/>
              <a:t>출력</a:t>
            </a:r>
            <a:r>
              <a:rPr lang="en-US" altLang="ko-KR" dirty="0"/>
              <a:t>A')</a:t>
            </a:r>
          </a:p>
        </p:txBody>
      </p:sp>
    </p:spTree>
    <p:extLst>
      <p:ext uri="{BB962C8B-B14F-4D97-AF65-F5344CB8AC3E}">
        <p14:creationId xmlns:p14="http://schemas.microsoft.com/office/powerpoint/2010/main" val="274358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36" y="1700809"/>
            <a:ext cx="7524328" cy="38088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45241" y="2132856"/>
            <a:ext cx="104738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62288" y="2939707"/>
            <a:ext cx="126734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52156" y="4797152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90128" y="2267744"/>
            <a:ext cx="11857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550168" y="3082400"/>
            <a:ext cx="8257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424184" y="4941168"/>
            <a:ext cx="9517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393060" y="2083078"/>
            <a:ext cx="2064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문을 만나면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93060" y="2897734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case</a:t>
            </a:r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를 하나씩 검사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93061" y="475650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변수가 모든 </a:t>
            </a:r>
            <a:r>
              <a:rPr lang="en-US" altLang="ko-KR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case</a:t>
            </a:r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의 값과 일치하지 않으면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D2AC0-685A-C1CE-3301-FAE7206EFA92}"/>
              </a:ext>
            </a:extLst>
          </p:cNvPr>
          <p:cNvSpPr txBox="1"/>
          <p:nvPr/>
        </p:nvSpPr>
        <p:spPr>
          <a:xfrm>
            <a:off x="306648" y="319086"/>
            <a:ext cx="3046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5074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74552-B4E9-4917-B76E-C0FB190E61FE}"/>
              </a:ext>
            </a:extLst>
          </p:cNvPr>
          <p:cNvSpPr txBox="1"/>
          <p:nvPr/>
        </p:nvSpPr>
        <p:spPr>
          <a:xfrm>
            <a:off x="642493" y="534415"/>
            <a:ext cx="889904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ore-KR" altLang="en-US" sz="1600" dirty="0"/>
              <a:t>프롬프트</a:t>
            </a:r>
            <a:r>
              <a:rPr kumimoji="1" lang="ko-KR" altLang="en-US" sz="1600"/>
              <a:t> 창을 통해서 신청 과목을 숫자로 입력받고 표시하기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0AD08-6321-8F6E-23D6-D881EBB7EF16}"/>
              </a:ext>
            </a:extLst>
          </p:cNvPr>
          <p:cNvSpPr txBox="1"/>
          <p:nvPr/>
        </p:nvSpPr>
        <p:spPr>
          <a:xfrm>
            <a:off x="755705" y="1320730"/>
            <a:ext cx="9949068" cy="42165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subject = 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신청 과목 선택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숫자만 입력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1-HTML, 2-CSS, 3-Javascript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(subject !== null)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switch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(subject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case "1" :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("HTML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을 신청했습니다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break;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case "2" :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("CSS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신청했습니다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break;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case "3" :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신청했습니다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break;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default :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잘못 입력했습니다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다시 입력해 주세요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C00D0F-A6A3-4FF2-A267-F4ED1514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942513" cy="3321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85645-280A-422D-A541-105FD42F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55" y="4301462"/>
            <a:ext cx="7192354" cy="191645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417042-B9DC-4EED-BB69-378DB053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AD70B-9C47-A0CB-2FC8-345A64B5D7F2}"/>
              </a:ext>
            </a:extLst>
          </p:cNvPr>
          <p:cNvSpPr txBox="1"/>
          <p:nvPr/>
        </p:nvSpPr>
        <p:spPr>
          <a:xfrm>
            <a:off x="306647" y="319086"/>
            <a:ext cx="9849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조건이 많을 때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문으로 흐름 조절하기</a:t>
            </a:r>
          </a:p>
        </p:txBody>
      </p:sp>
    </p:spTree>
    <p:extLst>
      <p:ext uri="{BB962C8B-B14F-4D97-AF65-F5344CB8AC3E}">
        <p14:creationId xmlns:p14="http://schemas.microsoft.com/office/powerpoint/2010/main" val="39911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If</a:t>
            </a:r>
            <a:r>
              <a:rPr lang="ko-KR" altLang="en-US" sz="5000" dirty="0">
                <a:solidFill>
                  <a:schemeClr val="bg1"/>
                </a:solidFill>
              </a:rPr>
              <a:t>문과의 차이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2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8BD6588-909B-D306-7679-76851B201519}"/>
              </a:ext>
            </a:extLst>
          </p:cNvPr>
          <p:cNvSpPr txBox="1">
            <a:spLocks/>
          </p:cNvSpPr>
          <p:nvPr/>
        </p:nvSpPr>
        <p:spPr>
          <a:xfrm>
            <a:off x="455474" y="1266765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swithch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조건문의 기본 형태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 default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키워드는 생략 가능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22048E6-0065-4498-5FBE-E9C6B03A210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93416"/>
          <a:ext cx="305435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switch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자료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break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break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default: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break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C4801B-26E7-67A6-D144-82879F71D6CA}"/>
              </a:ext>
            </a:extLst>
          </p:cNvPr>
          <p:cNvSpPr txBox="1"/>
          <p:nvPr/>
        </p:nvSpPr>
        <p:spPr>
          <a:xfrm>
            <a:off x="3262522" y="3455406"/>
            <a:ext cx="3054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>
                <a:solidFill>
                  <a:srgbClr val="FF0000"/>
                </a:solidFill>
              </a:rPr>
              <a:t>생략할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9DEC31D9-27AF-6F37-62FE-7131F262813F}"/>
              </a:ext>
            </a:extLst>
          </p:cNvPr>
          <p:cNvCxnSpPr/>
          <p:nvPr/>
        </p:nvCxnSpPr>
        <p:spPr>
          <a:xfrm>
            <a:off x="2508013" y="3609294"/>
            <a:ext cx="68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5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46A4D6A-BE11-A088-B5FD-D8B5F353FC79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swithch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 사용하기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3-2-1.html)</a:t>
            </a: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D86B91C-A5E0-D7D9-F2F1-B4F68C1A600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73674"/>
          <a:ext cx="6070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const input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switch (input % 2) {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case 0: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짝수입니다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break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case 1: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홀수입니다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  break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default: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숫자가 아닙니다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  break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640B14-E270-8EA9-D2F0-DCA9D79EEA36}"/>
              </a:ext>
            </a:extLst>
          </p:cNvPr>
          <p:cNvSpPr txBox="1"/>
          <p:nvPr/>
        </p:nvSpPr>
        <p:spPr>
          <a:xfrm>
            <a:off x="3838784" y="3353126"/>
            <a:ext cx="4197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나머지 연산자를 사용하여 홀수와 짝수를 구분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41F83855-1EB4-B077-562D-B80FF89D141E}"/>
              </a:ext>
            </a:extLst>
          </p:cNvPr>
          <p:cNvCxnSpPr/>
          <p:nvPr/>
        </p:nvCxnSpPr>
        <p:spPr>
          <a:xfrm>
            <a:off x="3600659" y="345621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13">
            <a:extLst>
              <a:ext uri="{FF2B5EF4-FFF2-40B4-BE49-F238E27FC236}">
                <a16:creationId xmlns:a16="http://schemas.microsoft.com/office/drawing/2014/main" id="{45F62B5E-32A6-09F0-9BDE-EA6D232C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905" y="2573419"/>
            <a:ext cx="3012708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2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7139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조건문과 짧은 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0FEB3F5-2FA8-71E0-DDC7-E0B6B1F77308}"/>
              </a:ext>
            </a:extLst>
          </p:cNvPr>
          <p:cNvSpPr txBox="1">
            <a:spLocks/>
          </p:cNvSpPr>
          <p:nvPr/>
        </p:nvSpPr>
        <p:spPr>
          <a:xfrm>
            <a:off x="536001" y="1087151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swithch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break: switch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조건문이나 반복문을 빠져나가기 위해 사용하는 키워드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조건문의 괄호 안에는 비교할 값을 입력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30A9CFEE-BC26-2D58-77DA-B48FF5473EEA}"/>
              </a:ext>
            </a:extLst>
          </p:cNvPr>
          <p:cNvGrpSpPr/>
          <p:nvPr/>
        </p:nvGrpSpPr>
        <p:grpSpPr>
          <a:xfrm>
            <a:off x="2304344" y="2352722"/>
            <a:ext cx="6738518" cy="4694831"/>
            <a:chOff x="2255358" y="2080579"/>
            <a:chExt cx="6738518" cy="4694831"/>
          </a:xfrm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3F386BDA-17E2-2F8B-1591-D6E84A74F0AC}"/>
                </a:ext>
              </a:extLst>
            </p:cNvPr>
            <p:cNvSpPr/>
            <p:nvPr/>
          </p:nvSpPr>
          <p:spPr>
            <a:xfrm>
              <a:off x="2255358" y="2080579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input % 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: Rounded Corners 7">
              <a:extLst>
                <a:ext uri="{FF2B5EF4-FFF2-40B4-BE49-F238E27FC236}">
                  <a16:creationId xmlns:a16="http://schemas.microsoft.com/office/drawing/2014/main" id="{4C7B8D36-32D4-2901-F499-E74D16312628}"/>
                </a:ext>
              </a:extLst>
            </p:cNvPr>
            <p:cNvSpPr/>
            <p:nvPr/>
          </p:nvSpPr>
          <p:spPr>
            <a:xfrm>
              <a:off x="4759741" y="3128709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case 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B40A91A8-1CEC-C9A0-E073-C8D05AB846E8}"/>
                </a:ext>
              </a:extLst>
            </p:cNvPr>
            <p:cNvSpPr/>
            <p:nvPr/>
          </p:nvSpPr>
          <p:spPr>
            <a:xfrm>
              <a:off x="7195382" y="3128709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break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7D715FBD-6CCB-B967-A7D2-292499AA8012}"/>
                </a:ext>
              </a:extLst>
            </p:cNvPr>
            <p:cNvSpPr/>
            <p:nvPr/>
          </p:nvSpPr>
          <p:spPr>
            <a:xfrm>
              <a:off x="7206490" y="4224718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break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: Rounded Corners 11">
              <a:extLst>
                <a:ext uri="{FF2B5EF4-FFF2-40B4-BE49-F238E27FC236}">
                  <a16:creationId xmlns:a16="http://schemas.microsoft.com/office/drawing/2014/main" id="{167DE148-F26E-D694-BF16-45202CA28923}"/>
                </a:ext>
              </a:extLst>
            </p:cNvPr>
            <p:cNvSpPr/>
            <p:nvPr/>
          </p:nvSpPr>
          <p:spPr>
            <a:xfrm>
              <a:off x="7206490" y="5284161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break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: Rounded Corners 12">
              <a:extLst>
                <a:ext uri="{FF2B5EF4-FFF2-40B4-BE49-F238E27FC236}">
                  <a16:creationId xmlns:a16="http://schemas.microsoft.com/office/drawing/2014/main" id="{F4DAA350-7BEE-19F5-0157-2455B16400F4}"/>
                </a:ext>
              </a:extLst>
            </p:cNvPr>
            <p:cNvSpPr/>
            <p:nvPr/>
          </p:nvSpPr>
          <p:spPr>
            <a:xfrm>
              <a:off x="4782311" y="5284161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default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: Rounded Corners 13">
              <a:extLst>
                <a:ext uri="{FF2B5EF4-FFF2-40B4-BE49-F238E27FC236}">
                  <a16:creationId xmlns:a16="http://schemas.microsoft.com/office/drawing/2014/main" id="{821539CC-A810-BE52-C62F-CBDFC72FD270}"/>
                </a:ext>
              </a:extLst>
            </p:cNvPr>
            <p:cNvSpPr/>
            <p:nvPr/>
          </p:nvSpPr>
          <p:spPr>
            <a:xfrm>
              <a:off x="4782311" y="4224718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case 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Diamond 4">
              <a:extLst>
                <a:ext uri="{FF2B5EF4-FFF2-40B4-BE49-F238E27FC236}">
                  <a16:creationId xmlns:a16="http://schemas.microsoft.com/office/drawing/2014/main" id="{0A238419-D1E5-12F7-37FB-B7560A35F411}"/>
                </a:ext>
              </a:extLst>
            </p:cNvPr>
            <p:cNvSpPr/>
            <p:nvPr/>
          </p:nvSpPr>
          <p:spPr>
            <a:xfrm>
              <a:off x="2811501" y="3092143"/>
              <a:ext cx="662400" cy="662400"/>
            </a:xfrm>
            <a:prstGeom prst="diamon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Diamond 15">
              <a:extLst>
                <a:ext uri="{FF2B5EF4-FFF2-40B4-BE49-F238E27FC236}">
                  <a16:creationId xmlns:a16="http://schemas.microsoft.com/office/drawing/2014/main" id="{86245DB2-B32A-7404-B628-57C4D691B062}"/>
                </a:ext>
              </a:extLst>
            </p:cNvPr>
            <p:cNvSpPr/>
            <p:nvPr/>
          </p:nvSpPr>
          <p:spPr>
            <a:xfrm>
              <a:off x="2811501" y="4188152"/>
              <a:ext cx="662400" cy="662400"/>
            </a:xfrm>
            <a:prstGeom prst="diamon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7">
              <a:extLst>
                <a:ext uri="{FF2B5EF4-FFF2-40B4-BE49-F238E27FC236}">
                  <a16:creationId xmlns:a16="http://schemas.microsoft.com/office/drawing/2014/main" id="{72B62DA5-79B3-7AA9-1986-334DF848294B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3142701" y="2669848"/>
              <a:ext cx="0" cy="42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E3203999-2AA0-6E1E-3FE6-96DB03F73CB4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3142701" y="3754543"/>
              <a:ext cx="0" cy="433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22">
              <a:extLst>
                <a:ext uri="{FF2B5EF4-FFF2-40B4-BE49-F238E27FC236}">
                  <a16:creationId xmlns:a16="http://schemas.microsoft.com/office/drawing/2014/main" id="{3FDC18DB-13C0-139C-EAC7-9FA494333EF2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>
              <a:off x="3473901" y="3423343"/>
              <a:ext cx="12858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26">
              <a:extLst>
                <a:ext uri="{FF2B5EF4-FFF2-40B4-BE49-F238E27FC236}">
                  <a16:creationId xmlns:a16="http://schemas.microsoft.com/office/drawing/2014/main" id="{CE705FFB-0F34-E584-6B7F-9592B71D2D45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>
              <a:off x="3473901" y="4519352"/>
              <a:ext cx="1308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28">
              <a:extLst>
                <a:ext uri="{FF2B5EF4-FFF2-40B4-BE49-F238E27FC236}">
                  <a16:creationId xmlns:a16="http://schemas.microsoft.com/office/drawing/2014/main" id="{3849F883-ABB7-448E-A033-8188E05EF89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534427" y="3423344"/>
              <a:ext cx="6609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30">
              <a:extLst>
                <a:ext uri="{FF2B5EF4-FFF2-40B4-BE49-F238E27FC236}">
                  <a16:creationId xmlns:a16="http://schemas.microsoft.com/office/drawing/2014/main" id="{711A3BF9-2463-D2D0-68B8-59B6D36048C0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556997" y="4519352"/>
              <a:ext cx="6383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32">
              <a:extLst>
                <a:ext uri="{FF2B5EF4-FFF2-40B4-BE49-F238E27FC236}">
                  <a16:creationId xmlns:a16="http://schemas.microsoft.com/office/drawing/2014/main" id="{C303D730-DBCC-B10D-8396-B5A2CF5BA8E0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6556997" y="5578795"/>
              <a:ext cx="6494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34">
              <a:extLst>
                <a:ext uri="{FF2B5EF4-FFF2-40B4-BE49-F238E27FC236}">
                  <a16:creationId xmlns:a16="http://schemas.microsoft.com/office/drawing/2014/main" id="{B86BA685-77E3-6BAD-772A-D220CD624472}"/>
                </a:ext>
              </a:extLst>
            </p:cNvPr>
            <p:cNvCxnSpPr>
              <a:stCxn id="13" idx="2"/>
              <a:endCxn id="10" idx="1"/>
            </p:cNvCxnSpPr>
            <p:nvPr/>
          </p:nvCxnSpPr>
          <p:spPr>
            <a:xfrm rot="16200000" flipH="1">
              <a:off x="3598384" y="4394869"/>
              <a:ext cx="728244" cy="16396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iamond 38">
              <a:extLst>
                <a:ext uri="{FF2B5EF4-FFF2-40B4-BE49-F238E27FC236}">
                  <a16:creationId xmlns:a16="http://schemas.microsoft.com/office/drawing/2014/main" id="{059DF4B5-EB2B-D123-A061-06E4C8AF7A8B}"/>
                </a:ext>
              </a:extLst>
            </p:cNvPr>
            <p:cNvSpPr/>
            <p:nvPr/>
          </p:nvSpPr>
          <p:spPr>
            <a:xfrm>
              <a:off x="2942262" y="6374532"/>
              <a:ext cx="400878" cy="400878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Connector: Elbow 40">
              <a:extLst>
                <a:ext uri="{FF2B5EF4-FFF2-40B4-BE49-F238E27FC236}">
                  <a16:creationId xmlns:a16="http://schemas.microsoft.com/office/drawing/2014/main" id="{7088A861-E178-0A34-62E4-8DB47AB1849E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8970068" y="3423344"/>
              <a:ext cx="11108" cy="1096009"/>
            </a:xfrm>
            <a:prstGeom prst="bentConnector3">
              <a:avLst>
                <a:gd name="adj1" fmla="val 21579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42">
              <a:extLst>
                <a:ext uri="{FF2B5EF4-FFF2-40B4-BE49-F238E27FC236}">
                  <a16:creationId xmlns:a16="http://schemas.microsoft.com/office/drawing/2014/main" id="{1B418DE1-43EE-D6E6-5706-9E554CDE608D}"/>
                </a:ext>
              </a:extLst>
            </p:cNvPr>
            <p:cNvCxnSpPr>
              <a:stCxn id="8" idx="3"/>
              <a:endCxn id="9" idx="3"/>
            </p:cNvCxnSpPr>
            <p:nvPr/>
          </p:nvCxnSpPr>
          <p:spPr>
            <a:xfrm>
              <a:off x="8981176" y="4519353"/>
              <a:ext cx="12700" cy="105944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44">
              <a:extLst>
                <a:ext uri="{FF2B5EF4-FFF2-40B4-BE49-F238E27FC236}">
                  <a16:creationId xmlns:a16="http://schemas.microsoft.com/office/drawing/2014/main" id="{30761BB9-F97F-3683-D1DC-D5D7F5ABF733}"/>
                </a:ext>
              </a:extLst>
            </p:cNvPr>
            <p:cNvCxnSpPr>
              <a:stCxn id="8" idx="3"/>
              <a:endCxn id="22" idx="0"/>
            </p:cNvCxnSpPr>
            <p:nvPr/>
          </p:nvCxnSpPr>
          <p:spPr>
            <a:xfrm flipH="1">
              <a:off x="3142701" y="4519353"/>
              <a:ext cx="5838475" cy="1855179"/>
            </a:xfrm>
            <a:prstGeom prst="bentConnector4">
              <a:avLst>
                <a:gd name="adj1" fmla="val -3915"/>
                <a:gd name="adj2" fmla="val 86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19631A-AAB4-FC35-DE94-939BB7942E49}"/>
                </a:ext>
              </a:extLst>
            </p:cNvPr>
            <p:cNvSpPr txBox="1"/>
            <p:nvPr/>
          </p:nvSpPr>
          <p:spPr>
            <a:xfrm>
              <a:off x="3820141" y="310385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예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1C6029-2AD5-2B0C-5359-968F901F2922}"/>
                </a:ext>
              </a:extLst>
            </p:cNvPr>
            <p:cNvSpPr txBox="1"/>
            <p:nvPr/>
          </p:nvSpPr>
          <p:spPr>
            <a:xfrm>
              <a:off x="3847943" y="41881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예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52DA74-17B8-C5A5-BD22-646F3A5C368D}"/>
                </a:ext>
              </a:extLst>
            </p:cNvPr>
            <p:cNvSpPr txBox="1"/>
            <p:nvPr/>
          </p:nvSpPr>
          <p:spPr>
            <a:xfrm>
              <a:off x="2456317" y="5027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아니오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E86636-79EB-24D2-6C6E-0534A51A8DCE}"/>
                </a:ext>
              </a:extLst>
            </p:cNvPr>
            <p:cNvSpPr txBox="1"/>
            <p:nvPr/>
          </p:nvSpPr>
          <p:spPr>
            <a:xfrm>
              <a:off x="2419426" y="382606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아니오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13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2426</Words>
  <Application>Microsoft Office PowerPoint</Application>
  <PresentationFormat>와이드스크린</PresentationFormat>
  <Paragraphs>410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D2Coding</vt:lpstr>
      <vt:lpstr>Helvetica 45 Light</vt:lpstr>
      <vt:lpstr>KoPubWorld돋움체 Bold</vt:lpstr>
      <vt:lpstr>Tmon몬소리OTF Black</vt:lpstr>
      <vt:lpstr>YoonV YoonGothic100Std_OTF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If문과의 차이</vt:lpstr>
      <vt:lpstr>PowerPoint 프레젠테이션</vt:lpstr>
      <vt:lpstr>PowerPoint 프레젠테이션</vt:lpstr>
      <vt:lpstr>PowerPoint 프레젠테이션</vt:lpstr>
      <vt:lpstr>01[HTML+CSS+ JAVASCRIPT] Swich 변환</vt:lpstr>
      <vt:lpstr>PowerPoint 프레젠테이션</vt:lpstr>
      <vt:lpstr>PowerPoint 프레젠테이션</vt:lpstr>
      <vt:lpstr>PowerPoint 프레젠테이션</vt:lpstr>
      <vt:lpstr>01[HTML+CSS+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2023-05-20T07:40:14Z</dcterms:created>
  <dcterms:modified xsi:type="dcterms:W3CDTF">2023-05-20T07:56:34Z</dcterms:modified>
</cp:coreProperties>
</file>