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08" r:id="rId3"/>
    <p:sldId id="22647" r:id="rId4"/>
    <p:sldId id="22648" r:id="rId5"/>
    <p:sldId id="22913" r:id="rId6"/>
    <p:sldId id="22651" r:id="rId7"/>
    <p:sldId id="22656" r:id="rId8"/>
    <p:sldId id="22652" r:id="rId9"/>
    <p:sldId id="267" r:id="rId10"/>
    <p:sldId id="268" r:id="rId11"/>
    <p:sldId id="269" r:id="rId12"/>
    <p:sldId id="270" r:id="rId13"/>
    <p:sldId id="271" r:id="rId14"/>
    <p:sldId id="272" r:id="rId15"/>
    <p:sldId id="22655" r:id="rId16"/>
    <p:sldId id="22912" r:id="rId17"/>
    <p:sldId id="22847" r:id="rId18"/>
    <p:sldId id="22915" r:id="rId19"/>
    <p:sldId id="22848" r:id="rId20"/>
    <p:sldId id="229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5E0D-440C-00C2-182A-E9B38488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7F599-5051-26C3-6BE9-D6D39A474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4CB15-F6BE-0368-9DC0-A7F2C854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BC829-D17B-97E4-1B5E-620F850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CA7AC-B2B7-32D2-44EA-5FB14E3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BA7A-8FA6-96E4-66CA-E135BAF7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E5BF3-BD3B-23F6-A0A4-37AA6E9D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09127-FD16-F5F4-39AC-F8AF3DD2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20B5-8494-C1FB-A6F5-9DCCCE3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C2CE4-0FB9-2496-8667-15733701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1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C1DFA8-6C1E-6BA2-646E-B41B7E81B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74123-4701-F568-5E37-5C5B7C3C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CDBAD-78E6-E924-6319-379CA7C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B34BE-E76A-D005-E841-8D5BF711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36E7-230B-448C-5C1D-F48DFE92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C0B21-465A-3DA1-1ECA-541CC9B5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AEFB5-D6B9-8DB9-9C28-3EC5D0A1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1CD0A-CB82-C2A3-D367-AEBB702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E2706-7D57-045C-8ACE-8126E36F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75AE2-7CA4-EFEF-1357-2405947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5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77E5-F5A3-F136-A30B-14F8BDB4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4A366-EFD0-00D9-0B73-C8178DD8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9E4F-3CCA-5BB8-F842-C6335A82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A7D9C-6920-B15A-D640-0EC30428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78352-1665-AF3C-B560-3C450ABD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6ECB-EB55-E1A3-FED5-6BD3DA55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CF265-3197-CC0D-DDB1-7A639158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B601-BDC1-5D79-FDD4-A1A20811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92E26-3B1A-AA58-BB7B-A0B8B229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78C27-E7B0-37B6-7961-673D5BD4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70632-852D-6352-956C-2FFA0E2A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285F4-F012-A0E0-2E4F-1E760BBC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97E90-1373-3880-D3F0-DE28A4CD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4B9DE-DA48-175F-DC55-869B9B99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B8969-EA32-A827-6AF1-A07DCCA2B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FFECE-F1C0-15CD-8DAF-AC7C3580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A3A0C-4F94-EEDD-D918-E0E4B82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C35A6-306F-F865-860F-D23B902B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22DBC-E03C-EF7B-AC45-41CBECB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3A19F-126D-57C2-A136-815EDEE5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415E82-4882-B062-2A6F-20E0642C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FD50BC-34BE-3D06-4BC5-4123D035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A0D02E-A30D-1B50-589D-4ED20C55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52210-BA3F-B000-E095-A102D02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A61140-FA18-BFC8-D3C5-80BD0E32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DED21-7078-3C6D-4E08-60CEFD59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2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64046-67B0-AD3B-2371-41840B46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338F1-0707-E040-C4AB-C4971128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0667D-F800-1DA2-4D3C-1C5CBFA4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D6B69-4223-880C-7653-3E2431A6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E5C14-CC3F-68FB-8B32-F18BB1AB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A6DD6-5E5C-058D-5F19-34BA2169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848E-9344-7A51-3EEC-3BAFE80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A2F1C0-17A4-43B5-5191-DC4BDE890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AB11C-AF3D-107B-4927-FB3FC5D8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4E32-75C4-1ADD-DCB7-40ECE381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6657B-0F79-C840-967D-A5289996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E12D3-A72D-B3E1-1642-D6DDAEC5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BCEF9-EBB4-6E23-3CCA-AAA4154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D5FA1-0A3E-84C6-AA09-5DED600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C8B4-CF2F-6740-2591-AC4BB83A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BAE6-E1C3-48F5-8C50-2B11E09467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2E5C5-60C2-268F-10CD-C5B229DC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1A0F4-AE9D-679C-48F7-203BADD4B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2F03-341E-4AAC-B28B-17B0916CD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304-2.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92BD8-CD9D-4866-9B85-FE9C06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41CD-573A-4B14-8625-7FB7064AD417}"/>
              </a:ext>
            </a:extLst>
          </p:cNvPr>
          <p:cNvSpPr txBox="1"/>
          <p:nvPr/>
        </p:nvSpPr>
        <p:spPr>
          <a:xfrm>
            <a:off x="922713" y="1690688"/>
            <a:ext cx="91523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let, const – ES6 </a:t>
            </a:r>
            <a:r>
              <a:rPr lang="ko-KR" altLang="en-US" dirty="0"/>
              <a:t>버전 이후에 변수를</a:t>
            </a:r>
            <a:r>
              <a:rPr lang="en-US" altLang="ko-KR" dirty="0"/>
              <a:t> </a:t>
            </a:r>
            <a:r>
              <a:rPr lang="ko-KR" altLang="en-US" dirty="0"/>
              <a:t>선언하는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var</a:t>
            </a:r>
            <a:r>
              <a:rPr lang="ko-KR" altLang="en-US" dirty="0"/>
              <a:t>가 있는데 왜 </a:t>
            </a:r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/>
              <a:t>const</a:t>
            </a:r>
            <a:r>
              <a:rPr lang="ko-KR" altLang="en-US" dirty="0"/>
              <a:t>라는 예약어가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576FA5-AC45-4FC1-9629-118E2B4022B1}"/>
              </a:ext>
            </a:extLst>
          </p:cNvPr>
          <p:cNvGrpSpPr/>
          <p:nvPr/>
        </p:nvGrpSpPr>
        <p:grpSpPr>
          <a:xfrm>
            <a:off x="606829" y="3118199"/>
            <a:ext cx="8348917" cy="2226885"/>
            <a:chOff x="606829" y="3118199"/>
            <a:chExt cx="8348917" cy="222688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5F5646-EAE9-4FFD-8E88-4AE05E558F0E}"/>
                </a:ext>
              </a:extLst>
            </p:cNvPr>
            <p:cNvSpPr/>
            <p:nvPr/>
          </p:nvSpPr>
          <p:spPr>
            <a:xfrm>
              <a:off x="4181302" y="3730726"/>
              <a:ext cx="1064029" cy="244402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476800F-61E7-43FD-8E9C-763966D6899D}"/>
                </a:ext>
              </a:extLst>
            </p:cNvPr>
            <p:cNvSpPr/>
            <p:nvPr/>
          </p:nvSpPr>
          <p:spPr>
            <a:xfrm>
              <a:off x="2572097" y="4121345"/>
              <a:ext cx="1064029" cy="244402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57BA3F-319B-4648-AA8C-4018B9BDD5C7}"/>
                </a:ext>
              </a:extLst>
            </p:cNvPr>
            <p:cNvSpPr/>
            <p:nvPr/>
          </p:nvSpPr>
          <p:spPr>
            <a:xfrm>
              <a:off x="606829" y="3341716"/>
              <a:ext cx="4921135" cy="20033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C16CD-24D4-4CA3-AB0E-F8FF1C077792}"/>
                </a:ext>
              </a:extLst>
            </p:cNvPr>
            <p:cNvSpPr txBox="1"/>
            <p:nvPr/>
          </p:nvSpPr>
          <p:spPr>
            <a:xfrm>
              <a:off x="838200" y="3584429"/>
              <a:ext cx="5106785" cy="128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변수 이름 앞에 </a:t>
              </a:r>
              <a:r>
                <a:rPr lang="en-US" altLang="ko-KR" dirty="0"/>
                <a:t>var</a:t>
              </a:r>
              <a:r>
                <a:rPr lang="ko-KR" altLang="en-US" dirty="0"/>
                <a:t>를 붙이면 지역 변수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var</a:t>
              </a:r>
              <a:r>
                <a:rPr lang="ko-KR" altLang="en-US" dirty="0"/>
                <a:t>가 없으면 전역 변수</a:t>
              </a:r>
              <a:br>
                <a:rPr lang="en-US" altLang="ko-KR" dirty="0"/>
              </a:br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실수로 </a:t>
              </a:r>
              <a:r>
                <a:rPr lang="en-US" altLang="ko-KR" dirty="0">
                  <a:sym typeface="Wingdings" panose="05000000000000000000" pitchFamily="2" charset="2"/>
                </a:rPr>
                <a:t>var</a:t>
              </a:r>
              <a:r>
                <a:rPr lang="ko-KR" altLang="en-US" dirty="0">
                  <a:sym typeface="Wingdings" panose="05000000000000000000" pitchFamily="2" charset="2"/>
                </a:rPr>
                <a:t>를 빼먹었다면</a:t>
              </a:r>
              <a:r>
                <a:rPr lang="en-US" altLang="ko-KR" dirty="0">
                  <a:sym typeface="Wingdings" panose="05000000000000000000" pitchFamily="2" charset="2"/>
                </a:rPr>
                <a:t>?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339F-948F-4467-991F-E92B448C30ED}"/>
                </a:ext>
              </a:extLst>
            </p:cNvPr>
            <p:cNvSpPr txBox="1"/>
            <p:nvPr/>
          </p:nvSpPr>
          <p:spPr>
            <a:xfrm>
              <a:off x="1105592" y="3118199"/>
              <a:ext cx="27914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var </a:t>
              </a:r>
              <a:r>
                <a:rPr lang="ko-KR" altLang="en-US" dirty="0"/>
                <a:t>변수의 </a:t>
              </a:r>
              <a:r>
                <a:rPr lang="ko-KR" altLang="en-US" dirty="0" err="1"/>
                <a:t>스코프</a:t>
              </a:r>
              <a:r>
                <a:rPr lang="en-US" altLang="ko-KR" dirty="0"/>
                <a:t>(scope)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37E0A9-5885-4C3D-8B5F-AFF3CCDBA620}"/>
                </a:ext>
              </a:extLst>
            </p:cNvPr>
            <p:cNvSpPr txBox="1"/>
            <p:nvPr/>
          </p:nvSpPr>
          <p:spPr>
            <a:xfrm>
              <a:off x="5944985" y="3263967"/>
              <a:ext cx="3010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</a:rPr>
                <a:t>함수</a:t>
              </a:r>
              <a:r>
                <a:rPr lang="en-US" altLang="ko-KR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>
                  <a:solidFill>
                    <a:srgbClr val="0070C0"/>
                  </a:solidFill>
                </a:rPr>
                <a:t>안에서만 사용할 수 있는 변수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09AAADAC-98FE-4C40-9FDB-238A7D5F32B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 flipH="1" flipV="1">
              <a:off x="5160179" y="2947609"/>
              <a:ext cx="314558" cy="12550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EC42E6-DD0B-416B-9D64-1CF971C8F86E}"/>
                </a:ext>
              </a:extLst>
            </p:cNvPr>
            <p:cNvSpPr txBox="1"/>
            <p:nvPr/>
          </p:nvSpPr>
          <p:spPr>
            <a:xfrm>
              <a:off x="4439604" y="4121345"/>
              <a:ext cx="33698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</a:rPr>
                <a:t>프로그램 전체에서 사용할 수 있는 변수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F5E45A3-7BAB-428F-BBCB-1ACCEF53F015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790604" y="4275233"/>
              <a:ext cx="649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492B530-3D83-D2F6-AEA0-272F8152C8C9}"/>
              </a:ext>
            </a:extLst>
          </p:cNvPr>
          <p:cNvSpPr txBox="1"/>
          <p:nvPr/>
        </p:nvSpPr>
        <p:spPr>
          <a:xfrm>
            <a:off x="306648" y="319086"/>
            <a:ext cx="3427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const 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9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92BD8-CD9D-4866-9B85-FE9C06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576FA5-AC45-4FC1-9629-118E2B4022B1}"/>
              </a:ext>
            </a:extLst>
          </p:cNvPr>
          <p:cNvGrpSpPr/>
          <p:nvPr/>
        </p:nvGrpSpPr>
        <p:grpSpPr>
          <a:xfrm>
            <a:off x="906088" y="1572032"/>
            <a:ext cx="7647708" cy="1919313"/>
            <a:chOff x="606829" y="3118199"/>
            <a:chExt cx="7385717" cy="19193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57BA3F-319B-4648-AA8C-4018B9BDD5C7}"/>
                </a:ext>
              </a:extLst>
            </p:cNvPr>
            <p:cNvSpPr/>
            <p:nvPr/>
          </p:nvSpPr>
          <p:spPr>
            <a:xfrm>
              <a:off x="606829" y="3341716"/>
              <a:ext cx="7385717" cy="169579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339F-948F-4467-991F-E92B448C30ED}"/>
                </a:ext>
              </a:extLst>
            </p:cNvPr>
            <p:cNvSpPr txBox="1"/>
            <p:nvPr/>
          </p:nvSpPr>
          <p:spPr>
            <a:xfrm>
              <a:off x="1105592" y="3118199"/>
              <a:ext cx="23442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var </a:t>
              </a:r>
              <a:r>
                <a:rPr lang="ko-KR" altLang="en-US" dirty="0"/>
                <a:t>변수의 </a:t>
              </a:r>
              <a:r>
                <a:rPr lang="ko-KR" altLang="en-US" dirty="0" err="1"/>
                <a:t>호이스팅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E4FF70-A1F9-4AF2-8DD3-1ADFC4CE478A}"/>
              </a:ext>
            </a:extLst>
          </p:cNvPr>
          <p:cNvSpPr txBox="1"/>
          <p:nvPr/>
        </p:nvSpPr>
        <p:spPr>
          <a:xfrm>
            <a:off x="1305098" y="2078672"/>
            <a:ext cx="696606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변수를 선언하기 전에 변수를 사용하면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오류가 생기지 않는다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변수 선언이 앞에 있는 것처럼 끌어올려</a:t>
            </a:r>
            <a:r>
              <a:rPr lang="en-US" altLang="ko-KR" dirty="0">
                <a:sym typeface="Wingdings" panose="05000000000000000000" pitchFamily="2" charset="2"/>
              </a:rPr>
              <a:t>(hoisting) </a:t>
            </a:r>
            <a:r>
              <a:rPr lang="ko-KR" altLang="en-US" dirty="0">
                <a:sym typeface="Wingdings" panose="05000000000000000000" pitchFamily="2" charset="2"/>
              </a:rPr>
              <a:t>인식한다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E436DF-3015-4157-8AF9-A0D4FD36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3783474"/>
            <a:ext cx="4478987" cy="22807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65493F-9610-46B6-947E-872AAF5B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97" y="4555693"/>
            <a:ext cx="2990215" cy="10328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5E6784-D2FB-B193-8B4B-CF986D912675}"/>
              </a:ext>
            </a:extLst>
          </p:cNvPr>
          <p:cNvSpPr txBox="1"/>
          <p:nvPr/>
        </p:nvSpPr>
        <p:spPr>
          <a:xfrm>
            <a:off x="306648" y="319086"/>
            <a:ext cx="3427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const 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0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92BD8-CD9D-4866-9B85-FE9C06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576FA5-AC45-4FC1-9629-118E2B4022B1}"/>
              </a:ext>
            </a:extLst>
          </p:cNvPr>
          <p:cNvGrpSpPr/>
          <p:nvPr/>
        </p:nvGrpSpPr>
        <p:grpSpPr>
          <a:xfrm>
            <a:off x="906087" y="1572032"/>
            <a:ext cx="8986057" cy="1919313"/>
            <a:chOff x="606828" y="3118199"/>
            <a:chExt cx="8678218" cy="19193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57BA3F-319B-4648-AA8C-4018B9BDD5C7}"/>
                </a:ext>
              </a:extLst>
            </p:cNvPr>
            <p:cNvSpPr/>
            <p:nvPr/>
          </p:nvSpPr>
          <p:spPr>
            <a:xfrm>
              <a:off x="606828" y="3341716"/>
              <a:ext cx="8678218" cy="169579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339F-948F-4467-991F-E92B448C30ED}"/>
                </a:ext>
              </a:extLst>
            </p:cNvPr>
            <p:cNvSpPr txBox="1"/>
            <p:nvPr/>
          </p:nvSpPr>
          <p:spPr>
            <a:xfrm>
              <a:off x="1105592" y="3118199"/>
              <a:ext cx="19728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var </a:t>
              </a:r>
              <a:r>
                <a:rPr lang="ko-KR" altLang="en-US" dirty="0"/>
                <a:t>변수의 </a:t>
              </a:r>
              <a:r>
                <a:rPr lang="ko-KR" altLang="en-US" dirty="0" err="1"/>
                <a:t>재선언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E4FF70-A1F9-4AF2-8DD3-1ADFC4CE478A}"/>
              </a:ext>
            </a:extLst>
          </p:cNvPr>
          <p:cNvSpPr txBox="1"/>
          <p:nvPr/>
        </p:nvSpPr>
        <p:spPr>
          <a:xfrm>
            <a:off x="1305098" y="2078672"/>
            <a:ext cx="841248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이미 있는 변수를 다시 선언할 수 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실수로 서로 다른 위치에서 같은 변수를 선언할 수 있다는 것은 문제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재선언하면</a:t>
            </a:r>
            <a:r>
              <a:rPr lang="ko-KR" altLang="en-US" dirty="0">
                <a:sym typeface="Wingdings" panose="05000000000000000000" pitchFamily="2" charset="2"/>
              </a:rPr>
              <a:t> 이전 변수를 덮어쓰기 때문에 예상하지 못한 오류가 생길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F3293-13DB-F367-4CBE-A454DC41B7A5}"/>
              </a:ext>
            </a:extLst>
          </p:cNvPr>
          <p:cNvSpPr txBox="1"/>
          <p:nvPr/>
        </p:nvSpPr>
        <p:spPr>
          <a:xfrm>
            <a:off x="306648" y="319086"/>
            <a:ext cx="3427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const 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7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92BD8-CD9D-4866-9B85-FE9C06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576FA5-AC45-4FC1-9629-118E2B4022B1}"/>
              </a:ext>
            </a:extLst>
          </p:cNvPr>
          <p:cNvGrpSpPr/>
          <p:nvPr/>
        </p:nvGrpSpPr>
        <p:grpSpPr>
          <a:xfrm>
            <a:off x="739834" y="2738703"/>
            <a:ext cx="5486400" cy="1062818"/>
            <a:chOff x="606829" y="3127413"/>
            <a:chExt cx="5298450" cy="106281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57BA3F-319B-4648-AA8C-4018B9BDD5C7}"/>
                </a:ext>
              </a:extLst>
            </p:cNvPr>
            <p:cNvSpPr/>
            <p:nvPr/>
          </p:nvSpPr>
          <p:spPr>
            <a:xfrm>
              <a:off x="606829" y="3341716"/>
              <a:ext cx="5298450" cy="84851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88339F-948F-4467-991F-E92B448C30ED}"/>
                </a:ext>
              </a:extLst>
            </p:cNvPr>
            <p:cNvSpPr txBox="1"/>
            <p:nvPr/>
          </p:nvSpPr>
          <p:spPr>
            <a:xfrm>
              <a:off x="830273" y="3127413"/>
              <a:ext cx="16737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변수의 </a:t>
              </a:r>
              <a:r>
                <a:rPr lang="ko-KR" altLang="en-US" dirty="0" err="1"/>
                <a:t>스코프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E4FF70-A1F9-4AF2-8DD3-1ADFC4CE478A}"/>
              </a:ext>
            </a:extLst>
          </p:cNvPr>
          <p:cNvSpPr txBox="1"/>
          <p:nvPr/>
        </p:nvSpPr>
        <p:spPr>
          <a:xfrm>
            <a:off x="1138844" y="3236129"/>
            <a:ext cx="48047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let </a:t>
            </a:r>
            <a:r>
              <a:rPr lang="ko-KR" altLang="en-US" dirty="0"/>
              <a:t>변수와 </a:t>
            </a:r>
            <a:r>
              <a:rPr lang="en-US" altLang="ko-KR" dirty="0"/>
              <a:t>const </a:t>
            </a:r>
            <a:r>
              <a:rPr lang="ko-KR" altLang="en-US" dirty="0"/>
              <a:t>변수는 블록 영역의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58FE4-7573-494E-BD5C-B113D1441C73}"/>
              </a:ext>
            </a:extLst>
          </p:cNvPr>
          <p:cNvSpPr txBox="1"/>
          <p:nvPr/>
        </p:nvSpPr>
        <p:spPr>
          <a:xfrm>
            <a:off x="922713" y="1690688"/>
            <a:ext cx="91523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let – </a:t>
            </a:r>
            <a:r>
              <a:rPr lang="ko-KR" altLang="en-US" dirty="0"/>
              <a:t>프로그램 안에서 값이 변하는 변수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프로그램 안에서 값이 변하지 않는 변수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1D80C5-5A94-41C3-BC3D-A2BBACC38DAB}"/>
              </a:ext>
            </a:extLst>
          </p:cNvPr>
          <p:cNvGrpSpPr/>
          <p:nvPr/>
        </p:nvGrpSpPr>
        <p:grpSpPr>
          <a:xfrm>
            <a:off x="6873958" y="1654830"/>
            <a:ext cx="4878851" cy="3659079"/>
            <a:chOff x="6172600" y="1295306"/>
            <a:chExt cx="5563377" cy="42673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42EF5-FEE9-4E02-9DEE-EE1094DB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19"/>
            <a:stretch/>
          </p:blipFill>
          <p:spPr>
            <a:xfrm>
              <a:off x="6172601" y="1295306"/>
              <a:ext cx="5563376" cy="121937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F28A7D-4A10-4C8D-AB8C-76CD5279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600" y="2266584"/>
              <a:ext cx="5563376" cy="329611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2DFB82-8533-4262-92F4-8DD63846A2B7}"/>
              </a:ext>
            </a:extLst>
          </p:cNvPr>
          <p:cNvGrpSpPr/>
          <p:nvPr/>
        </p:nvGrpSpPr>
        <p:grpSpPr>
          <a:xfrm>
            <a:off x="739834" y="5144525"/>
            <a:ext cx="5486400" cy="1061765"/>
            <a:chOff x="606829" y="3346489"/>
            <a:chExt cx="5298450" cy="10617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6FF4F4-A260-4DDF-A52F-F6048C2E01B5}"/>
                </a:ext>
              </a:extLst>
            </p:cNvPr>
            <p:cNvSpPr/>
            <p:nvPr/>
          </p:nvSpPr>
          <p:spPr>
            <a:xfrm>
              <a:off x="606829" y="3559739"/>
              <a:ext cx="5298450" cy="84851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EC0ACB-CB83-40E7-B894-55874BD713CF}"/>
                </a:ext>
              </a:extLst>
            </p:cNvPr>
            <p:cNvSpPr txBox="1"/>
            <p:nvPr/>
          </p:nvSpPr>
          <p:spPr>
            <a:xfrm>
              <a:off x="701825" y="3346489"/>
              <a:ext cx="21985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변수의 </a:t>
              </a:r>
              <a:r>
                <a:rPr lang="ko-KR" altLang="en-US" dirty="0" err="1"/>
                <a:t>재선언</a:t>
              </a:r>
              <a:r>
                <a:rPr lang="en-US" altLang="ko-KR" dirty="0"/>
                <a:t> </a:t>
              </a:r>
              <a:r>
                <a:rPr lang="ko-KR" altLang="en-US" dirty="0"/>
                <a:t>불가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24509A-69C0-43AA-94B7-E7A3BAE574F6}"/>
              </a:ext>
            </a:extLst>
          </p:cNvPr>
          <p:cNvSpPr txBox="1"/>
          <p:nvPr/>
        </p:nvSpPr>
        <p:spPr>
          <a:xfrm>
            <a:off x="1138844" y="5422875"/>
            <a:ext cx="48047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같은 변수를 다시 선언하면 오류 발생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88D760-5CB2-41B5-A08C-0E70A43A9FC7}"/>
              </a:ext>
            </a:extLst>
          </p:cNvPr>
          <p:cNvGrpSpPr/>
          <p:nvPr/>
        </p:nvGrpSpPr>
        <p:grpSpPr>
          <a:xfrm>
            <a:off x="739834" y="3944854"/>
            <a:ext cx="5486400" cy="1062818"/>
            <a:chOff x="606829" y="3127413"/>
            <a:chExt cx="5298450" cy="10628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6695A6-4366-4253-BDED-3C9D2DE5429F}"/>
                </a:ext>
              </a:extLst>
            </p:cNvPr>
            <p:cNvSpPr/>
            <p:nvPr/>
          </p:nvSpPr>
          <p:spPr>
            <a:xfrm>
              <a:off x="606829" y="3341716"/>
              <a:ext cx="5298450" cy="84851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6C9AEA-BF0D-4061-BEDB-156CB6EBC152}"/>
                </a:ext>
              </a:extLst>
            </p:cNvPr>
            <p:cNvSpPr txBox="1"/>
            <p:nvPr/>
          </p:nvSpPr>
          <p:spPr>
            <a:xfrm>
              <a:off x="830273" y="3127413"/>
              <a:ext cx="15948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호이스팅</a:t>
              </a:r>
              <a:r>
                <a:rPr lang="ko-KR" altLang="en-US" dirty="0"/>
                <a:t> 없음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0A2A82-A07B-4653-A438-A13A5866CE7C}"/>
              </a:ext>
            </a:extLst>
          </p:cNvPr>
          <p:cNvSpPr txBox="1"/>
          <p:nvPr/>
        </p:nvSpPr>
        <p:spPr>
          <a:xfrm>
            <a:off x="1080656" y="4404804"/>
            <a:ext cx="48047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변수를 선언하지 않고 사용하면 오류 발생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13342-D69B-7DCD-3EB5-17F2023B63CE}"/>
              </a:ext>
            </a:extLst>
          </p:cNvPr>
          <p:cNvSpPr txBox="1"/>
          <p:nvPr/>
        </p:nvSpPr>
        <p:spPr>
          <a:xfrm>
            <a:off x="306648" y="319086"/>
            <a:ext cx="3427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const 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9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92BD8-CD9D-4866-9B85-FE9C06E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B8246-3F85-4CA1-84BC-041B629A43FB}"/>
              </a:ext>
            </a:extLst>
          </p:cNvPr>
          <p:cNvSpPr txBox="1"/>
          <p:nvPr/>
        </p:nvSpPr>
        <p:spPr>
          <a:xfrm>
            <a:off x="897775" y="2011680"/>
            <a:ext cx="6574557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전역 변수는 최소한으로 사용한다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var </a:t>
            </a:r>
            <a:r>
              <a:rPr lang="ko-KR" altLang="en-US" dirty="0"/>
              <a:t>변수는 함수의 시작 부분에서 선언한다 </a:t>
            </a:r>
            <a:r>
              <a:rPr lang="en-US" altLang="ko-KR" dirty="0"/>
              <a:t>(</a:t>
            </a:r>
            <a:r>
              <a:rPr lang="ko-KR" altLang="en-US" dirty="0" err="1"/>
              <a:t>호이스팅</a:t>
            </a:r>
            <a:r>
              <a:rPr lang="ko-KR" altLang="en-US" dirty="0"/>
              <a:t> 방지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</a:t>
            </a:r>
            <a:r>
              <a:rPr lang="ko-KR" altLang="en-US" dirty="0"/>
              <a:t>문의 카운터 변수는 블록 변수</a:t>
            </a:r>
            <a:r>
              <a:rPr lang="en-US" altLang="ko-KR" dirty="0"/>
              <a:t>(let)</a:t>
            </a:r>
            <a:r>
              <a:rPr lang="ko-KR" altLang="en-US" dirty="0"/>
              <a:t>를 </a:t>
            </a:r>
            <a:r>
              <a:rPr lang="ko-KR" altLang="en-US" dirty="0" err="1"/>
              <a:t>사용하는게</a:t>
            </a:r>
            <a:r>
              <a:rPr lang="ko-KR" altLang="en-US" dirty="0"/>
              <a:t> 좋다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ES6</a:t>
            </a:r>
            <a:r>
              <a:rPr lang="ko-KR" altLang="en-US" dirty="0"/>
              <a:t>를 사용한 프로그램이라면 </a:t>
            </a:r>
            <a:r>
              <a:rPr lang="en-US" altLang="ko-KR" dirty="0"/>
              <a:t>var</a:t>
            </a:r>
            <a:r>
              <a:rPr lang="ko-KR" altLang="en-US" dirty="0"/>
              <a:t>보다 </a:t>
            </a:r>
            <a:r>
              <a:rPr lang="en-US" altLang="ko-KR" dirty="0"/>
              <a:t>let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C3824-CD0D-B831-F6E7-D6A1F7DE0E07}"/>
              </a:ext>
            </a:extLst>
          </p:cNvPr>
          <p:cNvSpPr txBox="1"/>
          <p:nvPr/>
        </p:nvSpPr>
        <p:spPr>
          <a:xfrm>
            <a:off x="306647" y="319086"/>
            <a:ext cx="6317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변수는 이렇게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11744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64F62-4ADC-0CFD-1D94-A0C52B476F32}"/>
              </a:ext>
            </a:extLst>
          </p:cNvPr>
          <p:cNvSpPr txBox="1"/>
          <p:nvPr/>
        </p:nvSpPr>
        <p:spPr>
          <a:xfrm>
            <a:off x="717167" y="1433738"/>
            <a:ext cx="10515600" cy="387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var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변수보다 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let, const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사람이 함께 진행하는 프로젝트라면 </a:t>
            </a:r>
            <a:b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재선언할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수도 없고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호이스팅도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없는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이나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사용하는 것이 안전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전역 변수는 최소한으로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가능하면 전역 변수의 사용을 줄이고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프로그램에서 값이 변하지 않는다면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선언하는 것이 좋다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 선언은 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객체를 선언할 때에는 프로그램 중에 객체 자체가 바뀌지 않도록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사용해서 선언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객체를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선언해도 객체 안에 있는 프로퍼티는 얼마든지 수정할 수 있다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E8C57-DDB0-DD85-1EED-71045526E355}"/>
              </a:ext>
            </a:extLst>
          </p:cNvPr>
          <p:cNvSpPr txBox="1"/>
          <p:nvPr/>
        </p:nvSpPr>
        <p:spPr>
          <a:xfrm>
            <a:off x="306647" y="319086"/>
            <a:ext cx="8652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이렇게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359292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모드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엄격 모드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8BC350-DB42-65C0-4CE3-C6F4F4B73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34976"/>
              </p:ext>
            </p:extLst>
          </p:nvPr>
        </p:nvGraphicFramePr>
        <p:xfrm>
          <a:off x="506186" y="2813567"/>
          <a:ext cx="233289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'use strict' 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6D079F-D353-0074-08E1-F10891E14F19}"/>
              </a:ext>
            </a:extLst>
          </p:cNvPr>
          <p:cNvSpPr txBox="1"/>
          <p:nvPr/>
        </p:nvSpPr>
        <p:spPr>
          <a:xfrm>
            <a:off x="419100" y="2081285"/>
            <a:ext cx="10896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이는 엄격 모드(</a:t>
            </a:r>
            <a:r>
              <a:rPr lang="ko-KR" altLang="en-US" sz="1600" dirty="0" err="1"/>
              <a:t>strict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mode</a:t>
            </a:r>
            <a:r>
              <a:rPr lang="ko-KR" altLang="en-US" sz="1600" dirty="0"/>
              <a:t>) 기능으로 자바스크립트는 이러한 문자열을 </a:t>
            </a:r>
            <a:r>
              <a:rPr lang="ko-KR" altLang="en-US" sz="1600" dirty="0" err="1"/>
              <a:t>읽어들인</a:t>
            </a:r>
            <a:r>
              <a:rPr lang="ko-KR" altLang="en-US" sz="1600" dirty="0"/>
              <a:t> 순간부터 코드를 엄격하게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19238-BFD9-397F-B2FF-C4482ADEEA65}"/>
              </a:ext>
            </a:extLst>
          </p:cNvPr>
          <p:cNvSpPr txBox="1"/>
          <p:nvPr/>
        </p:nvSpPr>
        <p:spPr>
          <a:xfrm>
            <a:off x="375557" y="1564447"/>
            <a:ext cx="10983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여러 자바스크립트 코드를 보면 블록의 가장 위쪽에 ‘</a:t>
            </a:r>
            <a:r>
              <a:rPr lang="ko-KR" altLang="en-US" sz="2400" dirty="0" err="1"/>
              <a:t>use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strict’라는</a:t>
            </a:r>
            <a:r>
              <a:rPr lang="ko-KR" altLang="en-US" sz="2400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2477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0D557-CB6C-8A29-FE5E-A7B63966FE2B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엄격 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8E4FF-20B1-1843-CA36-408B16147E06}"/>
              </a:ext>
            </a:extLst>
          </p:cNvPr>
          <p:cNvSpPr txBox="1"/>
          <p:nvPr/>
        </p:nvSpPr>
        <p:spPr>
          <a:xfrm>
            <a:off x="408215" y="1546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선언 없이 변수 사용 (소스 코드 5-2.12.html)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CEC8658-DC9D-7DD7-697D-46D32FF3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34141"/>
              </p:ext>
            </p:extLst>
          </p:nvPr>
        </p:nvGraphicFramePr>
        <p:xfrm>
          <a:off x="544285" y="2362200"/>
          <a:ext cx="35403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02   data = 10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03   console.log(data)</a:t>
                      </a:r>
                    </a:p>
                    <a:p>
                      <a:pPr latinLnBrk="1"/>
                      <a:r>
                        <a:rPr lang="it-IT" altLang="ko-KR" sz="1600" b="0" dirty="0">
                          <a:solidFill>
                            <a:sysClr val="windowText" lastClr="000000"/>
                          </a:solidFill>
                        </a:rPr>
                        <a:t>04 &lt;/script&gt;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7" name="Picture 5">
            <a:extLst>
              <a:ext uri="{FF2B5EF4-FFF2-40B4-BE49-F238E27FC236}">
                <a16:creationId xmlns:a16="http://schemas.microsoft.com/office/drawing/2014/main" id="{067B8987-B889-B8EB-83AA-8110129C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90" y="1622489"/>
            <a:ext cx="3420210" cy="205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194E1-2F0F-6BD4-24A3-8D1B9E5C787E}"/>
              </a:ext>
            </a:extLst>
          </p:cNvPr>
          <p:cNvSpPr txBox="1"/>
          <p:nvPr/>
        </p:nvSpPr>
        <p:spPr>
          <a:xfrm>
            <a:off x="455665" y="3875705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엄격 모드에서는 이러한 코드를 사용할 수 없음</a:t>
            </a:r>
            <a:br>
              <a:rPr lang="en-US" altLang="ko-KR" sz="1400" dirty="0">
                <a:solidFill>
                  <a:srgbClr val="FF0000"/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변수를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ITC Garamond Std Lt"/>
              </a:rPr>
              <a:t>let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키워드 등으로 선언하지 않 았는데 사용했다고 곧바로 오류가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엄격 모드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B3CAD5-D3D5-C98D-97BF-CB7EA8FB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1440"/>
              </p:ext>
            </p:extLst>
          </p:nvPr>
        </p:nvGraphicFramePr>
        <p:xfrm>
          <a:off x="669471" y="2207017"/>
          <a:ext cx="354036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'use strict'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data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console.log(data)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2C3F16-4350-95E6-DF1C-0DE5F685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23" y="1962372"/>
            <a:ext cx="5746872" cy="975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F327F-24F0-0454-30D6-A849EB546DEC}"/>
              </a:ext>
            </a:extLst>
          </p:cNvPr>
          <p:cNvSpPr txBox="1"/>
          <p:nvPr/>
        </p:nvSpPr>
        <p:spPr>
          <a:xfrm>
            <a:off x="592939" y="3945301"/>
            <a:ext cx="65317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모질라 엄격 모드 문서 참조</a:t>
            </a:r>
          </a:p>
          <a:p>
            <a:r>
              <a:rPr lang="ko-KR" altLang="en-US" sz="1200" dirty="0"/>
              <a:t>URL https://developer.mozilla.org/ko/docs/Web/JavaScript/Reference/Strict_mode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6F1AB-2E18-6E2A-89B7-FB76D303D165}"/>
              </a:ext>
            </a:extLst>
          </p:cNvPr>
          <p:cNvSpPr txBox="1"/>
          <p:nvPr/>
        </p:nvSpPr>
        <p:spPr>
          <a:xfrm>
            <a:off x="511296" y="1481107"/>
            <a:ext cx="72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엄격 모드에서 선언 없이 변수 사용 (소스 코드 5-2-13.html)</a:t>
            </a:r>
          </a:p>
        </p:txBody>
      </p:sp>
    </p:spTree>
    <p:extLst>
      <p:ext uri="{BB962C8B-B14F-4D97-AF65-F5344CB8AC3E}">
        <p14:creationId xmlns:p14="http://schemas.microsoft.com/office/powerpoint/2010/main" val="6116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187028"/>
            <a:ext cx="4591623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유효번위</a:t>
            </a:r>
            <a:r>
              <a:rPr lang="ko-KR" altLang="en-US" sz="5000" dirty="0">
                <a:solidFill>
                  <a:schemeClr val="bg1"/>
                </a:solidFill>
              </a:rPr>
              <a:t> 및 </a:t>
            </a:r>
            <a:r>
              <a:rPr lang="ko-KR" altLang="en-US" sz="5000" dirty="0" err="1">
                <a:solidFill>
                  <a:schemeClr val="bg1"/>
                </a:solidFill>
              </a:rPr>
              <a:t>스코프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2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973E-75E5-883C-8073-6F66DC48678B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엄격 모드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1766DD-16EE-E0AD-649A-E6EDF9FE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79723"/>
              </p:ext>
            </p:extLst>
          </p:nvPr>
        </p:nvGraphicFramePr>
        <p:xfrm>
          <a:off x="615042" y="2121581"/>
          <a:ext cx="354036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6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(function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'use strict'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문장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})()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77C0A2-B670-D6D2-18D2-AC9C6F50D98B}"/>
              </a:ext>
            </a:extLst>
          </p:cNvPr>
          <p:cNvSpPr txBox="1"/>
          <p:nvPr/>
        </p:nvSpPr>
        <p:spPr>
          <a:xfrm>
            <a:off x="424543" y="1508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엄격 모드의 일반적인 사용 패턴</a:t>
            </a:r>
          </a:p>
        </p:txBody>
      </p:sp>
    </p:spTree>
    <p:extLst>
      <p:ext uri="{BB962C8B-B14F-4D97-AF65-F5344CB8AC3E}">
        <p14:creationId xmlns:p14="http://schemas.microsoft.com/office/powerpoint/2010/main" val="40632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5B04CF-CBB6-8129-7E54-9811EF9D3B57}"/>
              </a:ext>
            </a:extLst>
          </p:cNvPr>
          <p:cNvSpPr txBox="1"/>
          <p:nvPr/>
        </p:nvSpPr>
        <p:spPr>
          <a:xfrm>
            <a:off x="758829" y="140330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ore-KR" sz="1600" dirty="0" err="1"/>
              <a:t>스코프</a:t>
            </a:r>
            <a:r>
              <a:rPr lang="en-US" altLang="ko-KR" sz="1600" dirty="0"/>
              <a:t>(</a:t>
            </a:r>
            <a:r>
              <a:rPr lang="en-US" altLang="ko-Kore-KR" sz="1600" dirty="0"/>
              <a:t>scope</a:t>
            </a:r>
            <a:r>
              <a:rPr lang="en-US" altLang="ko-KR" sz="1600" dirty="0"/>
              <a:t>) : </a:t>
            </a:r>
            <a:r>
              <a:rPr lang="ko-KR" altLang="ko-Kore-KR" sz="1600" dirty="0"/>
              <a:t>선언한 변수의 적용 범위를 가리</a:t>
            </a:r>
            <a:r>
              <a:rPr lang="ko-KR" altLang="en-US" sz="1600" dirty="0"/>
              <a:t>킨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R" altLang="en-US" sz="1600" dirty="0"/>
              <a:t> </a:t>
            </a:r>
            <a:r>
              <a:rPr lang="en-US" altLang="ko-Kore-KR" sz="1600" dirty="0"/>
              <a:t> 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2B8A9-C59B-5C49-5FA8-F5E18A38C1FA}"/>
              </a:ext>
            </a:extLst>
          </p:cNvPr>
          <p:cNvSpPr txBox="1"/>
          <p:nvPr/>
        </p:nvSpPr>
        <p:spPr>
          <a:xfrm>
            <a:off x="758829" y="1982010"/>
            <a:ext cx="60812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var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키워드를</a:t>
            </a:r>
            <a:r>
              <a:rPr kumimoji="1" lang="ko-KR" altLang="en-US" sz="1600"/>
              <a:t> 사용한 변수는 함수 레벨 스코프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let, const</a:t>
            </a:r>
            <a:r>
              <a:rPr kumimoji="1" lang="ko-KR" altLang="en-US" sz="1600" dirty="0"/>
              <a:t> 키워드를 사용한 변수는 블록 레벨 </a:t>
            </a:r>
            <a:r>
              <a:rPr kumimoji="1" lang="ko-KR" altLang="en-US" sz="1600" dirty="0" err="1"/>
              <a:t>스코프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AF152-F9B4-340F-8891-230F0842F2BD}"/>
              </a:ext>
            </a:extLst>
          </p:cNvPr>
          <p:cNvSpPr txBox="1"/>
          <p:nvPr/>
        </p:nvSpPr>
        <p:spPr>
          <a:xfrm>
            <a:off x="306647" y="319086"/>
            <a:ext cx="3889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162ED-4B00-FE61-124E-FFA2C4887D6F}"/>
              </a:ext>
            </a:extLst>
          </p:cNvPr>
          <p:cNvSpPr txBox="1"/>
          <p:nvPr/>
        </p:nvSpPr>
        <p:spPr>
          <a:xfrm>
            <a:off x="749053" y="1299650"/>
            <a:ext cx="9656686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var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사용해서 변수를 선언하면 해당 변수는 함수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가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스코프란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변수를 선언한 함수에서만 해당 변수를 사용할 수 있다는 의미인데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b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이런 변수는 </a:t>
            </a:r>
            <a:r>
              <a:rPr lang="ko-KR" altLang="ko-Kore-KR" sz="16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지역 </a:t>
            </a:r>
            <a:r>
              <a:rPr lang="ko-KR" altLang="ko-Kore-KR" sz="1600" b="1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가진다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지역 변수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프로그램 시작 부분에서 변수를 선언하면 프로그램 전체에서 사용할 수 있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이런 변수는 </a:t>
            </a:r>
            <a:r>
              <a:rPr lang="ko-KR" altLang="en-US" sz="1600" b="1" dirty="0"/>
              <a:t>전역 </a:t>
            </a:r>
            <a:r>
              <a:rPr lang="ko-KR" altLang="en-US" sz="1600" b="1" dirty="0" err="1"/>
              <a:t>스코프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가진다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r>
              <a:rPr lang="en-US" altLang="ko-KR" sz="1600" dirty="0"/>
              <a:t>(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597A-6705-CDB2-487F-1FF4D80DEA98}"/>
              </a:ext>
            </a:extLst>
          </p:cNvPr>
          <p:cNvSpPr txBox="1"/>
          <p:nvPr/>
        </p:nvSpPr>
        <p:spPr>
          <a:xfrm>
            <a:off x="933593" y="3770137"/>
            <a:ext cx="3728621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sum(a, b)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var result = a + b;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console.log(result);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62B6-A813-F5C3-073B-2AE289753303}"/>
              </a:ext>
            </a:extLst>
          </p:cNvPr>
          <p:cNvSpPr txBox="1"/>
          <p:nvPr/>
        </p:nvSpPr>
        <p:spPr>
          <a:xfrm>
            <a:off x="862150" y="5389073"/>
            <a:ext cx="36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지역 </a:t>
            </a:r>
            <a:r>
              <a:rPr lang="ko-KR" altLang="en-US" sz="1400" dirty="0" err="1">
                <a:solidFill>
                  <a:srgbClr val="0070C0"/>
                </a:solidFill>
              </a:rPr>
              <a:t>스코프를</a:t>
            </a:r>
            <a:r>
              <a:rPr lang="ko-KR" altLang="en-US" sz="1400" dirty="0">
                <a:solidFill>
                  <a:srgbClr val="0070C0"/>
                </a:solidFill>
              </a:rPr>
              <a:t> 가지는 </a:t>
            </a:r>
            <a:r>
              <a:rPr lang="en-US" altLang="ko-KR" sz="1400" dirty="0">
                <a:solidFill>
                  <a:srgbClr val="0070C0"/>
                </a:solidFill>
              </a:rPr>
              <a:t>result </a:t>
            </a:r>
            <a:r>
              <a:rPr lang="ko-KR" altLang="en-US" sz="1400" dirty="0">
                <a:solidFill>
                  <a:srgbClr val="0070C0"/>
                </a:solidFill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12CEA-B654-CD04-35C7-7D78F0B15045}"/>
              </a:ext>
            </a:extLst>
          </p:cNvPr>
          <p:cNvSpPr txBox="1"/>
          <p:nvPr/>
        </p:nvSpPr>
        <p:spPr>
          <a:xfrm>
            <a:off x="5149133" y="3770137"/>
            <a:ext cx="3728621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hi = "hello";   </a:t>
            </a:r>
            <a:endParaRPr lang="ko-KR" altLang="en-US" sz="1600" kern="1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greeting()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console.log(hi);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greeting();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AEC628-A4E0-6F82-D636-467765993F45}"/>
              </a:ext>
            </a:extLst>
          </p:cNvPr>
          <p:cNvCxnSpPr/>
          <p:nvPr/>
        </p:nvCxnSpPr>
        <p:spPr>
          <a:xfrm flipV="1">
            <a:off x="2447109" y="4990011"/>
            <a:ext cx="0" cy="29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8B8783-4BB3-1DB0-395B-255FA911513B}"/>
              </a:ext>
            </a:extLst>
          </p:cNvPr>
          <p:cNvSpPr txBox="1"/>
          <p:nvPr/>
        </p:nvSpPr>
        <p:spPr>
          <a:xfrm>
            <a:off x="7684764" y="5389073"/>
            <a:ext cx="2991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전역 </a:t>
            </a:r>
            <a:r>
              <a:rPr lang="ko-KR" altLang="en-US" sz="1400" dirty="0" err="1">
                <a:solidFill>
                  <a:srgbClr val="0070C0"/>
                </a:solidFill>
              </a:rPr>
              <a:t>스코프를</a:t>
            </a:r>
            <a:r>
              <a:rPr lang="ko-KR" altLang="en-US" sz="1400" dirty="0">
                <a:solidFill>
                  <a:srgbClr val="0070C0"/>
                </a:solidFill>
              </a:rPr>
              <a:t> 가지는 </a:t>
            </a:r>
            <a:r>
              <a:rPr lang="en-US" altLang="ko-KR" sz="1400" dirty="0">
                <a:solidFill>
                  <a:srgbClr val="0070C0"/>
                </a:solidFill>
              </a:rPr>
              <a:t>hi </a:t>
            </a:r>
            <a:r>
              <a:rPr lang="ko-KR" altLang="en-US" sz="1400" dirty="0">
                <a:solidFill>
                  <a:srgbClr val="0070C0"/>
                </a:solidFill>
              </a:rPr>
              <a:t>변수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DDEFA89-B1B7-95C1-FE38-408740E73843}"/>
              </a:ext>
            </a:extLst>
          </p:cNvPr>
          <p:cNvCxnSpPr/>
          <p:nvPr/>
        </p:nvCxnSpPr>
        <p:spPr>
          <a:xfrm rot="10800000">
            <a:off x="6775270" y="5069016"/>
            <a:ext cx="909495" cy="489334"/>
          </a:xfrm>
          <a:prstGeom prst="bentConnector3">
            <a:avLst>
              <a:gd name="adj1" fmla="val 99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A83690-6325-7E83-B75E-7AEB55712FB7}"/>
              </a:ext>
            </a:extLst>
          </p:cNvPr>
          <p:cNvSpPr txBox="1"/>
          <p:nvPr/>
        </p:nvSpPr>
        <p:spPr>
          <a:xfrm>
            <a:off x="306648" y="319086"/>
            <a:ext cx="8216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변수의 영역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8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F6406-EE73-E6B1-B48F-C98F1041A3E3}"/>
              </a:ext>
            </a:extLst>
          </p:cNvPr>
          <p:cNvSpPr txBox="1"/>
          <p:nvPr/>
        </p:nvSpPr>
        <p:spPr>
          <a:xfrm>
            <a:off x="631884" y="1186400"/>
            <a:ext cx="10428001" cy="78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함수에서 변수를 선언할 때 변수 이름 앞에 </a:t>
            </a:r>
            <a:r>
              <a:rPr lang="en-US" altLang="ko-Kore-KR" sz="1600" dirty="0"/>
              <a:t>var </a:t>
            </a:r>
            <a:r>
              <a:rPr lang="ko-KR" altLang="ko-Kore-KR" sz="1600" dirty="0" err="1"/>
              <a:t>예약어를</a:t>
            </a:r>
            <a:r>
              <a:rPr lang="ko-KR" altLang="ko-Kore-KR" sz="1600" dirty="0"/>
              <a:t> 붙이지 않으면 자바스크립트는 전역 변수로 인식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실수로 </a:t>
            </a:r>
            <a:r>
              <a:rPr lang="en-US" altLang="ko-KR" sz="1600" dirty="0"/>
              <a:t>var </a:t>
            </a:r>
            <a:r>
              <a:rPr lang="ko-KR" altLang="ko-Kore-KR" sz="1600" dirty="0" err="1"/>
              <a:t>예약어</a:t>
            </a:r>
            <a:r>
              <a:rPr lang="ko-KR" altLang="ko-Kore-KR" sz="1600" dirty="0"/>
              <a:t> 없이 변수를 선언한다면</a:t>
            </a:r>
            <a:r>
              <a:rPr lang="en-US" altLang="ko-KR" sz="1600" dirty="0"/>
              <a:t>??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전역 변수가 되어 엉뚱한 결과가 발생할 수 있다</a:t>
            </a:r>
            <a:r>
              <a:rPr lang="en-US" altLang="ko-KR" sz="1600" dirty="0"/>
              <a:t>.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4FE22-7F41-5D5B-4FEE-84FE54C16EA3}"/>
              </a:ext>
            </a:extLst>
          </p:cNvPr>
          <p:cNvSpPr txBox="1"/>
          <p:nvPr/>
        </p:nvSpPr>
        <p:spPr>
          <a:xfrm>
            <a:off x="752405" y="3061756"/>
            <a:ext cx="5452834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greeting()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hi = "hello";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실수로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빠뜨렸다면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console.log(hi);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밖에서 사용할 수 있다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B8A857-C5A3-B637-F3E0-9E2FCE4BB200}"/>
              </a:ext>
            </a:extLst>
          </p:cNvPr>
          <p:cNvSpPr/>
          <p:nvPr/>
        </p:nvSpPr>
        <p:spPr>
          <a:xfrm>
            <a:off x="795946" y="3429000"/>
            <a:ext cx="239697" cy="2485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465D3-1097-DA5B-7939-BA8F59D29D17}"/>
              </a:ext>
            </a:extLst>
          </p:cNvPr>
          <p:cNvSpPr txBox="1"/>
          <p:nvPr/>
        </p:nvSpPr>
        <p:spPr>
          <a:xfrm>
            <a:off x="746062" y="2115374"/>
            <a:ext cx="3488924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var</a:t>
            </a:r>
            <a:r>
              <a:rPr kumimoji="1" lang="ko-Kore-KR" altLang="en-US" sz="1600" dirty="0">
                <a:solidFill>
                  <a:srgbClr val="C00000"/>
                </a:solidFill>
              </a:rPr>
              <a:t>를</a:t>
            </a:r>
            <a:r>
              <a:rPr kumimoji="1" lang="ko-KR" altLang="en-US" sz="1600">
                <a:solidFill>
                  <a:srgbClr val="C00000"/>
                </a:solidFill>
              </a:rPr>
              <a:t> 넣었을 때와 뺐을 때</a:t>
            </a:r>
            <a:endParaRPr kumimoji="1"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 어떻게 달라지는지 확인해 보세요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393D8F7A-0606-4102-3A32-67542E1B349A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 flipV="1">
            <a:off x="746062" y="2510802"/>
            <a:ext cx="49884" cy="1042485"/>
          </a:xfrm>
          <a:prstGeom prst="curvedConnector3">
            <a:avLst>
              <a:gd name="adj1" fmla="val -4582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372D8-3120-5F7D-06BB-A334D206DA3D}"/>
              </a:ext>
            </a:extLst>
          </p:cNvPr>
          <p:cNvSpPr txBox="1"/>
          <p:nvPr/>
        </p:nvSpPr>
        <p:spPr>
          <a:xfrm>
            <a:off x="6879093" y="2720925"/>
            <a:ext cx="4093707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함수에서 사용할 변수를 전역 변수로 지정해 놓으면 편리할 수도 있다</a:t>
            </a:r>
            <a:r>
              <a:rPr lang="en-US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r>
              <a:rPr lang="ko-KR" altLang="ko-Kore-KR" sz="1400" b="1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ko-KR" altLang="ko-Kore-KR" sz="140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!!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사람이 공동 작업하는 프로그램일 경우 다른 함수에서 전역 변수를 수정하면 예상하지 못한 결과가 나올 수도 있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4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큰 규모의 프로젝트에서는 전역 변수를 </a:t>
            </a:r>
            <a:r>
              <a:rPr lang="ko-KR" altLang="en-US" sz="1400" dirty="0" err="1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사용하는게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위험할 수 있다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ko-Kore-KR" sz="14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33C2-097B-D7CA-380B-0F131DBC358E}"/>
              </a:ext>
            </a:extLst>
          </p:cNvPr>
          <p:cNvSpPr txBox="1"/>
          <p:nvPr/>
        </p:nvSpPr>
        <p:spPr>
          <a:xfrm>
            <a:off x="306648" y="319086"/>
            <a:ext cx="3682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74847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AD9E0D-58A2-B342-D03B-19190049BADE}"/>
              </a:ext>
            </a:extLst>
          </p:cNvPr>
          <p:cNvSpPr txBox="1"/>
          <p:nvPr/>
        </p:nvSpPr>
        <p:spPr>
          <a:xfrm>
            <a:off x="516005" y="1390964"/>
            <a:ext cx="6267635" cy="143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x = 10;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sum = x + y;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y = 20;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(`x : ${x}, y : ${y}, sum : ${sum}`);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D720FFE-5F58-4771-1018-7624734F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4" y="3137652"/>
            <a:ext cx="4030461" cy="13888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63316A-92DB-6889-C66B-0313187855F4}"/>
              </a:ext>
            </a:extLst>
          </p:cNvPr>
          <p:cNvSpPr/>
          <p:nvPr/>
        </p:nvSpPr>
        <p:spPr>
          <a:xfrm>
            <a:off x="2238273" y="1806861"/>
            <a:ext cx="159798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9386F-83CF-8BF5-138E-F6E55B49372C}"/>
              </a:ext>
            </a:extLst>
          </p:cNvPr>
          <p:cNvSpPr txBox="1"/>
          <p:nvPr/>
        </p:nvSpPr>
        <p:spPr>
          <a:xfrm>
            <a:off x="2495725" y="1549604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>
                <a:solidFill>
                  <a:srgbClr val="C00000"/>
                </a:solidFill>
              </a:rPr>
              <a:t>변수를</a:t>
            </a:r>
            <a:r>
              <a:rPr kumimoji="1" lang="ko-KR" altLang="en-US" sz="1400">
                <a:solidFill>
                  <a:srgbClr val="C00000"/>
                </a:solidFill>
              </a:rPr>
              <a:t> 선언하기 전에 사용</a:t>
            </a:r>
            <a:endParaRPr kumimoji="1" lang="ko-Kore-KR" altLang="en-US" sz="1400">
              <a:solidFill>
                <a:srgbClr val="C00000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005BF7E-BDFD-9E6F-510A-F32916AD0500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2318172" y="1664817"/>
            <a:ext cx="159798" cy="14204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561A11-B4C6-73BC-57A1-B48096FA6A68}"/>
              </a:ext>
            </a:extLst>
          </p:cNvPr>
          <p:cNvSpPr txBox="1"/>
          <p:nvPr/>
        </p:nvSpPr>
        <p:spPr>
          <a:xfrm>
            <a:off x="7451915" y="2342126"/>
            <a:ext cx="2291179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x = 10;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y;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sum = x + y;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20;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E5A35-09A4-9FE7-3157-8E5D6518373E}"/>
              </a:ext>
            </a:extLst>
          </p:cNvPr>
          <p:cNvSpPr/>
          <p:nvPr/>
        </p:nvSpPr>
        <p:spPr>
          <a:xfrm>
            <a:off x="7520494" y="2728009"/>
            <a:ext cx="861134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FCADB-9D1F-7445-5D23-3C6BBFF77577}"/>
              </a:ext>
            </a:extLst>
          </p:cNvPr>
          <p:cNvSpPr/>
          <p:nvPr/>
        </p:nvSpPr>
        <p:spPr>
          <a:xfrm>
            <a:off x="7520494" y="3311810"/>
            <a:ext cx="861134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94A82-6260-B8C5-7BA3-057D6CBA1A9C}"/>
              </a:ext>
            </a:extLst>
          </p:cNvPr>
          <p:cNvSpPr txBox="1"/>
          <p:nvPr/>
        </p:nvSpPr>
        <p:spPr>
          <a:xfrm>
            <a:off x="7366319" y="552548"/>
            <a:ext cx="45102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dirty="0">
                <a:solidFill>
                  <a:schemeClr val="accent1"/>
                </a:solidFill>
              </a:rPr>
              <a:t>자바스크립트 해석기가 함수 소스를 훑어보면서 변수</a:t>
            </a:r>
            <a:r>
              <a:rPr lang="ko-KR" altLang="en-US" sz="1400" dirty="0">
                <a:solidFill>
                  <a:schemeClr val="accent1"/>
                </a:solidFill>
              </a:rPr>
              <a:t>를 </a:t>
            </a:r>
            <a:r>
              <a:rPr lang="ko-KR" altLang="ko-Kore-KR" sz="1400" dirty="0">
                <a:solidFill>
                  <a:schemeClr val="accent1"/>
                </a:solidFill>
              </a:rPr>
              <a:t>따로 기억해 </a:t>
            </a:r>
            <a:r>
              <a:rPr lang="ko-KR" altLang="en-US" sz="1400" dirty="0">
                <a:solidFill>
                  <a:schemeClr val="accent1"/>
                </a:solidFill>
              </a:rPr>
              <a:t>두기 때문에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소스 상에서는 나중에 선언하더라도 내부적으로는 먼저 선언한 것처럼 인식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br>
              <a:rPr lang="en-US" altLang="ko-KR" sz="1400" dirty="0">
                <a:solidFill>
                  <a:schemeClr val="accent1"/>
                </a:solidFill>
              </a:rPr>
            </a:b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“</a:t>
            </a:r>
            <a:r>
              <a:rPr lang="ko-KR" altLang="en-US" sz="1400" dirty="0" err="1">
                <a:solidFill>
                  <a:schemeClr val="accent1"/>
                </a:solidFill>
                <a:sym typeface="Wingdings" pitchFamily="2" charset="2"/>
              </a:rPr>
              <a:t>호이스팅</a:t>
            </a: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”</a:t>
            </a:r>
            <a:r>
              <a:rPr lang="ko-KR" altLang="en-US" sz="1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endParaRPr lang="en-US" altLang="ko-Kore-KR" sz="1400" dirty="0">
              <a:solidFill>
                <a:schemeClr val="accent1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700D043-3C00-F24E-3C1B-4EAC1E2B0E1B}"/>
              </a:ext>
            </a:extLst>
          </p:cNvPr>
          <p:cNvCxnSpPr>
            <a:cxnSpLocks/>
          </p:cNvCxnSpPr>
          <p:nvPr/>
        </p:nvCxnSpPr>
        <p:spPr>
          <a:xfrm>
            <a:off x="7117777" y="316912"/>
            <a:ext cx="0" cy="61999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B20E7-EF5B-CD9D-CC2D-33A0F5BA6094}"/>
              </a:ext>
            </a:extLst>
          </p:cNvPr>
          <p:cNvSpPr txBox="1"/>
          <p:nvPr/>
        </p:nvSpPr>
        <p:spPr>
          <a:xfrm>
            <a:off x="7366318" y="4391480"/>
            <a:ext cx="451022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변수 </a:t>
            </a:r>
            <a:r>
              <a:rPr lang="ko-KR" altLang="en-US" sz="1600" dirty="0" err="1">
                <a:solidFill>
                  <a:schemeClr val="accent1"/>
                </a:solidFill>
              </a:rPr>
              <a:t>호이스팅은</a:t>
            </a:r>
            <a:r>
              <a:rPr lang="ko-KR" altLang="en-US" sz="1600" dirty="0">
                <a:solidFill>
                  <a:schemeClr val="accent1"/>
                </a:solidFill>
              </a:rPr>
              <a:t> 오류도 발생하지 않으면서 </a:t>
            </a:r>
            <a:r>
              <a:rPr lang="ko-KR" altLang="en-US" sz="1600" dirty="0" err="1">
                <a:solidFill>
                  <a:schemeClr val="accent1"/>
                </a:solidFill>
              </a:rPr>
              <a:t>예상못한</a:t>
            </a:r>
            <a:r>
              <a:rPr lang="ko-KR" altLang="en-US" sz="1600" dirty="0">
                <a:solidFill>
                  <a:schemeClr val="accent1"/>
                </a:solidFill>
              </a:rPr>
              <a:t> 결과를 만든다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ore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var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변수를 사용할 때는 </a:t>
            </a:r>
            <a:r>
              <a:rPr lang="ko-KR" altLang="en-US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호이스팅이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 생기지 않도록 주의하자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!</a:t>
            </a:r>
            <a:endParaRPr lang="en-US" altLang="ko-Kore-KR" sz="1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851F-22EA-68D0-2B19-99832396EC5F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호이스팅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7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F6406-EE73-E6B1-B48F-C98F1041A3E3}"/>
              </a:ext>
            </a:extLst>
          </p:cNvPr>
          <p:cNvSpPr txBox="1"/>
          <p:nvPr/>
        </p:nvSpPr>
        <p:spPr>
          <a:xfrm>
            <a:off x="759823" y="1551280"/>
            <a:ext cx="100369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이야기하는 블록은 </a:t>
            </a:r>
            <a:r>
              <a:rPr lang="en-US" altLang="ko-KR" sz="1600" dirty="0"/>
              <a:t>{</a:t>
            </a:r>
            <a:r>
              <a:rPr lang="ko-KR" altLang="en-US" sz="1600" dirty="0"/>
              <a:t>와 </a:t>
            </a:r>
            <a:r>
              <a:rPr lang="en-US" altLang="ko-KR" sz="1600" dirty="0"/>
              <a:t>}</a:t>
            </a:r>
            <a:r>
              <a:rPr lang="ko-KR" altLang="en-US" sz="1600" dirty="0"/>
              <a:t>로 둘러싸인 영역을 가리킨다</a:t>
            </a:r>
            <a:r>
              <a:rPr lang="en-US" altLang="ko-KR" sz="1600" dirty="0"/>
              <a:t>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블록별로 변수의 유효 범위가 결정되는 것을 블록 </a:t>
            </a:r>
            <a:r>
              <a:rPr lang="ko-KR" altLang="en-US" sz="1600" dirty="0" err="1"/>
              <a:t>스코프</a:t>
            </a:r>
            <a:r>
              <a:rPr lang="en-US" altLang="ko-KR" sz="1600" dirty="0"/>
              <a:t>(</a:t>
            </a:r>
            <a:r>
              <a:rPr lang="en" altLang="ko-KR" sz="1600" dirty="0"/>
              <a:t>block scope)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let</a:t>
            </a:r>
            <a:r>
              <a:rPr lang="ko-KR" altLang="ko-Kore-KR" sz="1600" dirty="0"/>
              <a:t>이나 </a:t>
            </a:r>
            <a:r>
              <a:rPr lang="en-US" altLang="ko-Kore-KR" sz="1600" dirty="0"/>
              <a:t>const</a:t>
            </a:r>
            <a:r>
              <a:rPr lang="ko-KR" altLang="ko-Kore-KR" sz="1600" dirty="0"/>
              <a:t>를 사용해 만든 변수는  변수가 선언된 블록 안에서만 유효</a:t>
            </a:r>
            <a:r>
              <a:rPr lang="ko-KR" altLang="en-US" sz="1600" dirty="0"/>
              <a:t>하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블록 변수</a:t>
            </a:r>
            <a:r>
              <a:rPr lang="en-US" altLang="ko-KR" sz="1600" dirty="0"/>
              <a:t>)</a:t>
            </a:r>
            <a:r>
              <a:rPr lang="en-US" altLang="ko-Kore-KR" sz="1600" dirty="0"/>
              <a:t>  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A5FD1-40F3-F48C-0769-7DC8636F23E3}"/>
              </a:ext>
            </a:extLst>
          </p:cNvPr>
          <p:cNvSpPr txBox="1"/>
          <p:nvPr/>
        </p:nvSpPr>
        <p:spPr>
          <a:xfrm>
            <a:off x="988993" y="3000523"/>
            <a:ext cx="4729580" cy="33085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factor = 5;   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calc() {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num * factor;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num = 10;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result = calc();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(`result : ${result} 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E62D2A-2359-0E80-25A7-D1FF4A41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04" y="3293035"/>
            <a:ext cx="4098905" cy="218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20074C-5CC9-F3B1-728B-E4D5AA22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03" y="5306720"/>
            <a:ext cx="2876612" cy="1177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4C991-F7B0-B231-02D1-6BA859EFED17}"/>
              </a:ext>
            </a:extLst>
          </p:cNvPr>
          <p:cNvSpPr txBox="1"/>
          <p:nvPr/>
        </p:nvSpPr>
        <p:spPr>
          <a:xfrm>
            <a:off x="306647" y="319086"/>
            <a:ext cx="90768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let, const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블록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71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25C9E-365B-3243-97B6-EB025E4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70489" y="1830025"/>
            <a:ext cx="102510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함수를 선언해 놓기만 하면</a:t>
            </a:r>
            <a:r>
              <a:rPr lang="en-US" altLang="ko-KR" dirty="0"/>
              <a:t>, </a:t>
            </a:r>
            <a:r>
              <a:rPr lang="ko-KR" altLang="en-US" dirty="0"/>
              <a:t>선언한 위치와 상관없이 함수를 실행할 수 있습니다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A3C13-1576-438D-B876-FB40D926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89" y="2984092"/>
            <a:ext cx="9083440" cy="2672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6DD2E-5E5C-DFE6-14FF-7A696B59A4E5}"/>
              </a:ext>
            </a:extLst>
          </p:cNvPr>
          <p:cNvSpPr txBox="1"/>
          <p:nvPr/>
        </p:nvSpPr>
        <p:spPr>
          <a:xfrm>
            <a:off x="306647" y="319086"/>
            <a:ext cx="7052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선언은 어디에 두어야 할까</a:t>
            </a:r>
          </a:p>
        </p:txBody>
      </p:sp>
    </p:spTree>
    <p:extLst>
      <p:ext uri="{BB962C8B-B14F-4D97-AF65-F5344CB8AC3E}">
        <p14:creationId xmlns:p14="http://schemas.microsoft.com/office/powerpoint/2010/main" val="325976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1035</Words>
  <Application>Microsoft Office PowerPoint</Application>
  <PresentationFormat>와이드스크린</PresentationFormat>
  <Paragraphs>155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ITC Garamond Std Lt</vt:lpstr>
      <vt:lpstr>KoPubWorld돋움체 Bold</vt:lpstr>
      <vt:lpstr>YoonV YoonMyungjo100Std_OTF</vt:lpstr>
      <vt:lpstr>맑은 고딕</vt:lpstr>
      <vt:lpstr>Arial</vt:lpstr>
      <vt:lpstr>Wingdings</vt:lpstr>
      <vt:lpstr>Office 테마</vt:lpstr>
      <vt:lpstr>PowerPoint 프레젠테이션</vt:lpstr>
      <vt:lpstr>02[HTML+CSS+ JAVASCRIPT] 유효번위 및 스코프</vt:lpstr>
      <vt:lpstr>PowerPoint 프레젠테이션</vt:lpstr>
      <vt:lpstr>PowerPoint 프레젠테이션</vt:lpstr>
      <vt:lpstr>02[HTML+CSS+ JAVASCRIPT] 변수의 영역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모드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02[HTML+CSS+ JAVASCRIPT] 유효번위 및 스코프</dc:title>
  <dc:creator>이 호진</dc:creator>
  <cp:lastModifiedBy>이 호진</cp:lastModifiedBy>
  <cp:revision>5</cp:revision>
  <dcterms:created xsi:type="dcterms:W3CDTF">2023-05-20T08:29:12Z</dcterms:created>
  <dcterms:modified xsi:type="dcterms:W3CDTF">2023-05-20T09:06:02Z</dcterms:modified>
</cp:coreProperties>
</file>