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09" r:id="rId3"/>
    <p:sldId id="22767" r:id="rId4"/>
    <p:sldId id="22808" r:id="rId5"/>
    <p:sldId id="22809" r:id="rId6"/>
    <p:sldId id="309" r:id="rId7"/>
    <p:sldId id="22910" r:id="rId8"/>
    <p:sldId id="22660" r:id="rId9"/>
    <p:sldId id="22661" r:id="rId10"/>
    <p:sldId id="22844" r:id="rId11"/>
    <p:sldId id="22845" r:id="rId12"/>
    <p:sldId id="22768" r:id="rId13"/>
    <p:sldId id="22769" r:id="rId14"/>
    <p:sldId id="22846" r:id="rId15"/>
    <p:sldId id="22911" r:id="rId16"/>
    <p:sldId id="22841" r:id="rId17"/>
    <p:sldId id="22664" r:id="rId18"/>
    <p:sldId id="22665" r:id="rId19"/>
    <p:sldId id="22760" r:id="rId20"/>
    <p:sldId id="22770" r:id="rId21"/>
    <p:sldId id="22771" r:id="rId22"/>
    <p:sldId id="22913" r:id="rId23"/>
    <p:sldId id="22849" r:id="rId24"/>
    <p:sldId id="22850" r:id="rId25"/>
    <p:sldId id="22851" r:id="rId26"/>
    <p:sldId id="22852" r:id="rId27"/>
    <p:sldId id="2285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C842-C36E-83FB-EE94-0E3A1CBB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40C30-89C3-B77C-F6F8-07973DFD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30098-3AE9-43AA-1565-A1E8B9D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88495-B473-3AF1-0C91-F486AD8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388CA-F2AC-95D6-0F0D-CB231DA8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7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AEC9-E814-6A2A-3D16-97C82542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2A70A-7731-2B7F-DECA-8166C8A4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E4F98-ABFC-2693-5906-97CAA778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48787-A236-B251-C624-17D584E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20877-7546-2DD0-A865-EF77BED9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66CC2-88BF-C73E-336D-B2CF8F7A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47D7C-735C-DCC8-31E0-1CFF7AEB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A1D9-547B-B813-9FF1-B4EE959B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E34B2-983A-59C8-D013-DFF2B69C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D2E76-D121-EB02-18B5-FB70BA71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1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8EC4-64D5-82AB-6F6F-132F6F1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1C003-9360-6CF4-2066-0E2E0415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1146-0742-EAE0-6009-8246A8FD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5452E-B5B6-ACF1-4D07-38265D83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F649F-5407-C879-138F-908AF21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ADD2-38DE-4874-5623-799628CF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7D0B8-19E5-9B08-69D8-F3990222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31E62-6744-A7A8-0AFC-D41CD043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45DC6-2B54-26BB-EB40-D46308B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95B3-A21D-B981-CF6F-4086ABAF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40F1-C84D-52E5-2D71-0D5DC0C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2CE46-944A-6F77-D675-4836F857B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2419B-CA91-5D57-94B3-4244AF41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491B1-CE5E-28B7-6CFB-E2481BE5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F7F2C-D021-0613-EBA8-8DAFE714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BE153-4204-36B5-608D-106A7359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D287C-06E1-00B1-E242-3ED0515D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24167-CC8C-42A9-5926-55FE77C7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7EDAA-DEBD-DD69-F02D-1380F9E3B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7DAF0-1E0B-F914-9184-90A481BBB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9BDDC-9841-CE53-AF23-EB63B3840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70963-B805-8391-0CA0-07CBC1E0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D5C03-976C-3CD4-4EF6-A01AC27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75936-466D-A5C8-6713-3A6D406F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B7B0-CB7E-0DA4-960A-8FB17923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5CCDB-14FF-AC23-785C-F6A172E8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07C15-4C67-0AFC-3E2C-9630930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C4D10-457B-6113-9790-D077CE58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9AC105-073A-DE5D-3AFF-4FFDE8B9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620DB-7BFB-242E-30B5-A76718D9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BB0F7-3C78-B136-C4D4-51B365E7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7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1CBA-5010-A55C-5988-6961525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05C2-9B3E-D7A5-3370-CF73E501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C3B45-28CE-7EBC-9FC4-AEDA5B83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9C479-C6C4-A74F-0D05-5FE00EC5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889F5-4560-11F0-0909-F44E96A1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B5430-EE4C-C675-6CDD-7080293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0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F0A4-74A3-F177-C2D0-714FAEE3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CE24AE-C5F4-537D-C738-D929AEDA0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0CF0F-B82C-043D-1E75-45BDC29FD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B9208-6786-E9DC-9414-C10B8D71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BD6FC-C2EB-FD3A-196B-E03024F6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9BE9E-96D1-79DF-C92D-CA6FBD67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E3E1A-593F-BD32-C7F3-A47394D0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9D47-0403-A5C7-7830-46C57227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63CD-A0A0-CE82-1963-C6857DA8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4D72-14AD-4FA0-9B86-C1B611117EA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190FE-D852-570D-35F2-B5403DCA4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31BC6-4012-6C59-5429-CB2D73D2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DC92-A23D-4574-B6AE-729E7837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익명함수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즉시 호출 함수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C7BA5D7-97B5-E4E0-3D25-45FB6FA40CE8}"/>
              </a:ext>
            </a:extLst>
          </p:cNvPr>
          <p:cNvSpPr txBox="1">
            <a:spLocks/>
          </p:cNvSpPr>
          <p:nvPr/>
        </p:nvSpPr>
        <p:spPr>
          <a:xfrm>
            <a:off x="455474" y="11415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함수 즉시 호출하기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이름 충돌 문제 발생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5-2-9.html)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ECE52A-9A87-DBA5-79B6-92D060E5A24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530923"/>
          <a:ext cx="51816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() { })()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63A307-33E1-FF4F-9085-81182B3841B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55546"/>
          <a:ext cx="5181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pi = 3.14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내가 만든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7F397A-DFB9-533B-964D-12625367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07" y="4808569"/>
            <a:ext cx="68580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15D3E-B399-7716-3C1A-AA0758611ED2}"/>
              </a:ext>
            </a:extLst>
          </p:cNvPr>
          <p:cNvSpPr txBox="1"/>
          <p:nvPr/>
        </p:nvSpPr>
        <p:spPr>
          <a:xfrm>
            <a:off x="3620198" y="5946829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식별자가 이미 사용되고 있다는 오류를 발생하면서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&lt;!--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내가 만든 자바스크립트 코드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--&gt;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라는 부분이 실행되지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4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즉시 호출 함수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F0B9066-AC60-C6BB-C790-DF7E6137E33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10800"/>
          <a:ext cx="5181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pi = 3.14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블록을 사용한 스코프 생성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 블록을 사용한 스코프 생성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function sample()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sample()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F00D03-8888-C1D1-E5EF-7C7A2B7A0024}"/>
              </a:ext>
            </a:extLst>
          </p:cNvPr>
          <p:cNvSpPr txBox="1"/>
          <p:nvPr/>
        </p:nvSpPr>
        <p:spPr>
          <a:xfrm>
            <a:off x="5605357" y="3851381"/>
            <a:ext cx="3280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다른 블록에 속하므로 변수 이름 충돌이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발생하지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2">
            <a:extLst>
              <a:ext uri="{FF2B5EF4-FFF2-40B4-BE49-F238E27FC236}">
                <a16:creationId xmlns:a16="http://schemas.microsoft.com/office/drawing/2014/main" id="{DF45D526-D106-48FB-2089-BB037FEB5F14}"/>
              </a:ext>
            </a:extLst>
          </p:cNvPr>
          <p:cNvSpPr/>
          <p:nvPr/>
        </p:nvSpPr>
        <p:spPr>
          <a:xfrm>
            <a:off x="5087815" y="3024554"/>
            <a:ext cx="211016" cy="4044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Bracket 10">
            <a:extLst>
              <a:ext uri="{FF2B5EF4-FFF2-40B4-BE49-F238E27FC236}">
                <a16:creationId xmlns:a16="http://schemas.microsoft.com/office/drawing/2014/main" id="{C95843D2-A161-4723-293B-3628836114DC}"/>
              </a:ext>
            </a:extLst>
          </p:cNvPr>
          <p:cNvSpPr/>
          <p:nvPr/>
        </p:nvSpPr>
        <p:spPr>
          <a:xfrm>
            <a:off x="5016525" y="4564994"/>
            <a:ext cx="282305" cy="67775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F10E5ECC-9717-173E-6CCA-FCF017242988}"/>
              </a:ext>
            </a:extLst>
          </p:cNvPr>
          <p:cNvSpPr/>
          <p:nvPr/>
        </p:nvSpPr>
        <p:spPr>
          <a:xfrm>
            <a:off x="5310554" y="4410304"/>
            <a:ext cx="984738" cy="501666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E131B463-18E5-C18B-C09A-99897FDFB93B}"/>
              </a:ext>
            </a:extLst>
          </p:cNvPr>
          <p:cNvSpPr/>
          <p:nvPr/>
        </p:nvSpPr>
        <p:spPr>
          <a:xfrm flipV="1">
            <a:off x="5315909" y="3226777"/>
            <a:ext cx="984738" cy="523220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F9E1503E-8F75-1DE6-E9CD-6005D084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06" y="4224179"/>
            <a:ext cx="2907355" cy="22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929598" y="1757061"/>
            <a:ext cx="9894063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즉시 실행 함수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정의함과 동시에 실행하는 함수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즉시 실행 함수는 변수에 할당할 수 있고</a:t>
            </a:r>
            <a:r>
              <a:rPr lang="en-US" altLang="ko-KR" dirty="0"/>
              <a:t>, </a:t>
            </a:r>
            <a:r>
              <a:rPr lang="ko-KR" altLang="en-US" dirty="0"/>
              <a:t>함수에서 반환하는 값을 변수에 할당할 수도 있음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78D9A0-CC5D-44E3-86F9-ABA99FFC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2" y="3561322"/>
            <a:ext cx="10525155" cy="1974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FBEE5-AA92-9503-DF20-96AF668D7080}"/>
              </a:ext>
            </a:extLst>
          </p:cNvPr>
          <p:cNvSpPr txBox="1"/>
          <p:nvPr/>
        </p:nvSpPr>
        <p:spPr>
          <a:xfrm>
            <a:off x="306648" y="319086"/>
            <a:ext cx="385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표현식</a:t>
            </a:r>
          </a:p>
        </p:txBody>
      </p:sp>
    </p:spTree>
    <p:extLst>
      <p:ext uri="{BB962C8B-B14F-4D97-AF65-F5344CB8AC3E}">
        <p14:creationId xmlns:p14="http://schemas.microsoft.com/office/powerpoint/2010/main" val="36487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929598" y="1757061"/>
            <a:ext cx="9894063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즉시 실행 함수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매개변수와 인수를 사용한다면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r>
              <a:rPr lang="ko-KR" altLang="en-US" dirty="0"/>
              <a:t>는 </a:t>
            </a:r>
            <a:r>
              <a:rPr lang="en-US" altLang="ko-KR" dirty="0"/>
              <a:t>function() </a:t>
            </a:r>
            <a:r>
              <a:rPr lang="ko-KR" altLang="en-US" dirty="0"/>
              <a:t>괄호 안에</a:t>
            </a:r>
            <a:r>
              <a:rPr lang="en-US" altLang="ko-KR" dirty="0"/>
              <a:t>, </a:t>
            </a:r>
            <a:r>
              <a:rPr lang="ko-KR" altLang="en-US" dirty="0"/>
              <a:t>인수는 함수 끝에 있는 괄호 안에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BAD1BF-24D7-48D7-A583-96716B16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491701"/>
            <a:ext cx="3884622" cy="1621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06E56E-A1C2-4507-B7B6-3EEA7156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88" y="3491701"/>
            <a:ext cx="5435224" cy="1844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C9D3CE-4030-E2A1-6046-873633E4078D}"/>
              </a:ext>
            </a:extLst>
          </p:cNvPr>
          <p:cNvSpPr txBox="1"/>
          <p:nvPr/>
        </p:nvSpPr>
        <p:spPr>
          <a:xfrm>
            <a:off x="306648" y="319086"/>
            <a:ext cx="385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표현식</a:t>
            </a:r>
          </a:p>
        </p:txBody>
      </p:sp>
    </p:spTree>
    <p:extLst>
      <p:ext uri="{BB962C8B-B14F-4D97-AF65-F5344CB8AC3E}">
        <p14:creationId xmlns:p14="http://schemas.microsoft.com/office/powerpoint/2010/main" val="23191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즉시 호출 함수 문제 해결하기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678614CD-17F5-2C6C-B190-4DF384B594CF}"/>
              </a:ext>
            </a:extLst>
          </p:cNvPr>
          <p:cNvSpPr txBox="1">
            <a:spLocks/>
          </p:cNvSpPr>
          <p:nvPr/>
        </p:nvSpPr>
        <p:spPr>
          <a:xfrm>
            <a:off x="455474" y="12449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블록과 함수 블록을 사용해 이름 충돌 문제 해결하기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5-2-10.html)</a:t>
            </a: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블록을 사용하는 방법과 함수 블록을 사용해 변수 충돌을 막는 방법 모두 최신 자바스크립트를 지원하는 웹 브라우저에서는 사용할 수 있음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하지만 구 버전의 자바스크립트에서 변수를 선언할 때 사용하던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var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키워드는 함수 블록을 사용하는 경우에만 변수 충돌을 막을 수 있음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즉시 호출 함수를 사용한 문제 해결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00299D-C97A-44B2-4DA9-208F1D3F53C5}"/>
              </a:ext>
            </a:extLst>
          </p:cNvPr>
          <p:cNvGraphicFramePr>
            <a:graphicFrameLocks noGrp="1"/>
          </p:cNvGraphicFramePr>
          <p:nvPr/>
        </p:nvGraphicFramePr>
        <p:xfrm>
          <a:off x="1330048" y="3196659"/>
          <a:ext cx="5181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다른 곳에서 가져온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pi = 3.14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내가 만든 자바스크립트 코드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(function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파이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${pi}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})()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B19CD8-5CC8-6FF8-0252-9A64D3A00538}"/>
              </a:ext>
            </a:extLst>
          </p:cNvPr>
          <p:cNvSpPr txBox="1"/>
          <p:nvPr/>
        </p:nvSpPr>
        <p:spPr>
          <a:xfrm>
            <a:off x="5496903" y="4358426"/>
            <a:ext cx="3280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즉시 호출 함수를 사용해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변수 이름 충돌 문제를 해결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ight Bracket 10">
            <a:extLst>
              <a:ext uri="{FF2B5EF4-FFF2-40B4-BE49-F238E27FC236}">
                <a16:creationId xmlns:a16="http://schemas.microsoft.com/office/drawing/2014/main" id="{06DDC224-FC72-9991-6ED6-8248AD749E02}"/>
              </a:ext>
            </a:extLst>
          </p:cNvPr>
          <p:cNvSpPr/>
          <p:nvPr/>
        </p:nvSpPr>
        <p:spPr>
          <a:xfrm>
            <a:off x="5214598" y="5108990"/>
            <a:ext cx="282305" cy="67775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CA876B54-5468-2080-63E5-A0C0E463822F}"/>
              </a:ext>
            </a:extLst>
          </p:cNvPr>
          <p:cNvSpPr/>
          <p:nvPr/>
        </p:nvSpPr>
        <p:spPr>
          <a:xfrm>
            <a:off x="5508627" y="4954300"/>
            <a:ext cx="984738" cy="501666"/>
          </a:xfrm>
          <a:custGeom>
            <a:avLst/>
            <a:gdLst>
              <a:gd name="connsiteX0" fmla="*/ 0 w 984738"/>
              <a:gd name="connsiteY0" fmla="*/ 257907 h 257907"/>
              <a:gd name="connsiteX1" fmla="*/ 984738 w 984738"/>
              <a:gd name="connsiteY1" fmla="*/ 257907 h 257907"/>
              <a:gd name="connsiteX2" fmla="*/ 984738 w 984738"/>
              <a:gd name="connsiteY2" fmla="*/ 0 h 257907"/>
              <a:gd name="connsiteX3" fmla="*/ 949569 w 984738"/>
              <a:gd name="connsiteY3" fmla="*/ 0 h 2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257907">
                <a:moveTo>
                  <a:pt x="0" y="257907"/>
                </a:moveTo>
                <a:lnTo>
                  <a:pt x="984738" y="257907"/>
                </a:lnTo>
                <a:lnTo>
                  <a:pt x="984738" y="0"/>
                </a:lnTo>
                <a:lnTo>
                  <a:pt x="9495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F06CB-5CA2-717E-CF00-82712DBB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48" y="4903562"/>
            <a:ext cx="3423096" cy="13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9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화살표 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0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5E5CE45-62BB-D103-F0D1-B2EF50E1B79C}"/>
              </a:ext>
            </a:extLst>
          </p:cNvPr>
          <p:cNvSpPr txBox="1">
            <a:spLocks/>
          </p:cNvSpPr>
          <p:nvPr/>
        </p:nvSpPr>
        <p:spPr>
          <a:xfrm>
            <a:off x="455474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화살표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화살표 함수는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function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대신 화살표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(=&gt;)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사용하며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다음과 같은 형태로 생성하는 간단한 함수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배열의 메소드와 화살표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5-2-6.html)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D3DE57-BBD2-C92D-03FE-98DBAE5688B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10334"/>
          <a:ext cx="5181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||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표현식이 거짓일 때 실행할 문장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0A9E6D-C5DF-A980-C449-DDA43C4F859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80056"/>
          <a:ext cx="51816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=&gt;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F69E77-3CE0-0986-797E-9960B2FEBA4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63059"/>
          <a:ext cx="5181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numbers = [0, 1, 2, 3, 4, 5, 6, 7, 8, 9]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메소드를 연속적으로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.filter((value) =&gt; value % 2 === 0 )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.map((value) =&gt; value * value)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((value)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console.log(value)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5D91F-DDDF-4768-CF71-A00214370B4A}"/>
              </a:ext>
            </a:extLst>
          </p:cNvPr>
          <p:cNvSpPr txBox="1"/>
          <p:nvPr/>
        </p:nvSpPr>
        <p:spPr>
          <a:xfrm>
            <a:off x="5431414" y="5249844"/>
            <a:ext cx="134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</a:rPr>
              <a:t>메소드 체이닝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Right Bracket 4">
            <a:extLst>
              <a:ext uri="{FF2B5EF4-FFF2-40B4-BE49-F238E27FC236}">
                <a16:creationId xmlns:a16="http://schemas.microsoft.com/office/drawing/2014/main" id="{23B4430B-AF87-80E1-966D-DD4593C5E3C5}"/>
              </a:ext>
            </a:extLst>
          </p:cNvPr>
          <p:cNvSpPr/>
          <p:nvPr/>
        </p:nvSpPr>
        <p:spPr>
          <a:xfrm>
            <a:off x="4704582" y="4744497"/>
            <a:ext cx="211015" cy="131298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6C71C377-8852-2002-63F0-268FA2968EC5}"/>
              </a:ext>
            </a:extLst>
          </p:cNvPr>
          <p:cNvCxnSpPr/>
          <p:nvPr/>
        </p:nvCxnSpPr>
        <p:spPr>
          <a:xfrm>
            <a:off x="4915597" y="5382679"/>
            <a:ext cx="50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B38A206C-12E9-EC4C-994B-DCA71762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75" y="4190682"/>
            <a:ext cx="1528601" cy="20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5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56B80-8298-E8F8-151B-D2A5B09F3D38}"/>
              </a:ext>
            </a:extLst>
          </p:cNvPr>
          <p:cNvSpPr txBox="1"/>
          <p:nvPr/>
        </p:nvSpPr>
        <p:spPr>
          <a:xfrm>
            <a:off x="1138560" y="1690688"/>
            <a:ext cx="8964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cs typeface="맑은 고딕" panose="020B0503020000020004" pitchFamily="34" charset="-127"/>
              </a:rPr>
              <a:t>화살표 함수</a:t>
            </a:r>
            <a:r>
              <a:rPr lang="en-US" altLang="ko-KR" sz="1600" kern="0" dirty="0">
                <a:cs typeface="맑은 고딕" panose="020B0503020000020004" pitchFamily="34" charset="-127"/>
              </a:rPr>
              <a:t>(</a:t>
            </a:r>
            <a:r>
              <a:rPr lang="ko-KR" altLang="en-US" sz="1600" kern="0" dirty="0" err="1">
                <a:cs typeface="맑은 고딕" panose="020B0503020000020004" pitchFamily="34" charset="-127"/>
              </a:rPr>
              <a:t>애로우</a:t>
            </a:r>
            <a:r>
              <a:rPr lang="ko-KR" altLang="en-US" sz="1600" kern="0" dirty="0">
                <a:cs typeface="맑은 고딕" panose="020B0503020000020004" pitchFamily="34" charset="-127"/>
              </a:rPr>
              <a:t> </a:t>
            </a:r>
            <a:r>
              <a:rPr lang="ko-KR" altLang="en-US" sz="1600" kern="0" dirty="0" err="1">
                <a:cs typeface="맑은 고딕" panose="020B0503020000020004" pitchFamily="34" charset="-127"/>
              </a:rPr>
              <a:t>펑션</a:t>
            </a:r>
            <a:r>
              <a:rPr lang="en-US" altLang="ko-KR" sz="1600" kern="0" dirty="0">
                <a:cs typeface="맑은 고딕" panose="020B0503020000020004" pitchFamily="34" charset="-127"/>
              </a:rPr>
              <a:t>)</a:t>
            </a:r>
            <a:r>
              <a:rPr lang="ko-KR" altLang="ko-Kore-KR" sz="1600" kern="0" dirty="0"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cs typeface="맑은 고딕" panose="020B0503020000020004" pitchFamily="34" charset="-127"/>
              </a:rPr>
              <a:t>:</a:t>
            </a:r>
            <a:r>
              <a:rPr lang="ko-KR" altLang="en-US" sz="1600" kern="0" dirty="0"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ES6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버전부터는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=&gt;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을 사용해 함수를 좀 더 간단하게 선언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endParaRPr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F1E51-E3C5-0923-030C-5610061C559B}"/>
              </a:ext>
            </a:extLst>
          </p:cNvPr>
          <p:cNvSpPr txBox="1"/>
          <p:nvPr/>
        </p:nvSpPr>
        <p:spPr>
          <a:xfrm>
            <a:off x="1138560" y="2143449"/>
            <a:ext cx="8964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cs typeface="맑은 고딕" panose="020B0503020000020004" pitchFamily="34" charset="-127"/>
              </a:rPr>
              <a:t>화살표 함수는 함수 표현식을 사용할 경우에만 사용할 수 있음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F4FE8-AF62-DE81-5CE3-509F89ACA43E}"/>
              </a:ext>
            </a:extLst>
          </p:cNvPr>
          <p:cNvSpPr txBox="1"/>
          <p:nvPr/>
        </p:nvSpPr>
        <p:spPr>
          <a:xfrm>
            <a:off x="1138560" y="2840293"/>
            <a:ext cx="6094520" cy="87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=&gt; {</a:t>
            </a:r>
            <a:r>
              <a:rPr lang="ko-KR" altLang="ko-Kore-KR" sz="1600" i="1">
                <a:latin typeface="D2Coding" panose="020B0609020101020101" pitchFamily="49" charset="-127"/>
                <a:ea typeface="D2Coding" panose="020B0609020101020101" pitchFamily="49" charset="-127"/>
              </a:rPr>
              <a:t>함수 내용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ore-KR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=&gt; {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내용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75404-0175-5BD0-1C80-8B604C67B1A3}"/>
              </a:ext>
            </a:extLst>
          </p:cNvPr>
          <p:cNvSpPr txBox="1"/>
          <p:nvPr/>
        </p:nvSpPr>
        <p:spPr>
          <a:xfrm>
            <a:off x="306648" y="319086"/>
            <a:ext cx="4825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 </a:t>
            </a:r>
          </a:p>
        </p:txBody>
      </p:sp>
    </p:spTree>
    <p:extLst>
      <p:ext uri="{BB962C8B-B14F-4D97-AF65-F5344CB8AC3E}">
        <p14:creationId xmlns:p14="http://schemas.microsoft.com/office/powerpoint/2010/main" val="184614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68FBB7-1B0B-6AF4-D699-25DDE2FF9DF6}"/>
              </a:ext>
            </a:extLst>
          </p:cNvPr>
          <p:cNvSpPr txBox="1"/>
          <p:nvPr/>
        </p:nvSpPr>
        <p:spPr>
          <a:xfrm>
            <a:off x="1059169" y="1798473"/>
            <a:ext cx="373528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function()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`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8D903-6CF9-A92E-238B-A1F34204E50D}"/>
              </a:ext>
            </a:extLst>
          </p:cNvPr>
          <p:cNvSpPr txBox="1"/>
          <p:nvPr/>
        </p:nvSpPr>
        <p:spPr>
          <a:xfrm>
            <a:off x="5834848" y="1849822"/>
            <a:ext cx="4871622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() =&gt; {</a:t>
            </a: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return 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`</a:t>
            </a:r>
            <a:r>
              <a:rPr lang="ko-KR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?`;}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6620F-65FB-F217-D833-D249AF8C0955}"/>
              </a:ext>
            </a:extLst>
          </p:cNvPr>
          <p:cNvSpPr txBox="1"/>
          <p:nvPr/>
        </p:nvSpPr>
        <p:spPr>
          <a:xfrm>
            <a:off x="5834848" y="4758686"/>
            <a:ext cx="5190478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() =&gt; 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`</a:t>
            </a:r>
            <a:r>
              <a:rPr lang="ko-KR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3BF68-6CD4-8D49-6EFF-2A6DD7034808}"/>
              </a:ext>
            </a:extLst>
          </p:cNvPr>
          <p:cNvSpPr txBox="1"/>
          <p:nvPr/>
        </p:nvSpPr>
        <p:spPr>
          <a:xfrm>
            <a:off x="5431655" y="3229634"/>
            <a:ext cx="6094520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실행할 명령이 한 </a:t>
            </a: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줄뿐이라면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중괄호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({})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 생략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 줄 명령에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문이 포함되어 있다면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도 생략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960A5DCA-39D4-9733-BBB5-B6A474663085}"/>
              </a:ext>
            </a:extLst>
          </p:cNvPr>
          <p:cNvSpPr/>
          <p:nvPr/>
        </p:nvSpPr>
        <p:spPr>
          <a:xfrm>
            <a:off x="5140171" y="2211459"/>
            <a:ext cx="497149" cy="238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DDD0850-7D63-FFDC-B3CC-0D2E865DB321}"/>
              </a:ext>
            </a:extLst>
          </p:cNvPr>
          <p:cNvSpPr/>
          <p:nvPr/>
        </p:nvSpPr>
        <p:spPr>
          <a:xfrm>
            <a:off x="7714695" y="2781977"/>
            <a:ext cx="310719" cy="2985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2B2134E-312D-395D-E3CF-3A8E5D2CF212}"/>
              </a:ext>
            </a:extLst>
          </p:cNvPr>
          <p:cNvSpPr/>
          <p:nvPr/>
        </p:nvSpPr>
        <p:spPr>
          <a:xfrm>
            <a:off x="7714695" y="4240302"/>
            <a:ext cx="310719" cy="2985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8EE38-7FF9-617F-B793-D74ABFD93FA6}"/>
              </a:ext>
            </a:extLst>
          </p:cNvPr>
          <p:cNvSpPr txBox="1"/>
          <p:nvPr/>
        </p:nvSpPr>
        <p:spPr>
          <a:xfrm>
            <a:off x="306647" y="319086"/>
            <a:ext cx="791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매개변수가 없을 때</a:t>
            </a:r>
          </a:p>
        </p:txBody>
      </p:sp>
    </p:spTree>
    <p:extLst>
      <p:ext uri="{BB962C8B-B14F-4D97-AF65-F5344CB8AC3E}">
        <p14:creationId xmlns:p14="http://schemas.microsoft.com/office/powerpoint/2010/main" val="254764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68FBB7-1B0B-6AF4-D699-25DDE2FF9DF6}"/>
              </a:ext>
            </a:extLst>
          </p:cNvPr>
          <p:cNvSpPr txBox="1"/>
          <p:nvPr/>
        </p:nvSpPr>
        <p:spPr>
          <a:xfrm>
            <a:off x="1085294" y="1871678"/>
            <a:ext cx="4453357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function(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console.log(`${user}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hi(“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홍길동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DDD0850-7D63-FFDC-B3CC-0D2E865DB321}"/>
              </a:ext>
            </a:extLst>
          </p:cNvPr>
          <p:cNvSpPr/>
          <p:nvPr/>
        </p:nvSpPr>
        <p:spPr>
          <a:xfrm>
            <a:off x="2821408" y="3540950"/>
            <a:ext cx="310719" cy="29857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F7714-BFE3-D541-E9E9-1882241D3D31}"/>
              </a:ext>
            </a:extLst>
          </p:cNvPr>
          <p:cNvSpPr txBox="1"/>
          <p:nvPr/>
        </p:nvSpPr>
        <p:spPr>
          <a:xfrm>
            <a:off x="231855" y="4176818"/>
            <a:ext cx="60209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user =&gt; console.log(`${user}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홍길동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92BA4-F65F-1694-1682-5454447221DA}"/>
              </a:ext>
            </a:extLst>
          </p:cNvPr>
          <p:cNvSpPr txBox="1"/>
          <p:nvPr/>
        </p:nvSpPr>
        <p:spPr>
          <a:xfrm>
            <a:off x="6911573" y="1871678"/>
            <a:ext cx="4296603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function(a, b) {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+ b;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sum(10, 20);</a:t>
            </a:r>
          </a:p>
        </p:txBody>
      </p:sp>
      <p:sp>
        <p:nvSpPr>
          <p:cNvPr id="5" name="아래쪽 화살표[D] 15">
            <a:extLst>
              <a:ext uri="{FF2B5EF4-FFF2-40B4-BE49-F238E27FC236}">
                <a16:creationId xmlns:a16="http://schemas.microsoft.com/office/drawing/2014/main" id="{4220ABF3-78FD-F817-1CE6-25629CAEC668}"/>
              </a:ext>
            </a:extLst>
          </p:cNvPr>
          <p:cNvSpPr/>
          <p:nvPr/>
        </p:nvSpPr>
        <p:spPr>
          <a:xfrm>
            <a:off x="8749156" y="3540950"/>
            <a:ext cx="310719" cy="29857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54E17-7FDA-CD68-1B46-EFCCF0EF3B61}"/>
              </a:ext>
            </a:extLst>
          </p:cNvPr>
          <p:cNvSpPr txBox="1"/>
          <p:nvPr/>
        </p:nvSpPr>
        <p:spPr>
          <a:xfrm>
            <a:off x="6911573" y="4119073"/>
            <a:ext cx="4296603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(a, b) =&gt; a + b;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sum(10, 20);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80B83-583F-0C46-6CFF-B151A856D9E2}"/>
              </a:ext>
            </a:extLst>
          </p:cNvPr>
          <p:cNvSpPr txBox="1"/>
          <p:nvPr/>
        </p:nvSpPr>
        <p:spPr>
          <a:xfrm>
            <a:off x="306647" y="319086"/>
            <a:ext cx="7384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매개변수가 있을 때 </a:t>
            </a:r>
          </a:p>
        </p:txBody>
      </p:sp>
    </p:spTree>
    <p:extLst>
      <p:ext uri="{BB962C8B-B14F-4D97-AF65-F5344CB8AC3E}">
        <p14:creationId xmlns:p14="http://schemas.microsoft.com/office/powerpoint/2010/main" val="18739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익명함수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929598" y="1757061"/>
            <a:ext cx="98940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ES6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이후 버전에는 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표기법을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사용해 함수 선언을 간단하게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FA811-FC2A-4143-BD36-35BD245C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1996"/>
            <a:ext cx="5432183" cy="2368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6E1053-1783-4354-81CC-D4FE8BBB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63" y="4583959"/>
            <a:ext cx="5138521" cy="90710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E7EF1F-2AFD-4EB4-B5B2-A5CF22A76B31}"/>
              </a:ext>
            </a:extLst>
          </p:cNvPr>
          <p:cNvSpPr/>
          <p:nvPr/>
        </p:nvSpPr>
        <p:spPr>
          <a:xfrm>
            <a:off x="6371829" y="4946072"/>
            <a:ext cx="191193" cy="1828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F3B72-90E1-47FC-B9A5-43FC9BE2EDAF}"/>
              </a:ext>
            </a:extLst>
          </p:cNvPr>
          <p:cNvSpPr txBox="1"/>
          <p:nvPr/>
        </p:nvSpPr>
        <p:spPr>
          <a:xfrm>
            <a:off x="838200" y="258548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매개변수가 없을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C0E92-15F3-01F3-ADBF-5E09CB0636B7}"/>
              </a:ext>
            </a:extLst>
          </p:cNvPr>
          <p:cNvSpPr txBox="1"/>
          <p:nvPr/>
        </p:nvSpPr>
        <p:spPr>
          <a:xfrm>
            <a:off x="306648" y="319086"/>
            <a:ext cx="3247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 </a:t>
            </a:r>
          </a:p>
        </p:txBody>
      </p:sp>
    </p:spTree>
    <p:extLst>
      <p:ext uri="{BB962C8B-B14F-4D97-AF65-F5344CB8AC3E}">
        <p14:creationId xmlns:p14="http://schemas.microsoft.com/office/powerpoint/2010/main" val="273011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BD767A-84CD-4835-91B3-D5ECA7B3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1" y="2235824"/>
            <a:ext cx="5190460" cy="2222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2B62C4-6A1B-4136-9C9C-802D1FA6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38" y="2235824"/>
            <a:ext cx="5364916" cy="3332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6AF00F-5F49-4044-B6D3-FA0543A3BE17}"/>
              </a:ext>
            </a:extLst>
          </p:cNvPr>
          <p:cNvSpPr txBox="1"/>
          <p:nvPr/>
        </p:nvSpPr>
        <p:spPr>
          <a:xfrm>
            <a:off x="689956" y="169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매개변수가 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C131F-1762-6C9C-7776-62272D8C73E9}"/>
              </a:ext>
            </a:extLst>
          </p:cNvPr>
          <p:cNvSpPr txBox="1"/>
          <p:nvPr/>
        </p:nvSpPr>
        <p:spPr>
          <a:xfrm>
            <a:off x="306648" y="319086"/>
            <a:ext cx="3247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 </a:t>
            </a:r>
          </a:p>
        </p:txBody>
      </p:sp>
    </p:spTree>
    <p:extLst>
      <p:ext uri="{BB962C8B-B14F-4D97-AF65-F5344CB8AC3E}">
        <p14:creationId xmlns:p14="http://schemas.microsoft.com/office/powerpoint/2010/main" val="209805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차별점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2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함수와 선언적 함수의 차이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B6E9566-DFF4-A34B-AE13-8A2B9015C60B}"/>
              </a:ext>
            </a:extLst>
          </p:cNvPr>
          <p:cNvSpPr txBox="1">
            <a:spLocks/>
          </p:cNvSpPr>
          <p:nvPr/>
        </p:nvSpPr>
        <p:spPr>
          <a:xfrm>
            <a:off x="455474" y="10980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익명 함수의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익명 함수는 순차적인 코드 실행에서 코드가 해당 줄을 읽을 때 생성됨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익명 함수 호출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5-2-14.html)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8143E1-1DF4-BC93-3875-E08578EB1CD2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196235"/>
          <a:ext cx="3822357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5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익명함수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번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64924F9A-1539-3CDE-76EA-8028A5C8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72" y="5032450"/>
            <a:ext cx="2384913" cy="9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함수와 선언적 함수의 차이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B8FD68A9-E86A-0F18-B474-AE707CD3AC7B}"/>
              </a:ext>
            </a:extLst>
          </p:cNvPr>
          <p:cNvSpPr txBox="1">
            <a:spLocks/>
          </p:cNvSpPr>
          <p:nvPr/>
        </p:nvSpPr>
        <p:spPr>
          <a:xfrm>
            <a:off x="455474" y="12504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함수의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선언적 함수는 순차적인 코드 실행이 일어나기 전에 생성됨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 호출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5-2-15.html)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01BD39-4772-2CC2-2C2B-DC3E1C0C8561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348635"/>
          <a:ext cx="43023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번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372997-A675-87A9-C2F1-CE791E17B38E}"/>
              </a:ext>
            </a:extLst>
          </p:cNvPr>
          <p:cNvSpPr txBox="1"/>
          <p:nvPr/>
        </p:nvSpPr>
        <p:spPr>
          <a:xfrm>
            <a:off x="3901552" y="2837171"/>
            <a:ext cx="341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선언적 함수를 생성하는 코드 앞에 입력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CC114F85-4AB1-AB1F-0F38-23C8BBB606A5}"/>
              </a:ext>
            </a:extLst>
          </p:cNvPr>
          <p:cNvCxnSpPr/>
          <p:nvPr/>
        </p:nvCxnSpPr>
        <p:spPr>
          <a:xfrm>
            <a:off x="3133690" y="2991060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12">
            <a:extLst>
              <a:ext uri="{FF2B5EF4-FFF2-40B4-BE49-F238E27FC236}">
                <a16:creationId xmlns:a16="http://schemas.microsoft.com/office/drawing/2014/main" id="{03BEBF9D-7ADD-0731-7149-A884C98C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36" y="4190256"/>
            <a:ext cx="2675060" cy="9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함수와 선언적 함수의 차이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E4D024DA-5084-C012-E2DB-7E36CD9EA6A8}"/>
              </a:ext>
            </a:extLst>
          </p:cNvPr>
          <p:cNvSpPr txBox="1">
            <a:spLocks/>
          </p:cNvSpPr>
          <p:nvPr/>
        </p:nvSpPr>
        <p:spPr>
          <a:xfrm>
            <a:off x="455474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함수와 익명 함수의 조합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선언적 함수는 먼저 생성되고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이후에 순차적인 코드 진행을 시작하면서 익명 함수를 생성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따라서 다음과 같은 코드를 작성하면 코드의 순서와 관계 없이 “익명 함수입니다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.”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라는 글자를 출력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함수와 익명 함수의 조합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5-2-16.html)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4B83CF-F4F3-0C91-3313-25A0347A620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07105"/>
          <a:ext cx="430236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생성하고 할당합니다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CB0792-599A-502A-91F8-4DE0961F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66" y="5053275"/>
            <a:ext cx="2427043" cy="9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함수와 선언적 함수의 차이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D075494-C16E-7A4D-D90B-552834ACB365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블록이 다른 경우에 선언적 함수의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선언적 함수는 어떤 코드 블록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(script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태그 또는 함수 등으로 구분되는 공간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을 읽어들일 때 먼저 생성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600">
                <a:solidFill>
                  <a:srgbClr val="000000"/>
                </a:solidFill>
                <a:latin typeface="+mn-ea"/>
              </a:rPr>
              <a:t>블록이 다른 경우 선언적 함수의 사용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-2-17.html)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E3D8B-DD92-F38F-F987-68761E8215E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46937"/>
          <a:ext cx="430236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console.log('1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console.log('2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선언적함수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8A03E3-5DD7-DED4-F68D-472192979316}"/>
              </a:ext>
            </a:extLst>
          </p:cNvPr>
          <p:cNvSpPr txBox="1"/>
          <p:nvPr/>
        </p:nvSpPr>
        <p:spPr>
          <a:xfrm>
            <a:off x="5646083" y="294893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F545B-473A-5C19-E049-EDB8C7BF8DD4}"/>
              </a:ext>
            </a:extLst>
          </p:cNvPr>
          <p:cNvSpPr txBox="1"/>
          <p:nvPr/>
        </p:nvSpPr>
        <p:spPr>
          <a:xfrm>
            <a:off x="5652495" y="447329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D8794-8AC5-AA56-3782-6B909DA517FC}"/>
              </a:ext>
            </a:extLst>
          </p:cNvPr>
          <p:cNvSpPr txBox="1"/>
          <p:nvPr/>
        </p:nvSpPr>
        <p:spPr>
          <a:xfrm>
            <a:off x="3525878" y="546100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</a:t>
            </a:r>
            <a:r>
              <a:rPr lang="en-US" altLang="ko-KR" sz="1400" dirty="0">
                <a:solidFill>
                  <a:srgbClr val="FF0000"/>
                </a:solidFill>
              </a:rPr>
              <a:t>C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Right Bracket 5">
            <a:extLst>
              <a:ext uri="{FF2B5EF4-FFF2-40B4-BE49-F238E27FC236}">
                <a16:creationId xmlns:a16="http://schemas.microsoft.com/office/drawing/2014/main" id="{31F970A4-F8B3-54B6-4F54-3489C094AA99}"/>
              </a:ext>
            </a:extLst>
          </p:cNvPr>
          <p:cNvSpPr/>
          <p:nvPr/>
        </p:nvSpPr>
        <p:spPr>
          <a:xfrm>
            <a:off x="5361074" y="2606292"/>
            <a:ext cx="187570" cy="99305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Bracket 7">
            <a:extLst>
              <a:ext uri="{FF2B5EF4-FFF2-40B4-BE49-F238E27FC236}">
                <a16:creationId xmlns:a16="http://schemas.microsoft.com/office/drawing/2014/main" id="{264FB9EE-624F-B408-A856-1C2FA6F1AF88}"/>
              </a:ext>
            </a:extLst>
          </p:cNvPr>
          <p:cNvSpPr/>
          <p:nvPr/>
        </p:nvSpPr>
        <p:spPr>
          <a:xfrm>
            <a:off x="5361074" y="4373790"/>
            <a:ext cx="187570" cy="50677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3C9BA73B-C094-06B0-9F39-1C2D3D103C19}"/>
              </a:ext>
            </a:extLst>
          </p:cNvPr>
          <p:cNvCxnSpPr/>
          <p:nvPr/>
        </p:nvCxnSpPr>
        <p:spPr>
          <a:xfrm>
            <a:off x="3133690" y="5619123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7">
            <a:extLst>
              <a:ext uri="{FF2B5EF4-FFF2-40B4-BE49-F238E27FC236}">
                <a16:creationId xmlns:a16="http://schemas.microsoft.com/office/drawing/2014/main" id="{07884585-5985-6039-EB7C-18C6A736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75" y="4574487"/>
            <a:ext cx="3111377" cy="13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함수와 선언적 함수의 차이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AF7A6813-F510-052D-E31B-C9EF89FA759D}"/>
              </a:ext>
            </a:extLst>
          </p:cNvPr>
          <p:cNvSpPr txBox="1">
            <a:spLocks/>
          </p:cNvSpPr>
          <p:nvPr/>
        </p:nvSpPr>
        <p:spPr>
          <a:xfrm>
            <a:off x="416258" y="11415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과거 자바스크립트는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var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이라는 키워드를 사용해서 변수를 선언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</a:rPr>
              <a:t>var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키워드는 이전 코드처럼 덮어쓰는 문제가 발생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현대의 자바스크립트는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let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키워드와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const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키워드를 사용해서 변수와 상수를 선언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이러한 키워드들은 위험을 원천적으로 차단하기 위해서 오류를 발생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let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사용의 의미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5-2-18.html)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207C7E-0663-59CA-4AE2-A6C4E601927C}"/>
              </a:ext>
            </a:extLst>
          </p:cNvPr>
          <p:cNvGraphicFramePr>
            <a:graphicFrameLocks noGrp="1"/>
          </p:cNvGraphicFramePr>
          <p:nvPr/>
        </p:nvGraphicFramePr>
        <p:xfrm>
          <a:off x="1453243" y="2964848"/>
          <a:ext cx="430236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익명 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익명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선언적 함수를 생성하고 할당합니다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선언적 함수입니다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12">
            <a:extLst>
              <a:ext uri="{FF2B5EF4-FFF2-40B4-BE49-F238E27FC236}">
                <a16:creationId xmlns:a16="http://schemas.microsoft.com/office/drawing/2014/main" id="{2075DA5C-0D69-D855-48B4-2A9DF217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63" y="5302359"/>
            <a:ext cx="7600950" cy="9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961176" y="1611607"/>
            <a:ext cx="9894063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익명 함수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이름이 없는 함수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자체가 ‘식</a:t>
            </a:r>
            <a:r>
              <a:rPr lang="en-US" altLang="ko-KR" dirty="0"/>
              <a:t>(Expression)</a:t>
            </a:r>
            <a:r>
              <a:rPr lang="ko-KR" altLang="en-US" dirty="0"/>
              <a:t>’이기 때문에 함수를 변수에 할당하거나 </a:t>
            </a:r>
            <a:br>
              <a:rPr lang="en-US" altLang="ko-KR" dirty="0"/>
            </a:br>
            <a:r>
              <a:rPr lang="ko-KR" altLang="en-US" dirty="0"/>
              <a:t>다른 함수의 매개변수로 사용할 수도 있음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B830B-0A61-405F-A0CE-487F21B3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98" y="3529219"/>
            <a:ext cx="5913603" cy="1159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7B4126-34CC-4314-9563-222A936D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8" y="4859137"/>
            <a:ext cx="6170904" cy="1162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DBDA4-CDCD-BAFF-292B-1A98B946536C}"/>
              </a:ext>
            </a:extLst>
          </p:cNvPr>
          <p:cNvSpPr txBox="1"/>
          <p:nvPr/>
        </p:nvSpPr>
        <p:spPr>
          <a:xfrm>
            <a:off x="306648" y="319086"/>
            <a:ext cx="385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표현식</a:t>
            </a:r>
          </a:p>
        </p:txBody>
      </p:sp>
    </p:spTree>
    <p:extLst>
      <p:ext uri="{BB962C8B-B14F-4D97-AF65-F5344CB8AC3E}">
        <p14:creationId xmlns:p14="http://schemas.microsoft.com/office/powerpoint/2010/main" val="14197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익명함수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B98EBC48-AB56-3CB9-8E5D-7700DF9EED5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익명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함수는 코드의 집합을 나타내는 자료형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익명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62A689-90EA-BF45-DCB4-5C4AFAAA7EB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44411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() { 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593183D-D62D-77A9-D57C-A0CA38982C3F}"/>
              </a:ext>
            </a:extLst>
          </p:cNvPr>
          <p:cNvGraphicFramePr>
            <a:graphicFrameLocks noGrp="1"/>
          </p:cNvGraphicFramePr>
          <p:nvPr/>
        </p:nvGraphicFramePr>
        <p:xfrm>
          <a:off x="1410396" y="2604736"/>
          <a:ext cx="603738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38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생성합니다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console.log('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console.log('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2')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console.log('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... 3')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console.log('')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console.log(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console.log(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F30BA-C575-2A36-89CC-6EB92C608147}"/>
              </a:ext>
            </a:extLst>
          </p:cNvPr>
          <p:cNvSpPr txBox="1"/>
          <p:nvPr/>
        </p:nvSpPr>
        <p:spPr>
          <a:xfrm>
            <a:off x="4286512" y="4749613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우리가 만든 함수도 기존의 </a:t>
            </a:r>
            <a:r>
              <a:rPr lang="en-US" altLang="ko-KR" sz="1400" b="0" dirty="0">
                <a:solidFill>
                  <a:srgbClr val="FF0000"/>
                </a:solidFill>
              </a:rPr>
              <a:t>alert(), prompt() </a:t>
            </a:r>
            <a:r>
              <a:rPr lang="ko-KR" altLang="en-US" sz="1400" b="0" dirty="0">
                <a:solidFill>
                  <a:srgbClr val="FF0000"/>
                </a:solidFill>
              </a:rPr>
              <a:t>함수처럼 호출할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21142-2194-0A4C-04CB-A2A902B3D636}"/>
              </a:ext>
            </a:extLst>
          </p:cNvPr>
          <p:cNvSpPr txBox="1"/>
          <p:nvPr/>
        </p:nvSpPr>
        <p:spPr>
          <a:xfrm>
            <a:off x="5208800" y="5567921"/>
            <a:ext cx="25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함수의 자료형을 확인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BDCC1-D0B2-A066-9D31-D5ADF997F1F9}"/>
              </a:ext>
            </a:extLst>
          </p:cNvPr>
          <p:cNvSpPr txBox="1"/>
          <p:nvPr/>
        </p:nvSpPr>
        <p:spPr>
          <a:xfrm>
            <a:off x="4640352" y="5819483"/>
            <a:ext cx="3622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 자체도 단순한 </a:t>
            </a:r>
            <a:r>
              <a:rPr lang="ko-KR" altLang="en-US" sz="1400" b="0">
                <a:solidFill>
                  <a:srgbClr val="FF0000"/>
                </a:solidFill>
              </a:rPr>
              <a:t>자료이므로 출력 가능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38">
            <a:extLst>
              <a:ext uri="{FF2B5EF4-FFF2-40B4-BE49-F238E27FC236}">
                <a16:creationId xmlns:a16="http://schemas.microsoft.com/office/drawing/2014/main" id="{94BF3B97-FDBF-72F2-EA5F-F03A172114B6}"/>
              </a:ext>
            </a:extLst>
          </p:cNvPr>
          <p:cNvCxnSpPr/>
          <p:nvPr/>
        </p:nvCxnSpPr>
        <p:spPr>
          <a:xfrm>
            <a:off x="2746828" y="4889472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39">
            <a:extLst>
              <a:ext uri="{FF2B5EF4-FFF2-40B4-BE49-F238E27FC236}">
                <a16:creationId xmlns:a16="http://schemas.microsoft.com/office/drawing/2014/main" id="{2EDBD2E3-FF97-407F-41FC-245768600544}"/>
              </a:ext>
            </a:extLst>
          </p:cNvPr>
          <p:cNvCxnSpPr/>
          <p:nvPr/>
        </p:nvCxnSpPr>
        <p:spPr>
          <a:xfrm>
            <a:off x="3743289" y="57218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40">
            <a:extLst>
              <a:ext uri="{FF2B5EF4-FFF2-40B4-BE49-F238E27FC236}">
                <a16:creationId xmlns:a16="http://schemas.microsoft.com/office/drawing/2014/main" id="{EB52A822-AFAF-4206-4895-C9CC79716745}"/>
              </a:ext>
            </a:extLst>
          </p:cNvPr>
          <p:cNvCxnSpPr/>
          <p:nvPr/>
        </p:nvCxnSpPr>
        <p:spPr>
          <a:xfrm>
            <a:off x="3193813" y="595627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1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26B1F7D-F900-062C-D7D9-FC204DF56662}"/>
              </a:ext>
            </a:extLst>
          </p:cNvPr>
          <p:cNvSpPr txBox="1">
            <a:spLocks/>
          </p:cNvSpPr>
          <p:nvPr/>
        </p:nvSpPr>
        <p:spPr>
          <a:xfrm>
            <a:off x="519673" y="10980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익명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익명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5-1-1.html) –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실행 결과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5E20B85C-3DCA-3652-F3DB-13B2263BE5BD}"/>
              </a:ext>
            </a:extLst>
          </p:cNvPr>
          <p:cNvGrpSpPr/>
          <p:nvPr/>
        </p:nvGrpSpPr>
        <p:grpSpPr>
          <a:xfrm>
            <a:off x="1573693" y="1968691"/>
            <a:ext cx="8336206" cy="4357330"/>
            <a:chOff x="1541035" y="1685662"/>
            <a:chExt cx="8336206" cy="435733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26EFA40-4C08-7262-B25E-AB0CE69C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035" y="1685662"/>
              <a:ext cx="8336206" cy="4357330"/>
            </a:xfrm>
            <a:prstGeom prst="rect">
              <a:avLst/>
            </a:prstGeom>
          </p:spPr>
        </p:pic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0619B74-8AD7-A8D2-D57F-C9E219AAFE19}"/>
                </a:ext>
              </a:extLst>
            </p:cNvPr>
            <p:cNvSpPr/>
            <p:nvPr/>
          </p:nvSpPr>
          <p:spPr>
            <a:xfrm>
              <a:off x="3927231" y="2157046"/>
              <a:ext cx="5134707" cy="2215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A55F4FA-DB57-2D47-5BC1-80CE9B841A4D}"/>
                </a:ext>
              </a:extLst>
            </p:cNvPr>
            <p:cNvSpPr/>
            <p:nvPr/>
          </p:nvSpPr>
          <p:spPr>
            <a:xfrm>
              <a:off x="5380892" y="4372708"/>
              <a:ext cx="2801816" cy="144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A19175-AA46-2A11-8C58-2BB07A65F42A}"/>
              </a:ext>
            </a:extLst>
          </p:cNvPr>
          <p:cNvSpPr txBox="1"/>
          <p:nvPr/>
        </p:nvSpPr>
        <p:spPr>
          <a:xfrm>
            <a:off x="4839182" y="2542657"/>
            <a:ext cx="3652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11</a:t>
            </a:r>
            <a:r>
              <a:rPr lang="ko-KR" altLang="en-US" sz="1400" b="0" dirty="0">
                <a:solidFill>
                  <a:srgbClr val="FF0000"/>
                </a:solidFill>
              </a:rPr>
              <a:t>행에서 함수를 호출한 결과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여러 코드의 집합이 한 번에 실행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195D4-BC51-1B40-0055-B28074DF7BC5}"/>
              </a:ext>
            </a:extLst>
          </p:cNvPr>
          <p:cNvSpPr txBox="1"/>
          <p:nvPr/>
        </p:nvSpPr>
        <p:spPr>
          <a:xfrm>
            <a:off x="4856197" y="3597856"/>
            <a:ext cx="48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12</a:t>
            </a:r>
            <a:r>
              <a:rPr lang="ko-KR" altLang="en-US" sz="1400" b="0" dirty="0">
                <a:solidFill>
                  <a:srgbClr val="FF0000"/>
                </a:solidFill>
              </a:rPr>
              <a:t>행에서 두 번째 호출했으므로 코드 집합이 한 번 더 실행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E7E7F-F5ED-DE3A-E0E9-D69B514B5467}"/>
              </a:ext>
            </a:extLst>
          </p:cNvPr>
          <p:cNvSpPr txBox="1"/>
          <p:nvPr/>
        </p:nvSpPr>
        <p:spPr>
          <a:xfrm>
            <a:off x="5909880" y="4435873"/>
            <a:ext cx="259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함수의 자료형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4DC73-3C47-C6C3-1AA6-8A435A5EA29A}"/>
              </a:ext>
            </a:extLst>
          </p:cNvPr>
          <p:cNvSpPr txBox="1"/>
          <p:nvPr/>
        </p:nvSpPr>
        <p:spPr>
          <a:xfrm>
            <a:off x="5959789" y="5222817"/>
            <a:ext cx="2924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함수를 출력한 결과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EA075724-10A7-0DF8-38C7-6D51AC9A8612}"/>
              </a:ext>
            </a:extLst>
          </p:cNvPr>
          <p:cNvSpPr/>
          <p:nvPr/>
        </p:nvSpPr>
        <p:spPr>
          <a:xfrm>
            <a:off x="4135735" y="2521664"/>
            <a:ext cx="234461" cy="57759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67E871E2-B8C2-6F52-98E6-5990DAF5CE5B}"/>
              </a:ext>
            </a:extLst>
          </p:cNvPr>
          <p:cNvCxnSpPr/>
          <p:nvPr/>
        </p:nvCxnSpPr>
        <p:spPr>
          <a:xfrm>
            <a:off x="4370196" y="2826937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ight Bracket 24">
            <a:extLst>
              <a:ext uri="{FF2B5EF4-FFF2-40B4-BE49-F238E27FC236}">
                <a16:creationId xmlns:a16="http://schemas.microsoft.com/office/drawing/2014/main" id="{CD9A5528-0B52-7B9C-37BC-4A036C85D0EE}"/>
              </a:ext>
            </a:extLst>
          </p:cNvPr>
          <p:cNvSpPr/>
          <p:nvPr/>
        </p:nvSpPr>
        <p:spPr>
          <a:xfrm>
            <a:off x="4129366" y="3507305"/>
            <a:ext cx="234461" cy="57759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670C18DB-42AA-C8CC-9E01-5BC3B3672EA4}"/>
              </a:ext>
            </a:extLst>
          </p:cNvPr>
          <p:cNvCxnSpPr/>
          <p:nvPr/>
        </p:nvCxnSpPr>
        <p:spPr>
          <a:xfrm>
            <a:off x="4363827" y="3812578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6">
            <a:extLst>
              <a:ext uri="{FF2B5EF4-FFF2-40B4-BE49-F238E27FC236}">
                <a16:creationId xmlns:a16="http://schemas.microsoft.com/office/drawing/2014/main" id="{2051D934-8C99-3AFB-26BC-290D9AE7C76E}"/>
              </a:ext>
            </a:extLst>
          </p:cNvPr>
          <p:cNvCxnSpPr>
            <a:cxnSpLocks/>
          </p:cNvCxnSpPr>
          <p:nvPr/>
        </p:nvCxnSpPr>
        <p:spPr>
          <a:xfrm>
            <a:off x="4370196" y="4538506"/>
            <a:ext cx="104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ight Bracket 28">
            <a:extLst>
              <a:ext uri="{FF2B5EF4-FFF2-40B4-BE49-F238E27FC236}">
                <a16:creationId xmlns:a16="http://schemas.microsoft.com/office/drawing/2014/main" id="{3363B153-8542-6E94-3D89-49D729AE9D6D}"/>
              </a:ext>
            </a:extLst>
          </p:cNvPr>
          <p:cNvSpPr/>
          <p:nvPr/>
        </p:nvSpPr>
        <p:spPr>
          <a:xfrm>
            <a:off x="5530781" y="4772967"/>
            <a:ext cx="169592" cy="132470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29">
            <a:extLst>
              <a:ext uri="{FF2B5EF4-FFF2-40B4-BE49-F238E27FC236}">
                <a16:creationId xmlns:a16="http://schemas.microsoft.com/office/drawing/2014/main" id="{22C7DDE9-1394-E5B9-DA68-DE73E36D9BAD}"/>
              </a:ext>
            </a:extLst>
          </p:cNvPr>
          <p:cNvCxnSpPr/>
          <p:nvPr/>
        </p:nvCxnSpPr>
        <p:spPr>
          <a:xfrm>
            <a:off x="5700373" y="5364445"/>
            <a:ext cx="25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86" y="1556792"/>
            <a:ext cx="7571428" cy="4590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B389-6210-AED4-FDDE-0F26A53284E4}"/>
              </a:ext>
            </a:extLst>
          </p:cNvPr>
          <p:cNvSpPr txBox="1"/>
          <p:nvPr/>
        </p:nvSpPr>
        <p:spPr>
          <a:xfrm>
            <a:off x="306648" y="319086"/>
            <a:ext cx="9191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일반 함수 정의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익명 함수 선언 참조</a:t>
            </a:r>
          </a:p>
        </p:txBody>
      </p:sp>
    </p:spTree>
    <p:extLst>
      <p:ext uri="{BB962C8B-B14F-4D97-AF65-F5344CB8AC3E}">
        <p14:creationId xmlns:p14="http://schemas.microsoft.com/office/powerpoint/2010/main" val="3753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함수할당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BB22EA-C184-0001-FBF6-12492423CD55}"/>
              </a:ext>
            </a:extLst>
          </p:cNvPr>
          <p:cNvSpPr txBox="1"/>
          <p:nvPr/>
        </p:nvSpPr>
        <p:spPr>
          <a:xfrm>
            <a:off x="758829" y="1544210"/>
            <a:ext cx="6094520" cy="1300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function(a, b)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+ b;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" altLang="ko-Kore-KR" sz="1600"/>
              <a:t>console.log(`</a:t>
            </a:r>
            <a:r>
              <a:rPr lang="ko-KR" altLang="en-US" sz="1600"/>
              <a:t>함수 실행 결과 </a:t>
            </a:r>
            <a:r>
              <a:rPr lang="en-US" altLang="ko-KR" sz="1600"/>
              <a:t>: ${</a:t>
            </a:r>
            <a:r>
              <a:rPr lang="en" altLang="ko-Kore-KR" sz="1600"/>
              <a:t>sum(10, 20)}`)</a:t>
            </a:r>
            <a:r>
              <a:rPr lang="en-US" altLang="ko-KR" sz="1600"/>
              <a:t>;</a:t>
            </a:r>
            <a:endParaRPr lang="en" altLang="ko-Kore-KR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0C74-46E5-00F1-29CF-A059F9CAB555}"/>
              </a:ext>
            </a:extLst>
          </p:cNvPr>
          <p:cNvSpPr txBox="1"/>
          <p:nvPr/>
        </p:nvSpPr>
        <p:spPr>
          <a:xfrm>
            <a:off x="758829" y="3230079"/>
            <a:ext cx="75193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익명함수를</a:t>
            </a:r>
            <a:r>
              <a:rPr kumimoji="1" lang="ko-KR" altLang="en-US" sz="1600"/>
              <a:t> 사용하는 것은  마치 하나의 값처럼 사용하기 위해서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함수를 변수에 할당할 수도 있고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다른 함수의 인자로 사용할 수도 있음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ED64-E634-67FA-05ED-3055D55590B8}"/>
              </a:ext>
            </a:extLst>
          </p:cNvPr>
          <p:cNvSpPr txBox="1"/>
          <p:nvPr/>
        </p:nvSpPr>
        <p:spPr>
          <a:xfrm>
            <a:off x="306648" y="319086"/>
            <a:ext cx="8657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함수를 변수에 할당해서 사용하기</a:t>
            </a:r>
          </a:p>
        </p:txBody>
      </p:sp>
    </p:spTree>
    <p:extLst>
      <p:ext uri="{BB962C8B-B14F-4D97-AF65-F5344CB8AC3E}">
        <p14:creationId xmlns:p14="http://schemas.microsoft.com/office/powerpoint/2010/main" val="286359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7660C74-46E5-00F1-29CF-A059F9CAB555}"/>
              </a:ext>
            </a:extLst>
          </p:cNvPr>
          <p:cNvSpPr txBox="1"/>
          <p:nvPr/>
        </p:nvSpPr>
        <p:spPr>
          <a:xfrm>
            <a:off x="631885" y="1377180"/>
            <a:ext cx="7519387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지금까지는 함수를 선언한 후 실행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같은 함수를 </a:t>
            </a:r>
            <a:r>
              <a:rPr kumimoji="1" lang="ko-KR" altLang="en-US" sz="1600" dirty="0" err="1">
                <a:sym typeface="Wingdings" pitchFamily="2" charset="2"/>
              </a:rPr>
              <a:t>여러번</a:t>
            </a:r>
            <a:r>
              <a:rPr kumimoji="1" lang="ko-KR" altLang="en-US" sz="1600" dirty="0">
                <a:sym typeface="Wingdings" pitchFamily="2" charset="2"/>
              </a:rPr>
              <a:t> 실행할 수 있음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한번만 사용하는 함수라면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선언과 동시에 실행할 수 있다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394F1-BC79-AA36-7B9A-49A92B959D33}"/>
              </a:ext>
            </a:extLst>
          </p:cNvPr>
          <p:cNvSpPr txBox="1"/>
          <p:nvPr/>
        </p:nvSpPr>
        <p:spPr>
          <a:xfrm>
            <a:off x="790726" y="2502445"/>
            <a:ext cx="2749858" cy="9771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...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}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)()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;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AB659-78D3-EA6B-BE82-1E8DBA582A13}"/>
              </a:ext>
            </a:extLst>
          </p:cNvPr>
          <p:cNvSpPr txBox="1"/>
          <p:nvPr/>
        </p:nvSpPr>
        <p:spPr>
          <a:xfrm>
            <a:off x="4068194" y="2502445"/>
            <a:ext cx="3273641" cy="9771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}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)(</a:t>
            </a:r>
            <a:r>
              <a:rPr lang="ko-KR" altLang="en-US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인수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;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54D9-4538-CD13-38FE-7B836F89EF7E}"/>
              </a:ext>
            </a:extLst>
          </p:cNvPr>
          <p:cNvSpPr txBox="1"/>
          <p:nvPr/>
        </p:nvSpPr>
        <p:spPr>
          <a:xfrm>
            <a:off x="631885" y="4333620"/>
            <a:ext cx="5080937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= prompt(‘</a:t>
            </a:r>
            <a:r>
              <a:rPr lang="ko-Kore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ore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입력하세요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alert(`${username}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안녕하세요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1C3DA-CA7D-D118-BD06-8904B2C231BC}"/>
              </a:ext>
            </a:extLst>
          </p:cNvPr>
          <p:cNvSpPr txBox="1"/>
          <p:nvPr/>
        </p:nvSpPr>
        <p:spPr>
          <a:xfrm>
            <a:off x="6264337" y="4312954"/>
            <a:ext cx="4943594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(function(a, b)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a + b;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실행 결과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${sum}`)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})(100,200);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70801-DEBC-CE3C-D734-BCC4C056D670}"/>
              </a:ext>
            </a:extLst>
          </p:cNvPr>
          <p:cNvSpPr txBox="1"/>
          <p:nvPr/>
        </p:nvSpPr>
        <p:spPr>
          <a:xfrm>
            <a:off x="631885" y="3927566"/>
            <a:ext cx="27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인자가 없을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F313C-C1BF-BE7D-1638-3C4296A5C17B}"/>
              </a:ext>
            </a:extLst>
          </p:cNvPr>
          <p:cNvSpPr txBox="1"/>
          <p:nvPr/>
        </p:nvSpPr>
        <p:spPr>
          <a:xfrm>
            <a:off x="6196662" y="3927566"/>
            <a:ext cx="27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인자가 있을 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BEC7A-A464-025E-F4E5-A2F5CAA2FEF4}"/>
              </a:ext>
            </a:extLst>
          </p:cNvPr>
          <p:cNvSpPr txBox="1"/>
          <p:nvPr/>
        </p:nvSpPr>
        <p:spPr>
          <a:xfrm>
            <a:off x="306647" y="319086"/>
            <a:ext cx="6001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즉시 실행 함수</a:t>
            </a:r>
          </a:p>
        </p:txBody>
      </p:sp>
    </p:spTree>
    <p:extLst>
      <p:ext uri="{BB962C8B-B14F-4D97-AF65-F5344CB8AC3E}">
        <p14:creationId xmlns:p14="http://schemas.microsoft.com/office/powerpoint/2010/main" val="286905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1780</Words>
  <Application>Microsoft Office PowerPoint</Application>
  <PresentationFormat>와이드스크린</PresentationFormat>
  <Paragraphs>300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D2Coding</vt:lpstr>
      <vt:lpstr>KoPubWorld돋움체 Bold</vt:lpstr>
      <vt:lpstr>YoonV YoonMyungjo100Std_OTF</vt:lpstr>
      <vt:lpstr>Malgun Gothic</vt:lpstr>
      <vt:lpstr>Malgun Gothic</vt:lpstr>
      <vt:lpstr>Arial</vt:lpstr>
      <vt:lpstr>Wingdings</vt:lpstr>
      <vt:lpstr>Office 테마</vt:lpstr>
      <vt:lpstr>PowerPoint 프레젠테이션</vt:lpstr>
      <vt:lpstr>01[HTML+CSS+ JAVASCRIPT] 익명함수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함수할당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화살표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차별점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익명함수</dc:title>
  <dc:creator>이 호진</dc:creator>
  <cp:lastModifiedBy>이 호진</cp:lastModifiedBy>
  <cp:revision>6</cp:revision>
  <dcterms:created xsi:type="dcterms:W3CDTF">2023-05-20T08:30:13Z</dcterms:created>
  <dcterms:modified xsi:type="dcterms:W3CDTF">2023-05-20T08:55:54Z</dcterms:modified>
</cp:coreProperties>
</file>