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40" r:id="rId2"/>
    <p:sldId id="22741" r:id="rId3"/>
    <p:sldId id="22742" r:id="rId4"/>
    <p:sldId id="22743" r:id="rId5"/>
    <p:sldId id="22744" r:id="rId6"/>
    <p:sldId id="22745" r:id="rId7"/>
    <p:sldId id="22746" r:id="rId8"/>
    <p:sldId id="22747" r:id="rId9"/>
    <p:sldId id="22748" r:id="rId10"/>
    <p:sldId id="22749" r:id="rId11"/>
    <p:sldId id="22750" r:id="rId12"/>
    <p:sldId id="22751" r:id="rId13"/>
    <p:sldId id="22752" r:id="rId14"/>
    <p:sldId id="22753" r:id="rId15"/>
    <p:sldId id="22754" r:id="rId16"/>
    <p:sldId id="22755" r:id="rId17"/>
    <p:sldId id="22756" r:id="rId18"/>
    <p:sldId id="22757" r:id="rId19"/>
    <p:sldId id="22758" r:id="rId20"/>
    <p:sldId id="227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1CF3C-281C-355F-CE7C-5F8740CC5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79B69-A718-523F-AF50-10957875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D4096-7495-13F9-D60B-44AB8395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5249-B85E-D189-72AA-34A27B42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76E43-0333-3B01-71F4-74A70870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6214F-02E5-0F76-12D0-6EF25F65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4BDC4-118C-4E1D-673F-9E1748BC7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01057-E72A-27D2-B523-8FACC31F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230A1-764A-2D87-126A-ADE8B9F8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F751A-BC18-BCFC-C99D-B8E8F17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0D110-BD15-D328-D688-81F485FF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FA9BA-DA18-240B-AF46-E6779E70C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45F59-2D7B-C3F8-60E4-90B02DBE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8BC9-7A5E-8DE5-BB4F-14D6C84C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48695-C619-4AC5-9C94-5350E427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2838"/>
            <a:ext cx="404304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나눔고딕"/>
                <a:cs typeface="나눔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나눔고딕"/>
                <a:cs typeface="나눔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90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나눔고딕"/>
                <a:cs typeface="나눔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FD5A8-68DD-36CD-6280-E4D59E2F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F92F-4822-9406-0DAB-7165AAB9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DF073-6AED-C496-E60B-B8291FCA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05D85-1798-27B8-D1BE-28B1B8C7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68D6C-37B4-710A-708A-201537C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5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9CF1-75BF-E5D7-FE7A-530E002E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5ED8-7F14-6BAD-86DB-93344B7E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C5C0D-B5F5-B321-5999-2C00AC06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8EE67-78EA-55CF-689F-C62C18EF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D5877-D9DE-2C1A-719C-EA3D77DD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FE9EF-C2F9-0B3F-03AF-7E9C2FF2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2A746-B208-249B-39F4-AE2C8259F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F59A-6943-7430-A840-7F3E0264D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06110-E426-D5C9-3269-13EECF0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A9930-C993-E830-8CD3-E0D05CDC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A46BB-1185-D7A5-0F41-F3140AEC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CC406-16D0-D9C7-B598-C41CFF6D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E9EE1-D9CA-BA61-1F0D-01016EBF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C5E80-6B08-13F9-6722-25FF8519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F4ECED-E116-FD53-1CD6-7E4A74BD0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9F50C8-6520-487A-55DA-9357C07A3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9273C-BAF3-EC69-1995-96344642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3BBC3-08CC-71C4-2D6E-90DCA4B5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1465BF-8476-A0CA-993F-7B6A5DA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9D983-22AC-BEDC-686C-72412D7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850CCF-89F8-7AC2-886C-2485F27A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E6EEA-95E0-2760-0457-E1CF20D1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F3216-1237-B06E-E5B1-B8FD254E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C0CE5-2A3C-B08B-4C65-4E0CA37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6469C-6FBA-85BA-79FA-164566CD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8F401-F9AB-80BE-2335-EBB29E50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9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BA107-11A8-C6CA-E22C-95B142D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09572-98BC-FDB1-9AF9-9D86C12E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274E7-153A-7AF5-0BDB-330855C53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A0B30-0524-8F13-00A1-EA992D2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2BD76-48BC-63F3-756A-AD2A4EC8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56F42-EF52-CD45-4D17-EE2BB49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0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6163-9160-D645-F517-16E8383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E4F595-AEFC-D25E-4F50-94E3B9571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B1E20-0D91-A892-26C3-1DB19C5C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184BC-77FB-C6F1-2F61-049F33AA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A757D-439A-A8C2-B38E-CE9CCF21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0FB0C-73B1-C119-EF82-D7E1BEAA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1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9E80F-168D-79DA-6B6A-E0578550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EBF71-5587-67AA-B626-D7289E95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0E78A-89CB-891F-2A2C-CDA476124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8596-422D-47EA-A8B7-0B7B9D55BD9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D18F9-D5AB-35D2-8AB9-09418113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5553A-8510-C1DE-76DA-921BD2C7F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61F6-8A4C-44F6-818B-1840FD897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2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mopan.com/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7.jp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uthamz.files.wordpres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8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g"/><Relationship Id="rId7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6.png"/><Relationship Id="rId7" Type="http://schemas.openxmlformats.org/officeDocument/2006/relationships/image" Target="../media/image28.jp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nts.googleapis.com/earlyaccess/nanumgothic.css)%3B" TargetMode="External"/><Relationship Id="rId11" Type="http://schemas.openxmlformats.org/officeDocument/2006/relationships/image" Target="../media/image30.jp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1290827"/>
              <a:ext cx="2945546" cy="22467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192" y="4034028"/>
              <a:ext cx="2533891" cy="27550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1635" y="0"/>
              <a:ext cx="2150364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0867" y="5036832"/>
              <a:ext cx="4712195" cy="12740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8488" y="3788664"/>
              <a:ext cx="4698491" cy="221589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35344" y="-649000"/>
            <a:ext cx="9385300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b="0" spc="229" dirty="0">
                <a:solidFill>
                  <a:srgbClr val="2D75B6"/>
                </a:solidFill>
                <a:latin typeface="휴먼엑스포"/>
                <a:cs typeface="휴먼엑스포"/>
              </a:rPr>
              <a:t>HTML5</a:t>
            </a:r>
            <a:endParaRPr sz="20000">
              <a:latin typeface="휴먼엑스포"/>
              <a:cs typeface="휴먼엑스포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6344" y="3192779"/>
            <a:ext cx="690244" cy="60209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/>
              <a:t>03</a:t>
            </a:r>
            <a:r>
              <a:rPr spc="-114" dirty="0"/>
              <a:t> </a:t>
            </a:r>
            <a:r>
              <a:rPr spc="-150" dirty="0"/>
              <a:t>간단한</a:t>
            </a:r>
            <a:r>
              <a:rPr spc="-120" dirty="0"/>
              <a:t> </a:t>
            </a:r>
            <a:r>
              <a:rPr spc="-155" dirty="0"/>
              <a:t>홈페이지</a:t>
            </a:r>
            <a:r>
              <a:rPr spc="-110" dirty="0"/>
              <a:t> </a:t>
            </a:r>
            <a:r>
              <a:rPr spc="-25" dirty="0"/>
              <a:t>만들기</a:t>
            </a:r>
          </a:p>
          <a:p>
            <a:pPr marL="4802505">
              <a:lnSpc>
                <a:spcPct val="100000"/>
              </a:lnSpc>
              <a:spcBef>
                <a:spcPts val="1875"/>
              </a:spcBef>
            </a:pPr>
            <a:r>
              <a:rPr sz="8000" b="1" spc="-10" dirty="0">
                <a:solidFill>
                  <a:srgbClr val="00359E"/>
                </a:solidFill>
                <a:latin typeface="Arial"/>
                <a:cs typeface="Arial"/>
              </a:rPr>
              <a:t>HTML5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8099425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6.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배경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위치값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배경색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설정</a:t>
            </a:r>
            <a:endParaRPr sz="2400">
              <a:latin typeface="나눔고딕 ExtraBold"/>
              <a:cs typeface="나눔고딕 ExtraBold"/>
            </a:endParaRPr>
          </a:p>
          <a:p>
            <a:pPr marL="431800">
              <a:lnSpc>
                <a:spcPct val="100000"/>
              </a:lnSpc>
              <a:spcBef>
                <a:spcPts val="2200"/>
              </a:spcBef>
            </a:pPr>
            <a:r>
              <a:rPr sz="2400" spc="-270" dirty="0">
                <a:latin typeface="휴먼엑스포"/>
                <a:cs typeface="휴먼엑스포"/>
              </a:rPr>
              <a:t>배경색의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경우는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130" dirty="0">
                <a:latin typeface="한컴산뜻돋움"/>
                <a:cs typeface="한컴산뜻돋움"/>
              </a:rPr>
              <a:t>rgba</a:t>
            </a:r>
            <a:r>
              <a:rPr sz="2400" spc="-130" dirty="0">
                <a:latin typeface="휴먼엑스포"/>
                <a:cs typeface="휴먼엑스포"/>
              </a:rPr>
              <a:t>컬러를</a:t>
            </a:r>
            <a:r>
              <a:rPr sz="2400" spc="-40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이용하여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알파값을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적용시켜</a:t>
            </a:r>
            <a:r>
              <a:rPr sz="2400" spc="-400" dirty="0">
                <a:latin typeface="휴먼엑스포"/>
                <a:cs typeface="휴먼엑스포"/>
              </a:rPr>
              <a:t> </a:t>
            </a:r>
            <a:r>
              <a:rPr sz="2400" spc="-120" dirty="0">
                <a:latin typeface="휴먼엑스포"/>
                <a:cs typeface="휴먼엑스포"/>
              </a:rPr>
              <a:t>준다</a:t>
            </a:r>
            <a:r>
              <a:rPr sz="2400" spc="-12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508" y="1257300"/>
            <a:ext cx="11341735" cy="5600700"/>
            <a:chOff x="254508" y="1257300"/>
            <a:chExt cx="11341735" cy="5600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463" y="1540763"/>
              <a:ext cx="233172" cy="2316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8" y="1257300"/>
              <a:ext cx="11341606" cy="56007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24222" y="2122275"/>
            <a:ext cx="49199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353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body{ margin:20px;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background:rgba(255,255,50,0.7);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78864" y="3631565"/>
            <a:ext cx="9723755" cy="2831465"/>
            <a:chOff x="1078864" y="3631565"/>
            <a:chExt cx="9723755" cy="28314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947" y="3660648"/>
              <a:ext cx="4651438" cy="24810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3469" y="3646170"/>
              <a:ext cx="4697095" cy="2510155"/>
            </a:xfrm>
            <a:custGeom>
              <a:avLst/>
              <a:gdLst/>
              <a:ahLst/>
              <a:cxnLst/>
              <a:rect l="l" t="t" r="r" b="b"/>
              <a:pathLst>
                <a:path w="4697095" h="2510154">
                  <a:moveTo>
                    <a:pt x="0" y="0"/>
                  </a:moveTo>
                  <a:lnTo>
                    <a:pt x="4696967" y="0"/>
                  </a:lnTo>
                  <a:lnTo>
                    <a:pt x="4696967" y="2510027"/>
                  </a:lnTo>
                  <a:lnTo>
                    <a:pt x="0" y="251002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8692" y="3660648"/>
              <a:ext cx="4466571" cy="24810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84213" y="3646170"/>
              <a:ext cx="4503420" cy="2510155"/>
            </a:xfrm>
            <a:custGeom>
              <a:avLst/>
              <a:gdLst/>
              <a:ahLst/>
              <a:cxnLst/>
              <a:rect l="l" t="t" r="r" b="b"/>
              <a:pathLst>
                <a:path w="4503420" h="2510154">
                  <a:moveTo>
                    <a:pt x="0" y="0"/>
                  </a:moveTo>
                  <a:lnTo>
                    <a:pt x="4503420" y="0"/>
                  </a:lnTo>
                  <a:lnTo>
                    <a:pt x="4503420" y="2510027"/>
                  </a:lnTo>
                  <a:lnTo>
                    <a:pt x="0" y="251002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915" y="6141720"/>
              <a:ext cx="4236719" cy="32115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08566" y="6289775"/>
            <a:ext cx="1869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한컴산뜻돋움"/>
                <a:cs typeface="한컴산뜻돋움"/>
              </a:rPr>
              <a:t>body</a:t>
            </a:r>
            <a:r>
              <a:rPr sz="1800" spc="-90" dirty="0">
                <a:latin typeface="휴먼엑스포"/>
                <a:cs typeface="휴먼엑스포"/>
              </a:rPr>
              <a:t>스타일</a:t>
            </a:r>
            <a:r>
              <a:rPr sz="1800" spc="-325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05" dirty="0">
                <a:latin typeface="휴먼엑스포"/>
                <a:cs typeface="휴먼엑스포"/>
              </a:rPr>
              <a:t> </a:t>
            </a:r>
            <a:r>
              <a:rPr sz="1800" spc="-120" dirty="0">
                <a:latin typeface="휴먼엑스포"/>
                <a:cs typeface="휴먼엑스포"/>
              </a:rPr>
              <a:t>후</a:t>
            </a:r>
            <a:endParaRPr sz="1800">
              <a:latin typeface="휴먼엑스포"/>
              <a:cs typeface="휴먼엑스포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4515" y="6141720"/>
            <a:ext cx="4236719" cy="3211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67606" y="6289775"/>
            <a:ext cx="1869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한컴산뜻돋움"/>
                <a:cs typeface="한컴산뜻돋움"/>
              </a:rPr>
              <a:t>body</a:t>
            </a:r>
            <a:r>
              <a:rPr sz="1800" spc="-90" dirty="0">
                <a:latin typeface="휴먼엑스포"/>
                <a:cs typeface="휴먼엑스포"/>
              </a:rPr>
              <a:t>스타일</a:t>
            </a:r>
            <a:r>
              <a:rPr sz="1800" spc="-325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05" dirty="0">
                <a:latin typeface="휴먼엑스포"/>
                <a:cs typeface="휴먼엑스포"/>
              </a:rPr>
              <a:t> </a:t>
            </a:r>
            <a:r>
              <a:rPr sz="1800" spc="-120" dirty="0">
                <a:latin typeface="휴먼엑스포"/>
                <a:cs typeface="휴먼엑스포"/>
              </a:rPr>
              <a:t>전</a:t>
            </a:r>
            <a:endParaRPr sz="1800">
              <a:latin typeface="휴먼엑스포"/>
              <a:cs typeface="휴먼엑스포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71070" y="2155597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7735" y="2150364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540763"/>
            <a:ext cx="233172" cy="2316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4508" y="2596895"/>
            <a:ext cx="11341735" cy="4261485"/>
            <a:chOff x="254508" y="2596895"/>
            <a:chExt cx="11341735" cy="4261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8" y="3227831"/>
              <a:ext cx="11341606" cy="3630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228" y="2816351"/>
              <a:ext cx="5314187" cy="9006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8228" y="2816351"/>
              <a:ext cx="5314315" cy="901065"/>
            </a:xfrm>
            <a:custGeom>
              <a:avLst/>
              <a:gdLst/>
              <a:ahLst/>
              <a:cxnLst/>
              <a:rect l="l" t="t" r="r" b="b"/>
              <a:pathLst>
                <a:path w="5314315" h="901064">
                  <a:moveTo>
                    <a:pt x="5314188" y="821982"/>
                  </a:moveTo>
                  <a:lnTo>
                    <a:pt x="5308004" y="852619"/>
                  </a:lnTo>
                  <a:lnTo>
                    <a:pt x="5291139" y="877635"/>
                  </a:lnTo>
                  <a:lnTo>
                    <a:pt x="5266123" y="894500"/>
                  </a:lnTo>
                  <a:lnTo>
                    <a:pt x="5235486" y="900684"/>
                  </a:lnTo>
                  <a:lnTo>
                    <a:pt x="78701" y="900684"/>
                  </a:lnTo>
                  <a:lnTo>
                    <a:pt x="48064" y="894500"/>
                  </a:lnTo>
                  <a:lnTo>
                    <a:pt x="23048" y="877635"/>
                  </a:lnTo>
                  <a:lnTo>
                    <a:pt x="6183" y="852619"/>
                  </a:lnTo>
                  <a:lnTo>
                    <a:pt x="0" y="821982"/>
                  </a:lnTo>
                  <a:lnTo>
                    <a:pt x="0" y="78701"/>
                  </a:lnTo>
                  <a:lnTo>
                    <a:pt x="6183" y="48064"/>
                  </a:lnTo>
                  <a:lnTo>
                    <a:pt x="23048" y="23048"/>
                  </a:lnTo>
                  <a:lnTo>
                    <a:pt x="48064" y="6183"/>
                  </a:lnTo>
                  <a:lnTo>
                    <a:pt x="78701" y="0"/>
                  </a:lnTo>
                  <a:lnTo>
                    <a:pt x="5235486" y="0"/>
                  </a:lnTo>
                  <a:lnTo>
                    <a:pt x="5266123" y="6183"/>
                  </a:lnTo>
                  <a:lnTo>
                    <a:pt x="5291139" y="23048"/>
                  </a:lnTo>
                  <a:lnTo>
                    <a:pt x="5308004" y="48064"/>
                  </a:lnTo>
                  <a:lnTo>
                    <a:pt x="5314188" y="78701"/>
                  </a:lnTo>
                  <a:lnTo>
                    <a:pt x="5314188" y="821982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5340" y="2596895"/>
              <a:ext cx="2604819" cy="2225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6203" y="2648711"/>
              <a:ext cx="3139805" cy="1708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6248" y="793036"/>
            <a:ext cx="10858500" cy="515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7.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가로중앙정렬</a:t>
            </a:r>
            <a:endParaRPr sz="2400">
              <a:latin typeface="나눔고딕 ExtraBold"/>
              <a:cs typeface="나눔고딕 ExtraBold"/>
            </a:endParaRPr>
          </a:p>
          <a:p>
            <a:pPr marL="431800" marR="5080">
              <a:lnSpc>
                <a:spcPct val="100000"/>
              </a:lnSpc>
              <a:spcBef>
                <a:spcPts val="2200"/>
              </a:spcBef>
            </a:pPr>
            <a:r>
              <a:rPr sz="2400" spc="-270" dirty="0">
                <a:latin typeface="휴먼엑스포"/>
                <a:cs typeface="휴먼엑스포"/>
              </a:rPr>
              <a:t>아래의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스타일처럼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이중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클래스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스타일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적용을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하고자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한다면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콤마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뒤에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또</a:t>
            </a:r>
            <a:r>
              <a:rPr sz="2400" spc="-434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다른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95" dirty="0">
                <a:latin typeface="휴먼엑스포"/>
                <a:cs typeface="휴먼엑스포"/>
              </a:rPr>
              <a:t>클래스 </a:t>
            </a:r>
            <a:r>
              <a:rPr sz="2400" spc="-270" dirty="0">
                <a:latin typeface="휴먼엑스포"/>
                <a:cs typeface="휴먼엑스포"/>
              </a:rPr>
              <a:t>스타일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이름을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넣어주면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185" dirty="0">
                <a:latin typeface="휴먼엑스포"/>
                <a:cs typeface="휴먼엑스포"/>
              </a:rPr>
              <a:t>된다</a:t>
            </a:r>
            <a:r>
              <a:rPr sz="2400" spc="-185" dirty="0">
                <a:latin typeface="한컴산뜻돋움"/>
                <a:cs typeface="한컴산뜻돋움"/>
              </a:rPr>
              <a:t>.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이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경우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동일한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스타일이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각각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다른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80" dirty="0">
                <a:latin typeface="한컴산뜻돋움"/>
                <a:cs typeface="한컴산뜻돋움"/>
              </a:rPr>
              <a:t>.landscape</a:t>
            </a:r>
            <a:r>
              <a:rPr sz="2400" spc="-80" dirty="0">
                <a:latin typeface="휴먼엑스포"/>
                <a:cs typeface="휴먼엑스포"/>
              </a:rPr>
              <a:t>클래스와</a:t>
            </a:r>
            <a:endParaRPr sz="2400">
              <a:latin typeface="휴먼엑스포"/>
              <a:cs typeface="휴먼엑스포"/>
            </a:endParaRPr>
          </a:p>
          <a:p>
            <a:pPr marL="500380">
              <a:lnSpc>
                <a:spcPct val="100000"/>
              </a:lnSpc>
            </a:pPr>
            <a:r>
              <a:rPr sz="2400" spc="-105" dirty="0">
                <a:latin typeface="한컴산뜻돋움"/>
                <a:cs typeface="한컴산뜻돋움"/>
              </a:rPr>
              <a:t>.content</a:t>
            </a:r>
            <a:r>
              <a:rPr sz="2400" spc="-105" dirty="0">
                <a:latin typeface="휴먼엑스포"/>
                <a:cs typeface="휴먼엑스포"/>
              </a:rPr>
              <a:t>클래스에</a:t>
            </a:r>
            <a:r>
              <a:rPr sz="2400" spc="-3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적용이</a:t>
            </a:r>
            <a:r>
              <a:rPr sz="2400" spc="-370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된다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한컴산뜻돋움"/>
              <a:cs typeface="한컴산뜻돋움"/>
            </a:endParaRPr>
          </a:p>
          <a:p>
            <a:pPr marR="87630" algn="ctr">
              <a:lnSpc>
                <a:spcPct val="100000"/>
              </a:lnSpc>
            </a:pPr>
            <a:r>
              <a:rPr sz="2800" spc="-25" dirty="0">
                <a:solidFill>
                  <a:srgbClr val="00359E"/>
                </a:solidFill>
                <a:latin typeface="한컴산뜻돋움"/>
                <a:cs typeface="한컴산뜻돋움"/>
              </a:rPr>
              <a:t>.landscape,</a:t>
            </a:r>
            <a:r>
              <a:rPr sz="2800" spc="-114" dirty="0">
                <a:solidFill>
                  <a:srgbClr val="00359E"/>
                </a:solidFill>
                <a:latin typeface="한컴산뜻돋움"/>
                <a:cs typeface="한컴산뜻돋움"/>
              </a:rPr>
              <a:t> </a:t>
            </a:r>
            <a:r>
              <a:rPr sz="2800" spc="-10" dirty="0">
                <a:solidFill>
                  <a:srgbClr val="00359E"/>
                </a:solidFill>
                <a:latin typeface="한컴산뜻돋움"/>
                <a:cs typeface="한컴산뜻돋움"/>
              </a:rPr>
              <a:t>.content</a:t>
            </a:r>
            <a:endParaRPr sz="28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한컴산뜻돋움"/>
              <a:cs typeface="한컴산뜻돋움"/>
            </a:endParaRPr>
          </a:p>
          <a:p>
            <a:pPr marL="380365" marR="4392930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.landscape,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.content</a:t>
            </a:r>
            <a:r>
              <a:rPr sz="2400" spc="-7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45" dirty="0">
                <a:solidFill>
                  <a:srgbClr val="5F2BC6"/>
                </a:solidFill>
                <a:latin typeface="한컴산뜻돋움"/>
                <a:cs typeface="한컴산뜻돋움"/>
              </a:rPr>
              <a:t>{/*</a:t>
            </a:r>
            <a:r>
              <a:rPr sz="2400" spc="-145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0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04" dirty="0">
                <a:solidFill>
                  <a:srgbClr val="5F2BC6"/>
                </a:solidFill>
                <a:latin typeface="휴먼엑스포"/>
                <a:cs typeface="휴먼엑스포"/>
              </a:rPr>
              <a:t>가로중앙정렬</a:t>
            </a:r>
            <a:r>
              <a:rPr sz="2400" spc="-204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position:</a:t>
            </a:r>
            <a:r>
              <a:rPr sz="2400" spc="-9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relative;</a:t>
            </a:r>
            <a:endParaRPr sz="2400">
              <a:latin typeface="한컴산뜻돋움"/>
              <a:cs typeface="한컴산뜻돋움"/>
            </a:endParaRPr>
          </a:p>
          <a:p>
            <a:pPr marL="380365" marR="7922259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text-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align:</a:t>
            </a:r>
            <a:r>
              <a:rPr sz="2400" spc="-6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center;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width:</a:t>
            </a:r>
            <a:r>
              <a:rPr sz="2400" spc="-10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100%;</a:t>
            </a:r>
            <a:endParaRPr sz="24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10831195" cy="176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7.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가로중앙정렬</a:t>
            </a:r>
            <a:endParaRPr sz="2400">
              <a:latin typeface="나눔고딕 ExtraBold"/>
              <a:cs typeface="나눔고딕 ExtraBold"/>
            </a:endParaRPr>
          </a:p>
          <a:p>
            <a:pPr marL="431800" marR="5080" algn="just">
              <a:lnSpc>
                <a:spcPct val="100000"/>
              </a:lnSpc>
              <a:spcBef>
                <a:spcPts val="2200"/>
              </a:spcBef>
            </a:pPr>
            <a:r>
              <a:rPr sz="2400" spc="-65" dirty="0">
                <a:latin typeface="한컴산뜻돋움"/>
                <a:cs typeface="한컴산뜻돋움"/>
              </a:rPr>
              <a:t>position</a:t>
            </a:r>
            <a:r>
              <a:rPr sz="2400" spc="-65" dirty="0">
                <a:latin typeface="휴먼엑스포"/>
                <a:cs typeface="휴먼엑스포"/>
              </a:rPr>
              <a:t>의</a:t>
            </a:r>
            <a:r>
              <a:rPr sz="2400" spc="-180" dirty="0">
                <a:latin typeface="휴먼엑스포"/>
                <a:cs typeface="휴먼엑스포"/>
              </a:rPr>
              <a:t> </a:t>
            </a:r>
            <a:r>
              <a:rPr sz="2400" spc="-100" dirty="0">
                <a:latin typeface="휴먼엑스포"/>
                <a:cs typeface="휴먼엑스포"/>
              </a:rPr>
              <a:t>절대값</a:t>
            </a:r>
            <a:r>
              <a:rPr sz="2400" spc="-100" dirty="0">
                <a:latin typeface="한컴산뜻돋움"/>
                <a:cs typeface="한컴산뜻돋움"/>
              </a:rPr>
              <a:t>(absolute)</a:t>
            </a:r>
            <a:r>
              <a:rPr sz="2400" spc="-100" dirty="0">
                <a:latin typeface="휴먼엑스포"/>
                <a:cs typeface="휴먼엑스포"/>
              </a:rPr>
              <a:t>과</a:t>
            </a:r>
            <a:r>
              <a:rPr sz="2400" spc="-140" dirty="0">
                <a:latin typeface="휴먼엑스포"/>
                <a:cs typeface="휴먼엑스포"/>
              </a:rPr>
              <a:t> </a:t>
            </a:r>
            <a:r>
              <a:rPr sz="2400" spc="-110" dirty="0">
                <a:latin typeface="휴먼엑스포"/>
                <a:cs typeface="휴먼엑스포"/>
              </a:rPr>
              <a:t>상대값</a:t>
            </a:r>
            <a:r>
              <a:rPr sz="2400" spc="-110" dirty="0">
                <a:latin typeface="한컴산뜻돋움"/>
                <a:cs typeface="한컴산뜻돋움"/>
              </a:rPr>
              <a:t>(relative)</a:t>
            </a:r>
            <a:r>
              <a:rPr sz="2400" spc="-110" dirty="0">
                <a:latin typeface="휴먼엑스포"/>
                <a:cs typeface="휴먼엑스포"/>
              </a:rPr>
              <a:t>은</a:t>
            </a:r>
            <a:r>
              <a:rPr sz="2400" spc="5" dirty="0">
                <a:latin typeface="휴먼엑스포"/>
                <a:cs typeface="휴먼엑스포"/>
              </a:rPr>
              <a:t> </a:t>
            </a:r>
            <a:r>
              <a:rPr sz="2400" spc="-430" dirty="0">
                <a:latin typeface="휴먼엑스포"/>
                <a:cs typeface="휴먼엑스포"/>
              </a:rPr>
              <a:t>레이아웃</a:t>
            </a:r>
            <a:r>
              <a:rPr sz="2400" spc="190" dirty="0">
                <a:latin typeface="휴먼엑스포"/>
                <a:cs typeface="휴먼엑스포"/>
              </a:rPr>
              <a:t> </a:t>
            </a:r>
            <a:r>
              <a:rPr sz="2400" spc="-505" dirty="0">
                <a:latin typeface="휴먼엑스포"/>
                <a:cs typeface="휴먼엑스포"/>
              </a:rPr>
              <a:t>상에서</a:t>
            </a:r>
            <a:r>
              <a:rPr sz="2400" spc="265" dirty="0">
                <a:latin typeface="휴먼엑스포"/>
                <a:cs typeface="휴먼엑스포"/>
              </a:rPr>
              <a:t> </a:t>
            </a:r>
            <a:r>
              <a:rPr sz="2400" spc="-725" dirty="0">
                <a:latin typeface="휴먼엑스포"/>
                <a:cs typeface="휴먼엑스포"/>
              </a:rPr>
              <a:t>매우</a:t>
            </a:r>
            <a:r>
              <a:rPr sz="2400" spc="484" dirty="0">
                <a:latin typeface="휴먼엑스포"/>
                <a:cs typeface="휴먼엑스포"/>
              </a:rPr>
              <a:t> </a:t>
            </a:r>
            <a:r>
              <a:rPr sz="2400" spc="-155" dirty="0">
                <a:latin typeface="휴먼엑스포"/>
                <a:cs typeface="휴먼엑스포"/>
              </a:rPr>
              <a:t>중요하다</a:t>
            </a:r>
            <a:r>
              <a:rPr sz="2400" spc="-155" dirty="0">
                <a:latin typeface="한컴산뜻돋움"/>
                <a:cs typeface="한컴산뜻돋움"/>
              </a:rPr>
              <a:t>. </a:t>
            </a:r>
            <a:r>
              <a:rPr sz="2400" spc="-505" dirty="0">
                <a:latin typeface="휴먼엑스포"/>
                <a:cs typeface="휴먼엑스포"/>
              </a:rPr>
              <a:t>아래의</a:t>
            </a:r>
            <a:r>
              <a:rPr sz="2400" spc="260" dirty="0">
                <a:latin typeface="휴먼엑스포"/>
                <a:cs typeface="휴먼엑스포"/>
              </a:rPr>
              <a:t> </a:t>
            </a:r>
            <a:r>
              <a:rPr sz="2400" spc="-430" dirty="0">
                <a:latin typeface="휴먼엑스포"/>
                <a:cs typeface="휴먼엑스포"/>
              </a:rPr>
              <a:t>이미지는</a:t>
            </a:r>
            <a:r>
              <a:rPr sz="2400" spc="190" dirty="0">
                <a:latin typeface="휴먼엑스포"/>
                <a:cs typeface="휴먼엑스포"/>
              </a:rPr>
              <a:t> </a:t>
            </a:r>
            <a:r>
              <a:rPr sz="2400" spc="-425" dirty="0">
                <a:latin typeface="휴먼엑스포"/>
                <a:cs typeface="휴먼엑스포"/>
              </a:rPr>
              <a:t>텍스트를</a:t>
            </a:r>
            <a:r>
              <a:rPr sz="2400" spc="185" dirty="0">
                <a:latin typeface="휴먼엑스포"/>
                <a:cs typeface="휴먼엑스포"/>
              </a:rPr>
              <a:t> </a:t>
            </a:r>
            <a:r>
              <a:rPr sz="2400" spc="-385" dirty="0">
                <a:latin typeface="휴먼엑스포"/>
                <a:cs typeface="휴먼엑스포"/>
              </a:rPr>
              <a:t>절대값으로</a:t>
            </a:r>
            <a:r>
              <a:rPr sz="2400" spc="145" dirty="0">
                <a:latin typeface="휴먼엑스포"/>
                <a:cs typeface="휴먼엑스포"/>
              </a:rPr>
              <a:t> </a:t>
            </a:r>
            <a:r>
              <a:rPr sz="2400" spc="-380" dirty="0">
                <a:latin typeface="휴먼엑스포"/>
                <a:cs typeface="휴먼엑스포"/>
              </a:rPr>
              <a:t>변경하였을</a:t>
            </a:r>
            <a:r>
              <a:rPr sz="2400" spc="150" dirty="0">
                <a:latin typeface="휴먼엑스포"/>
                <a:cs typeface="휴먼엑스포"/>
              </a:rPr>
              <a:t> </a:t>
            </a:r>
            <a:r>
              <a:rPr sz="2400" spc="-725" dirty="0">
                <a:latin typeface="휴먼엑스포"/>
                <a:cs typeface="휴먼엑스포"/>
              </a:rPr>
              <a:t>때의</a:t>
            </a:r>
            <a:r>
              <a:rPr sz="2400" spc="484" dirty="0">
                <a:latin typeface="휴먼엑스포"/>
                <a:cs typeface="휴먼엑스포"/>
              </a:rPr>
              <a:t> </a:t>
            </a:r>
            <a:r>
              <a:rPr sz="2400" spc="-430" dirty="0">
                <a:latin typeface="휴먼엑스포"/>
                <a:cs typeface="휴먼엑스포"/>
              </a:rPr>
              <a:t>화면으로</a:t>
            </a:r>
            <a:r>
              <a:rPr sz="2400" spc="265" dirty="0">
                <a:latin typeface="휴먼엑스포"/>
                <a:cs typeface="휴먼엑스포"/>
              </a:rPr>
              <a:t> </a:t>
            </a:r>
            <a:r>
              <a:rPr sz="2400" spc="-725" dirty="0">
                <a:latin typeface="휴먼엑스포"/>
                <a:cs typeface="휴먼엑스포"/>
              </a:rPr>
              <a:t>모든</a:t>
            </a:r>
            <a:r>
              <a:rPr sz="2400" spc="484" dirty="0">
                <a:latin typeface="휴먼엑스포"/>
                <a:cs typeface="휴먼엑스포"/>
              </a:rPr>
              <a:t> </a:t>
            </a:r>
            <a:r>
              <a:rPr sz="2400" spc="-430" dirty="0">
                <a:latin typeface="휴먼엑스포"/>
                <a:cs typeface="휴먼엑스포"/>
              </a:rPr>
              <a:t>텍스트의</a:t>
            </a:r>
            <a:r>
              <a:rPr sz="2400" spc="260" dirty="0">
                <a:latin typeface="휴먼엑스포"/>
                <a:cs typeface="휴먼엑스포"/>
              </a:rPr>
              <a:t> </a:t>
            </a:r>
            <a:r>
              <a:rPr sz="2400" spc="-295" dirty="0">
                <a:latin typeface="휴먼엑스포"/>
                <a:cs typeface="휴먼엑스포"/>
              </a:rPr>
              <a:t>위치가 </a:t>
            </a:r>
            <a:r>
              <a:rPr sz="2400" spc="-270" dirty="0">
                <a:latin typeface="휴먼엑스포"/>
                <a:cs typeface="휴먼엑스포"/>
              </a:rPr>
              <a:t>브라우저의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좌측과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상단을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기준으로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중첩되어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정렬된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것을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볼</a:t>
            </a:r>
            <a:r>
              <a:rPr sz="2400" spc="-434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있다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540763"/>
            <a:ext cx="233172" cy="2316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2459" y="3846576"/>
            <a:ext cx="5439410" cy="2342515"/>
            <a:chOff x="632459" y="3846576"/>
            <a:chExt cx="5439410" cy="2342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868" y="5867400"/>
              <a:ext cx="4917947" cy="3211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415" y="3875532"/>
              <a:ext cx="5381244" cy="19918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6937" y="3861054"/>
              <a:ext cx="5410200" cy="2021205"/>
            </a:xfrm>
            <a:custGeom>
              <a:avLst/>
              <a:gdLst/>
              <a:ahLst/>
              <a:cxnLst/>
              <a:rect l="l" t="t" r="r" b="b"/>
              <a:pathLst>
                <a:path w="5410200" h="2021204">
                  <a:moveTo>
                    <a:pt x="0" y="0"/>
                  </a:moveTo>
                  <a:lnTo>
                    <a:pt x="5410200" y="0"/>
                  </a:lnTo>
                  <a:lnTo>
                    <a:pt x="541020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40196" y="2883407"/>
            <a:ext cx="5364480" cy="3305175"/>
            <a:chOff x="6140196" y="2883407"/>
            <a:chExt cx="5364480" cy="33051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5644" y="5867400"/>
              <a:ext cx="4916423" cy="3211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2912364"/>
              <a:ext cx="5297119" cy="29549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54674" y="2897885"/>
              <a:ext cx="5335905" cy="2984500"/>
            </a:xfrm>
            <a:custGeom>
              <a:avLst/>
              <a:gdLst/>
              <a:ahLst/>
              <a:cxnLst/>
              <a:rect l="l" t="t" r="r" b="b"/>
              <a:pathLst>
                <a:path w="5335905" h="2984500">
                  <a:moveTo>
                    <a:pt x="0" y="0"/>
                  </a:moveTo>
                  <a:lnTo>
                    <a:pt x="5335524" y="0"/>
                  </a:lnTo>
                  <a:lnTo>
                    <a:pt x="5335524" y="2983992"/>
                  </a:lnTo>
                  <a:lnTo>
                    <a:pt x="0" y="298399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8134" y="6008525"/>
            <a:ext cx="265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한컴산뜻돋움"/>
                <a:cs typeface="한컴산뜻돋움"/>
              </a:rPr>
              <a:t>position:</a:t>
            </a:r>
            <a:r>
              <a:rPr sz="1800" spc="-85" dirty="0">
                <a:latin typeface="한컴산뜻돋움"/>
                <a:cs typeface="한컴산뜻돋움"/>
              </a:rPr>
              <a:t> </a:t>
            </a:r>
            <a:r>
              <a:rPr sz="1800" spc="-10" dirty="0">
                <a:latin typeface="한컴산뜻돋움"/>
                <a:cs typeface="한컴산뜻돋움"/>
              </a:rPr>
              <a:t>absolute;</a:t>
            </a:r>
            <a:r>
              <a:rPr sz="1800" spc="-90" dirty="0">
                <a:latin typeface="한컴산뜻돋움"/>
                <a:cs typeface="한컴산뜻돋움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의</a:t>
            </a:r>
            <a:r>
              <a:rPr sz="1800" spc="-295" dirty="0">
                <a:latin typeface="휴먼엑스포"/>
                <a:cs typeface="휴먼엑스포"/>
              </a:rPr>
              <a:t> </a:t>
            </a:r>
            <a:r>
              <a:rPr sz="1800" spc="-160" dirty="0">
                <a:latin typeface="휴먼엑스포"/>
                <a:cs typeface="휴먼엑스포"/>
              </a:rPr>
              <a:t>상태</a:t>
            </a:r>
            <a:endParaRPr sz="1800">
              <a:latin typeface="휴먼엑스포"/>
              <a:cs typeface="휴먼엑스포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1413" y="6008525"/>
            <a:ext cx="1869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한컴산뜻돋움"/>
                <a:cs typeface="한컴산뜻돋움"/>
              </a:rPr>
              <a:t>body</a:t>
            </a:r>
            <a:r>
              <a:rPr sz="1800" spc="-90" dirty="0">
                <a:latin typeface="휴먼엑스포"/>
                <a:cs typeface="휴먼엑스포"/>
              </a:rPr>
              <a:t>스타일</a:t>
            </a:r>
            <a:r>
              <a:rPr sz="1800" spc="-325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05" dirty="0">
                <a:latin typeface="휴먼엑스포"/>
                <a:cs typeface="휴먼엑스포"/>
              </a:rPr>
              <a:t> </a:t>
            </a:r>
            <a:r>
              <a:rPr sz="1800" spc="-120" dirty="0">
                <a:latin typeface="휴먼엑스포"/>
                <a:cs typeface="휴먼엑스포"/>
              </a:rPr>
              <a:t>후</a:t>
            </a:r>
            <a:endParaRPr sz="1800">
              <a:latin typeface="휴먼엑스포"/>
              <a:cs typeface="휴먼엑스포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808" y="6621864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31" y="6617207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4728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8.</a:t>
            </a:r>
            <a:r>
              <a:rPr sz="2400" b="1" spc="-8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세로중앙정렬</a:t>
            </a:r>
            <a:r>
              <a:rPr sz="2400" b="1" spc="-130" dirty="0">
                <a:solidFill>
                  <a:srgbClr val="00AFEF"/>
                </a:solidFill>
                <a:latin typeface="한컴산뜻돋움"/>
                <a:cs typeface="한컴산뜻돋움"/>
              </a:rPr>
              <a:t>,</a:t>
            </a:r>
            <a:r>
              <a:rPr sz="2400" b="1" spc="-6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레이아웃</a:t>
            </a:r>
            <a:r>
              <a:rPr sz="2400" b="1" spc="-114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상자</a:t>
            </a:r>
            <a:endParaRPr sz="2400">
              <a:latin typeface="나눔고딕 ExtraBold"/>
              <a:cs typeface="나눔고딕 Extra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717804"/>
            <a:ext cx="11341606" cy="6140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4223" y="1583795"/>
            <a:ext cx="40373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.copy</a:t>
            </a:r>
            <a:r>
              <a:rPr sz="2400" spc="-9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45" dirty="0">
                <a:solidFill>
                  <a:srgbClr val="5F2BC6"/>
                </a:solidFill>
                <a:latin typeface="한컴산뜻돋움"/>
                <a:cs typeface="한컴산뜻돋움"/>
              </a:rPr>
              <a:t>{/*</a:t>
            </a:r>
            <a:r>
              <a:rPr sz="2400" spc="-145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0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04" dirty="0">
                <a:solidFill>
                  <a:srgbClr val="5F2BC6"/>
                </a:solidFill>
                <a:latin typeface="휴먼엑스포"/>
                <a:cs typeface="휴먼엑스포"/>
              </a:rPr>
              <a:t>세로중앙정렬</a:t>
            </a:r>
            <a:r>
              <a:rPr sz="2400" spc="-204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position:</a:t>
            </a:r>
            <a:r>
              <a:rPr sz="2400" spc="-9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absolute;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top:</a:t>
            </a:r>
            <a:r>
              <a:rPr sz="2400" spc="-10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한컴산뜻돋움"/>
                <a:cs typeface="한컴산뜻돋움"/>
              </a:rPr>
              <a:t>20%;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width:</a:t>
            </a:r>
            <a:r>
              <a:rPr sz="2400" spc="-10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100%;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5401" y="1941325"/>
            <a:ext cx="3286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.inner</a:t>
            </a:r>
            <a:r>
              <a:rPr sz="2400" spc="-5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65" dirty="0">
                <a:solidFill>
                  <a:srgbClr val="5F2BC6"/>
                </a:solidFill>
                <a:latin typeface="한컴산뜻돋움"/>
                <a:cs typeface="한컴산뜻돋움"/>
              </a:rPr>
              <a:t>{/*</a:t>
            </a:r>
            <a:r>
              <a:rPr sz="2400" spc="-165" dirty="0">
                <a:solidFill>
                  <a:srgbClr val="5F2BC6"/>
                </a:solidFill>
                <a:latin typeface="휴먼엑스포"/>
                <a:cs typeface="휴먼엑스포"/>
              </a:rPr>
              <a:t>레이아웃</a:t>
            </a:r>
            <a:r>
              <a:rPr sz="2400" spc="-380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140" dirty="0">
                <a:solidFill>
                  <a:srgbClr val="5F2BC6"/>
                </a:solidFill>
                <a:latin typeface="휴먼엑스포"/>
                <a:cs typeface="휴먼엑스포"/>
              </a:rPr>
              <a:t>상자</a:t>
            </a:r>
            <a:r>
              <a:rPr sz="2400" spc="-140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min-height:700px;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5873" y="3495802"/>
            <a:ext cx="8201659" cy="2898775"/>
            <a:chOff x="1785873" y="3495802"/>
            <a:chExt cx="8201659" cy="28987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940" y="3534156"/>
              <a:ext cx="3430610" cy="25374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96033" y="3524250"/>
              <a:ext cx="3456940" cy="2557780"/>
            </a:xfrm>
            <a:custGeom>
              <a:avLst/>
              <a:gdLst/>
              <a:ahLst/>
              <a:cxnLst/>
              <a:rect l="l" t="t" r="r" b="b"/>
              <a:pathLst>
                <a:path w="3456940" h="2557779">
                  <a:moveTo>
                    <a:pt x="0" y="0"/>
                  </a:moveTo>
                  <a:lnTo>
                    <a:pt x="3456432" y="0"/>
                  </a:lnTo>
                  <a:lnTo>
                    <a:pt x="3456432" y="2557272"/>
                  </a:lnTo>
                  <a:lnTo>
                    <a:pt x="0" y="255727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0340" y="3515868"/>
              <a:ext cx="3430610" cy="25556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20433" y="3505962"/>
              <a:ext cx="3456940" cy="2575560"/>
            </a:xfrm>
            <a:custGeom>
              <a:avLst/>
              <a:gdLst/>
              <a:ahLst/>
              <a:cxnLst/>
              <a:rect l="l" t="t" r="r" b="b"/>
              <a:pathLst>
                <a:path w="3456940" h="2575560">
                  <a:moveTo>
                    <a:pt x="0" y="0"/>
                  </a:moveTo>
                  <a:lnTo>
                    <a:pt x="3456431" y="0"/>
                  </a:lnTo>
                  <a:lnTo>
                    <a:pt x="3456431" y="2575560"/>
                  </a:lnTo>
                  <a:lnTo>
                    <a:pt x="0" y="2575560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2347" y="6074664"/>
              <a:ext cx="2976371" cy="31961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785943" y="6278266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휴먼엑스포"/>
                <a:cs typeface="휴먼엑스포"/>
              </a:rPr>
              <a:t>스타일</a:t>
            </a:r>
            <a:r>
              <a:rPr sz="1800" spc="-330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15" dirty="0">
                <a:latin typeface="휴먼엑스포"/>
                <a:cs typeface="휴먼엑스포"/>
              </a:rPr>
              <a:t> </a:t>
            </a:r>
            <a:r>
              <a:rPr sz="1800" spc="-125" dirty="0">
                <a:latin typeface="휴먼엑스포"/>
                <a:cs typeface="휴먼엑스포"/>
              </a:rPr>
              <a:t>전</a:t>
            </a:r>
            <a:endParaRPr sz="1800">
              <a:latin typeface="휴먼엑스포"/>
              <a:cs typeface="휴먼엑스포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81971" y="6249691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휴먼엑스포"/>
                <a:cs typeface="휴먼엑스포"/>
              </a:rPr>
              <a:t>스타일</a:t>
            </a:r>
            <a:r>
              <a:rPr sz="1800" spc="-330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15" dirty="0">
                <a:latin typeface="휴먼엑스포"/>
                <a:cs typeface="휴먼엑스포"/>
              </a:rPr>
              <a:t> </a:t>
            </a:r>
            <a:r>
              <a:rPr sz="1800" spc="-125" dirty="0">
                <a:latin typeface="휴먼엑스포"/>
                <a:cs typeface="휴먼엑스포"/>
              </a:rPr>
              <a:t>후</a:t>
            </a:r>
            <a:endParaRPr sz="1800">
              <a:latin typeface="휴먼엑스포"/>
              <a:cs typeface="휴먼엑스포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6747" y="6074664"/>
            <a:ext cx="2976371" cy="31961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11109" y="1601108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59" y="1595628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717804"/>
            <a:ext cx="11341606" cy="6140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793036"/>
            <a:ext cx="2398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9.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풍경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색상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142" y="1760471"/>
            <a:ext cx="47351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.landscape</a:t>
            </a:r>
            <a:r>
              <a:rPr sz="2400" spc="-9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h1</a:t>
            </a:r>
            <a:r>
              <a:rPr sz="2400" spc="-8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{</a:t>
            </a:r>
            <a:r>
              <a:rPr sz="2400" spc="-114" dirty="0">
                <a:solidFill>
                  <a:srgbClr val="5F2BC6"/>
                </a:solidFill>
                <a:latin typeface="한컴산뜻돋움"/>
                <a:cs typeface="한컴산뜻돋움"/>
              </a:rPr>
              <a:t>/*</a:t>
            </a:r>
            <a:r>
              <a:rPr sz="2400" spc="-114" dirty="0">
                <a:solidFill>
                  <a:srgbClr val="5F2BC6"/>
                </a:solidFill>
                <a:latin typeface="휴먼엑스포"/>
                <a:cs typeface="휴먼엑스포"/>
              </a:rPr>
              <a:t>풍경</a:t>
            </a:r>
            <a:r>
              <a:rPr sz="2400" spc="-40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70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2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135" dirty="0">
                <a:solidFill>
                  <a:srgbClr val="5F2BC6"/>
                </a:solidFill>
                <a:latin typeface="휴먼엑스포"/>
                <a:cs typeface="휴먼엑스포"/>
              </a:rPr>
              <a:t>색상</a:t>
            </a:r>
            <a:r>
              <a:rPr sz="2400" spc="-135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color:</a:t>
            </a:r>
            <a:r>
              <a:rPr sz="2400" spc="-13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한컴산뜻돋움"/>
                <a:cs typeface="한컴산뜻돋움"/>
              </a:rPr>
              <a:t>#fff;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text-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shadow:1px</a:t>
            </a:r>
            <a:r>
              <a:rPr sz="2400" spc="-10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1px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10px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black;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3500" y="3712336"/>
            <a:ext cx="10179050" cy="1824355"/>
            <a:chOff x="833500" y="3712336"/>
            <a:chExt cx="10179050" cy="18243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651" y="5216651"/>
              <a:ext cx="4599431" cy="3196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6291" y="5216651"/>
              <a:ext cx="4599431" cy="3196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8943" y="3741420"/>
              <a:ext cx="4954523" cy="14752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14466" y="3726941"/>
              <a:ext cx="4983480" cy="1504315"/>
            </a:xfrm>
            <a:custGeom>
              <a:avLst/>
              <a:gdLst/>
              <a:ahLst/>
              <a:cxnLst/>
              <a:rect l="l" t="t" r="r" b="b"/>
              <a:pathLst>
                <a:path w="4983480" h="1504314">
                  <a:moveTo>
                    <a:pt x="0" y="0"/>
                  </a:moveTo>
                  <a:lnTo>
                    <a:pt x="4983480" y="0"/>
                  </a:lnTo>
                  <a:lnTo>
                    <a:pt x="4983480" y="1504187"/>
                  </a:lnTo>
                  <a:lnTo>
                    <a:pt x="0" y="15041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583" y="3741420"/>
              <a:ext cx="4982438" cy="14660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8105" y="3726941"/>
              <a:ext cx="5020310" cy="1495425"/>
            </a:xfrm>
            <a:custGeom>
              <a:avLst/>
              <a:gdLst/>
              <a:ahLst/>
              <a:cxnLst/>
              <a:rect l="l" t="t" r="r" b="b"/>
              <a:pathLst>
                <a:path w="5020310" h="1495425">
                  <a:moveTo>
                    <a:pt x="0" y="0"/>
                  </a:moveTo>
                  <a:lnTo>
                    <a:pt x="5020056" y="0"/>
                  </a:lnTo>
                  <a:lnTo>
                    <a:pt x="5020056" y="1495043"/>
                  </a:lnTo>
                  <a:lnTo>
                    <a:pt x="0" y="149504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15983" y="1601108"/>
            <a:ext cx="4865370" cy="1282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255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2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  <a:p>
            <a:pPr marL="12700" marR="313055">
              <a:lnSpc>
                <a:spcPts val="2880"/>
              </a:lnSpc>
              <a:spcBef>
                <a:spcPts val="90"/>
              </a:spcBef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.landscape</a:t>
            </a:r>
            <a:r>
              <a:rPr sz="2400" spc="-9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p</a:t>
            </a:r>
            <a:r>
              <a:rPr sz="2400" spc="-8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{</a:t>
            </a:r>
            <a:r>
              <a:rPr sz="2400" spc="-114" dirty="0">
                <a:solidFill>
                  <a:srgbClr val="5F2BC6"/>
                </a:solidFill>
                <a:latin typeface="한컴산뜻돋움"/>
                <a:cs typeface="한컴산뜻돋움"/>
              </a:rPr>
              <a:t>/*</a:t>
            </a:r>
            <a:r>
              <a:rPr sz="2400" spc="-114" dirty="0">
                <a:solidFill>
                  <a:srgbClr val="5F2BC6"/>
                </a:solidFill>
                <a:latin typeface="휴먼엑스포"/>
                <a:cs typeface="휴먼엑스포"/>
              </a:rPr>
              <a:t>풍경</a:t>
            </a:r>
            <a:r>
              <a:rPr sz="2400" spc="-409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70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09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135" dirty="0">
                <a:solidFill>
                  <a:srgbClr val="5F2BC6"/>
                </a:solidFill>
                <a:latin typeface="휴먼엑스포"/>
                <a:cs typeface="휴먼엑스포"/>
              </a:rPr>
              <a:t>색상</a:t>
            </a:r>
            <a:r>
              <a:rPr sz="2400" spc="-135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color:</a:t>
            </a:r>
            <a:r>
              <a:rPr sz="2400" spc="-13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한컴산뜻돋움"/>
                <a:cs typeface="한컴산뜻돋움"/>
              </a:rPr>
              <a:t>#f00;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ts val="2785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59" y="1595628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717804"/>
            <a:ext cx="11341606" cy="6140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793036"/>
            <a:ext cx="257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10.</a:t>
            </a:r>
            <a:r>
              <a:rPr sz="2400" b="1" spc="-10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내용</a:t>
            </a:r>
            <a:r>
              <a:rPr sz="2400" b="1" spc="-114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색상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142" y="1760471"/>
            <a:ext cx="59664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.content</a:t>
            </a:r>
            <a:r>
              <a:rPr sz="2400" spc="-13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h1,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.content</a:t>
            </a:r>
            <a:r>
              <a:rPr sz="2400" spc="-8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p</a:t>
            </a:r>
            <a:r>
              <a:rPr sz="2400" spc="-12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한컴산뜻돋움"/>
                <a:cs typeface="한컴산뜻돋움"/>
              </a:rPr>
              <a:t>{</a:t>
            </a:r>
            <a:r>
              <a:rPr sz="2400" spc="-114" dirty="0">
                <a:solidFill>
                  <a:srgbClr val="5F2BC6"/>
                </a:solidFill>
                <a:latin typeface="한컴산뜻돋움"/>
                <a:cs typeface="한컴산뜻돋움"/>
              </a:rPr>
              <a:t>/*</a:t>
            </a:r>
            <a:r>
              <a:rPr sz="2400" spc="-114" dirty="0">
                <a:solidFill>
                  <a:srgbClr val="5F2BC6"/>
                </a:solidFill>
                <a:latin typeface="휴먼엑스포"/>
                <a:cs typeface="휴먼엑스포"/>
              </a:rPr>
              <a:t>내용</a:t>
            </a:r>
            <a:r>
              <a:rPr sz="2400" spc="-40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70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30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130" dirty="0">
                <a:solidFill>
                  <a:srgbClr val="5F2BC6"/>
                </a:solidFill>
                <a:latin typeface="휴먼엑스포"/>
                <a:cs typeface="휴먼엑스포"/>
              </a:rPr>
              <a:t>설정</a:t>
            </a:r>
            <a:r>
              <a:rPr sz="2400" spc="-130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color:</a:t>
            </a:r>
            <a:r>
              <a:rPr sz="2400" spc="-13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#000;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한컴산뜻돋움"/>
                <a:cs typeface="한컴산뜻돋움"/>
              </a:rPr>
              <a:t>line-height:34px;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36192" y="3529457"/>
            <a:ext cx="9660890" cy="1981200"/>
            <a:chOff x="1036192" y="3529457"/>
            <a:chExt cx="9660890" cy="1981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95" y="5189220"/>
              <a:ext cx="4553711" cy="3211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0027" y="5189220"/>
              <a:ext cx="4226051" cy="3211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5" y="3558540"/>
              <a:ext cx="4831080" cy="16596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0797" y="3544062"/>
              <a:ext cx="4860290" cy="1689100"/>
            </a:xfrm>
            <a:custGeom>
              <a:avLst/>
              <a:gdLst/>
              <a:ahLst/>
              <a:cxnLst/>
              <a:rect l="l" t="t" r="r" b="b"/>
              <a:pathLst>
                <a:path w="4860290" h="1689100">
                  <a:moveTo>
                    <a:pt x="0" y="0"/>
                  </a:moveTo>
                  <a:lnTo>
                    <a:pt x="4860036" y="0"/>
                  </a:lnTo>
                  <a:lnTo>
                    <a:pt x="4860036" y="1688592"/>
                  </a:lnTo>
                  <a:lnTo>
                    <a:pt x="0" y="168859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8483" y="3558540"/>
              <a:ext cx="4509516" cy="165648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4005" y="3544062"/>
              <a:ext cx="4538980" cy="1685925"/>
            </a:xfrm>
            <a:custGeom>
              <a:avLst/>
              <a:gdLst/>
              <a:ahLst/>
              <a:cxnLst/>
              <a:rect l="l" t="t" r="r" b="b"/>
              <a:pathLst>
                <a:path w="4538980" h="1685925">
                  <a:moveTo>
                    <a:pt x="0" y="0"/>
                  </a:moveTo>
                  <a:lnTo>
                    <a:pt x="4538472" y="0"/>
                  </a:lnTo>
                  <a:lnTo>
                    <a:pt x="4538472" y="1685544"/>
                  </a:lnTo>
                  <a:lnTo>
                    <a:pt x="0" y="1685544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611109" y="1601108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59" y="1595628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717804"/>
            <a:ext cx="11341606" cy="6140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793036"/>
            <a:ext cx="477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11.</a:t>
            </a:r>
            <a:r>
              <a:rPr sz="2400" b="1" spc="-10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제목</a:t>
            </a:r>
            <a:r>
              <a:rPr sz="2400" b="1" spc="-11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설정</a:t>
            </a:r>
            <a:r>
              <a:rPr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,</a:t>
            </a:r>
            <a:r>
              <a:rPr sz="2400" b="1" spc="-8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본문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설정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142" y="1760471"/>
            <a:ext cx="477964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41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h1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-114" dirty="0">
                <a:solidFill>
                  <a:srgbClr val="5F2BC6"/>
                </a:solidFill>
                <a:latin typeface="한컴산뜻돋움"/>
                <a:cs typeface="한컴산뜻돋움"/>
              </a:rPr>
              <a:t>{/*</a:t>
            </a:r>
            <a:r>
              <a:rPr sz="2400" spc="-114" dirty="0">
                <a:solidFill>
                  <a:srgbClr val="5F2BC6"/>
                </a:solidFill>
                <a:latin typeface="휴먼엑스포"/>
                <a:cs typeface="휴먼엑스포"/>
              </a:rPr>
              <a:t>제목</a:t>
            </a:r>
            <a:r>
              <a:rPr sz="2400" spc="-39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70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20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140" dirty="0">
                <a:solidFill>
                  <a:srgbClr val="5F2BC6"/>
                </a:solidFill>
                <a:latin typeface="휴먼엑스포"/>
                <a:cs typeface="휴먼엑스포"/>
              </a:rPr>
              <a:t>설정</a:t>
            </a:r>
            <a:r>
              <a:rPr sz="2400" spc="-140" dirty="0">
                <a:solidFill>
                  <a:srgbClr val="5F2BC6"/>
                </a:solidFill>
                <a:latin typeface="한컴산뜻돋움"/>
                <a:cs typeface="한컴산뜻돋움"/>
              </a:rPr>
              <a:t>*/ </a:t>
            </a:r>
            <a:r>
              <a:rPr sz="2400" spc="-10" dirty="0">
                <a:latin typeface="한컴산뜻돋움"/>
                <a:cs typeface="한컴산뜻돋움"/>
              </a:rPr>
              <a:t>margin: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spc="-20" dirty="0">
                <a:latin typeface="한컴산뜻돋움"/>
                <a:cs typeface="한컴산뜻돋움"/>
              </a:rPr>
              <a:t>0px;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font-</a:t>
            </a:r>
            <a:r>
              <a:rPr sz="2400" spc="-30" dirty="0">
                <a:latin typeface="한컴산뜻돋움"/>
                <a:cs typeface="한컴산뜻돋움"/>
              </a:rPr>
              <a:t>family:</a:t>
            </a:r>
            <a:r>
              <a:rPr sz="2400" spc="-120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'Nanum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Gothic',</a:t>
            </a:r>
            <a:r>
              <a:rPr sz="2400" spc="-114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serif; </a:t>
            </a:r>
            <a:r>
              <a:rPr sz="2400" spc="-20" dirty="0">
                <a:latin typeface="한컴산뜻돋움"/>
                <a:cs typeface="한컴산뜻돋움"/>
              </a:rPr>
              <a:t>font-</a:t>
            </a:r>
            <a:r>
              <a:rPr sz="2400" dirty="0">
                <a:latin typeface="한컴산뜻돋움"/>
                <a:cs typeface="한컴산뜻돋움"/>
              </a:rPr>
              <a:t>size:</a:t>
            </a:r>
            <a:r>
              <a:rPr sz="2400" spc="-4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32px;</a:t>
            </a:r>
            <a:endParaRPr sz="2400">
              <a:latin typeface="한컴산뜻돋움"/>
              <a:cs typeface="한컴산뜻돋움"/>
            </a:endParaRPr>
          </a:p>
          <a:p>
            <a:pPr marL="12700" marR="2079625">
              <a:lnSpc>
                <a:spcPct val="100000"/>
              </a:lnSpc>
            </a:pPr>
            <a:r>
              <a:rPr sz="2400" spc="-20" dirty="0">
                <a:latin typeface="한컴산뜻돋움"/>
                <a:cs typeface="한컴산뜻돋움"/>
              </a:rPr>
              <a:t>font-</a:t>
            </a:r>
            <a:r>
              <a:rPr sz="2400" dirty="0">
                <a:latin typeface="한컴산뜻돋움"/>
                <a:cs typeface="한컴산뜻돋움"/>
              </a:rPr>
              <a:t>weight:</a:t>
            </a:r>
            <a:r>
              <a:rPr sz="2400" spc="-65" dirty="0">
                <a:latin typeface="한컴산뜻돋움"/>
                <a:cs typeface="한컴산뜻돋움"/>
              </a:rPr>
              <a:t> </a:t>
            </a:r>
            <a:r>
              <a:rPr sz="2400" spc="-20" dirty="0">
                <a:latin typeface="한컴산뜻돋움"/>
                <a:cs typeface="한컴산뜻돋움"/>
              </a:rPr>
              <a:t>500; </a:t>
            </a:r>
            <a:r>
              <a:rPr sz="2400" dirty="0">
                <a:latin typeface="한컴산뜻돋움"/>
                <a:cs typeface="한컴산뜻돋움"/>
              </a:rPr>
              <a:t>padding: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0px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20px;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p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114" dirty="0">
                <a:solidFill>
                  <a:srgbClr val="5F2BC6"/>
                </a:solidFill>
                <a:latin typeface="한컴산뜻돋움"/>
                <a:cs typeface="한컴산뜻돋움"/>
              </a:rPr>
              <a:t>{/*</a:t>
            </a:r>
            <a:r>
              <a:rPr sz="2400" spc="-114" dirty="0">
                <a:solidFill>
                  <a:srgbClr val="5F2BC6"/>
                </a:solidFill>
                <a:latin typeface="휴먼엑스포"/>
                <a:cs typeface="휴먼엑스포"/>
              </a:rPr>
              <a:t>본문</a:t>
            </a:r>
            <a:r>
              <a:rPr sz="2400" spc="-39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70" dirty="0">
                <a:solidFill>
                  <a:srgbClr val="5F2BC6"/>
                </a:solidFill>
                <a:latin typeface="휴먼엑스포"/>
                <a:cs typeface="휴먼엑스포"/>
              </a:rPr>
              <a:t>텍스트</a:t>
            </a:r>
            <a:r>
              <a:rPr sz="2400" spc="-415" dirty="0">
                <a:solidFill>
                  <a:srgbClr val="5F2BC6"/>
                </a:solidFill>
                <a:latin typeface="휴먼엑스포"/>
                <a:cs typeface="휴먼엑스포"/>
              </a:rPr>
              <a:t> </a:t>
            </a:r>
            <a:r>
              <a:rPr sz="2400" spc="-20" dirty="0">
                <a:solidFill>
                  <a:srgbClr val="5F2BC6"/>
                </a:solidFill>
                <a:latin typeface="휴먼엑스포"/>
                <a:cs typeface="휴먼엑스포"/>
              </a:rPr>
              <a:t>설정</a:t>
            </a:r>
            <a:r>
              <a:rPr sz="2400" spc="-20" dirty="0">
                <a:solidFill>
                  <a:srgbClr val="5F2BC6"/>
                </a:solidFill>
                <a:latin typeface="한컴산뜻돋움"/>
                <a:cs typeface="한컴산뜻돋움"/>
              </a:rPr>
              <a:t>*/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font-</a:t>
            </a:r>
            <a:r>
              <a:rPr sz="2400" spc="-30" dirty="0">
                <a:latin typeface="한컴산뜻돋움"/>
                <a:cs typeface="한컴산뜻돋움"/>
              </a:rPr>
              <a:t>family:</a:t>
            </a:r>
            <a:r>
              <a:rPr sz="2400" spc="-120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'Nanum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Gothic',</a:t>
            </a:r>
            <a:r>
              <a:rPr sz="2400" spc="-114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serif; </a:t>
            </a:r>
            <a:r>
              <a:rPr sz="2400" spc="-20" dirty="0">
                <a:latin typeface="한컴산뜻돋움"/>
                <a:cs typeface="한컴산뜻돋움"/>
              </a:rPr>
              <a:t>font-</a:t>
            </a:r>
            <a:r>
              <a:rPr sz="2400" dirty="0">
                <a:latin typeface="한컴산뜻돋움"/>
                <a:cs typeface="한컴산뜻돋움"/>
              </a:rPr>
              <a:t>size:</a:t>
            </a:r>
            <a:r>
              <a:rPr sz="2400" spc="-4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16px;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padding: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0px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20px;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18733" y="3145408"/>
            <a:ext cx="4645660" cy="2080260"/>
            <a:chOff x="6118733" y="3145408"/>
            <a:chExt cx="4645660" cy="20802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0028" y="4904232"/>
              <a:ext cx="4226051" cy="3211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816" y="3174491"/>
              <a:ext cx="4570945" cy="17006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33338" y="3160013"/>
              <a:ext cx="4616450" cy="1729739"/>
            </a:xfrm>
            <a:custGeom>
              <a:avLst/>
              <a:gdLst/>
              <a:ahLst/>
              <a:cxnLst/>
              <a:rect l="l" t="t" r="r" b="b"/>
              <a:pathLst>
                <a:path w="4616450" h="1729739">
                  <a:moveTo>
                    <a:pt x="0" y="0"/>
                  </a:moveTo>
                  <a:lnTo>
                    <a:pt x="4616196" y="0"/>
                  </a:lnTo>
                  <a:lnTo>
                    <a:pt x="4616196" y="1729739"/>
                  </a:lnTo>
                  <a:lnTo>
                    <a:pt x="0" y="17297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03039" y="2886909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8571" y="2881883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717804"/>
            <a:ext cx="11341606" cy="6140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793036"/>
            <a:ext cx="248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12.</a:t>
            </a:r>
            <a:r>
              <a:rPr sz="2400" b="1" spc="-10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1</a:t>
            </a:r>
            <a:r>
              <a:rPr sz="2400" b="1" spc="-7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이미지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경로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142" y="1760471"/>
            <a:ext cx="45942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667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한컴산뜻돋움"/>
                <a:cs typeface="한컴산뜻돋움"/>
              </a:rPr>
              <a:t>#landscape1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spc="-50" dirty="0">
                <a:latin typeface="한컴산뜻돋움"/>
                <a:cs typeface="한컴산뜻돋움"/>
              </a:rPr>
              <a:t>{ </a:t>
            </a:r>
            <a:r>
              <a:rPr sz="2400" spc="-10" dirty="0">
                <a:latin typeface="한컴산뜻돋움"/>
                <a:cs typeface="한컴산뜻돋움"/>
              </a:rPr>
              <a:t>background: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url(</a:t>
            </a:r>
            <a:r>
              <a:rPr sz="2400" spc="-10" dirty="0">
                <a:solidFill>
                  <a:srgbClr val="A6A6A6"/>
                </a:solidFill>
                <a:latin typeface="한컴산뜻돋움"/>
                <a:cs typeface="한컴산뜻돋움"/>
                <a:hlinkClick r:id="rId3"/>
              </a:rPr>
              <a:t>http://www.nemopan.com/p</a:t>
            </a:r>
            <a:r>
              <a:rPr sz="2400" spc="-10" dirty="0">
                <a:solidFill>
                  <a:srgbClr val="A6A6A6"/>
                </a:solidFill>
                <a:latin typeface="한컴산뜻돋움"/>
                <a:cs typeface="한컴산뜻돋움"/>
              </a:rPr>
              <a:t> hoto_scene/files/attach/ images/2575/519/263/1.jpg</a:t>
            </a:r>
            <a:r>
              <a:rPr sz="2400" spc="-10" dirty="0">
                <a:latin typeface="한컴산뜻돋움"/>
                <a:cs typeface="한컴산뜻돋움"/>
              </a:rPr>
              <a:t>); background-</a:t>
            </a:r>
            <a:r>
              <a:rPr sz="2400" dirty="0">
                <a:latin typeface="한컴산뜻돋움"/>
                <a:cs typeface="한컴산뜻돋움"/>
              </a:rPr>
              <a:t>size: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100%</a:t>
            </a:r>
            <a:r>
              <a:rPr sz="2400" spc="-114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100%; background-</a:t>
            </a:r>
            <a:r>
              <a:rPr sz="2400" dirty="0">
                <a:latin typeface="한컴산뜻돋움"/>
                <a:cs typeface="한컴산뜻돋움"/>
              </a:rPr>
              <a:t>position: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center center;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background-</a:t>
            </a:r>
            <a:r>
              <a:rPr sz="2400" dirty="0">
                <a:latin typeface="한컴산뜻돋움"/>
                <a:cs typeface="한컴산뜻돋움"/>
              </a:rPr>
              <a:t>attachment:</a:t>
            </a:r>
            <a:r>
              <a:rPr sz="2400" spc="-14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fixed;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1865" y="1970404"/>
            <a:ext cx="4801235" cy="3458210"/>
            <a:chOff x="6031865" y="1970404"/>
            <a:chExt cx="4801235" cy="34582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816" y="5106923"/>
              <a:ext cx="4561331" cy="3211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0948" y="1999487"/>
              <a:ext cx="4742687" cy="31150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46470" y="1985009"/>
              <a:ext cx="4772025" cy="3144520"/>
            </a:xfrm>
            <a:custGeom>
              <a:avLst/>
              <a:gdLst/>
              <a:ahLst/>
              <a:cxnLst/>
              <a:rect l="l" t="t" r="r" b="b"/>
              <a:pathLst>
                <a:path w="4772025" h="3144520">
                  <a:moveTo>
                    <a:pt x="0" y="0"/>
                  </a:moveTo>
                  <a:lnTo>
                    <a:pt x="4771644" y="0"/>
                  </a:lnTo>
                  <a:lnTo>
                    <a:pt x="4771644" y="3144012"/>
                  </a:lnTo>
                  <a:lnTo>
                    <a:pt x="0" y="314401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68870" y="1707536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15627" y="1702307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717804"/>
            <a:ext cx="11341606" cy="6140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793036"/>
            <a:ext cx="248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13.</a:t>
            </a:r>
            <a:r>
              <a:rPr sz="2400" b="1" spc="-10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2</a:t>
            </a:r>
            <a:r>
              <a:rPr sz="2400" b="1" spc="-7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이미지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경로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142" y="1760471"/>
            <a:ext cx="47656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793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한컴산뜻돋움"/>
                <a:cs typeface="한컴산뜻돋움"/>
              </a:rPr>
              <a:t>#landscape2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spc="-50" dirty="0">
                <a:latin typeface="한컴산뜻돋움"/>
                <a:cs typeface="한컴산뜻돋움"/>
              </a:rPr>
              <a:t>{ </a:t>
            </a:r>
            <a:r>
              <a:rPr sz="2400" spc="-10" dirty="0">
                <a:latin typeface="한컴산뜻돋움"/>
                <a:cs typeface="한컴산뜻돋움"/>
              </a:rPr>
              <a:t>background: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url(</a:t>
            </a:r>
            <a:r>
              <a:rPr sz="2400" spc="-10" dirty="0">
                <a:solidFill>
                  <a:srgbClr val="A6A6A6"/>
                </a:solidFill>
                <a:latin typeface="한컴산뜻돋움"/>
                <a:cs typeface="한컴산뜻돋움"/>
                <a:hlinkClick r:id="rId3"/>
              </a:rPr>
              <a:t>http://uthamz.files.wordpress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solidFill>
                  <a:srgbClr val="A6A6A6"/>
                </a:solidFill>
                <a:latin typeface="한컴산뜻돋움"/>
                <a:cs typeface="한컴산뜻돋움"/>
              </a:rPr>
              <a:t>.com/2013/05/swiss13-012.jpg</a:t>
            </a:r>
            <a:r>
              <a:rPr sz="2400" spc="-10" dirty="0">
                <a:latin typeface="한컴산뜻돋움"/>
                <a:cs typeface="한컴산뜻돋움"/>
              </a:rPr>
              <a:t>); background-</a:t>
            </a:r>
            <a:r>
              <a:rPr sz="2400" dirty="0">
                <a:latin typeface="한컴산뜻돋움"/>
                <a:cs typeface="한컴산뜻돋움"/>
              </a:rPr>
              <a:t>size: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100%</a:t>
            </a:r>
            <a:r>
              <a:rPr sz="2400" spc="-114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100%; backgorund-</a:t>
            </a:r>
            <a:r>
              <a:rPr sz="2400" dirty="0">
                <a:latin typeface="한컴산뜻돋움"/>
                <a:cs typeface="한컴산뜻돋움"/>
              </a:rPr>
              <a:t>postion:</a:t>
            </a:r>
            <a:r>
              <a:rPr sz="2400" spc="-2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center center;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background-</a:t>
            </a:r>
            <a:r>
              <a:rPr sz="2400" dirty="0">
                <a:latin typeface="한컴산뜻돋움"/>
                <a:cs typeface="한컴산뜻돋움"/>
              </a:rPr>
              <a:t>attachment:</a:t>
            </a:r>
            <a:r>
              <a:rPr sz="2400" spc="-14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fixed;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}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22721" y="1962785"/>
            <a:ext cx="4831715" cy="3465829"/>
            <a:chOff x="6022721" y="1962785"/>
            <a:chExt cx="4831715" cy="346582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816" y="5106924"/>
              <a:ext cx="4561331" cy="3211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1804" y="1991868"/>
              <a:ext cx="4773167" cy="31226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37326" y="1977390"/>
              <a:ext cx="4802505" cy="3152140"/>
            </a:xfrm>
            <a:custGeom>
              <a:avLst/>
              <a:gdLst/>
              <a:ahLst/>
              <a:cxnLst/>
              <a:rect l="l" t="t" r="r" b="b"/>
              <a:pathLst>
                <a:path w="4802505" h="3152140">
                  <a:moveTo>
                    <a:pt x="0" y="0"/>
                  </a:moveTo>
                  <a:lnTo>
                    <a:pt x="4802124" y="0"/>
                  </a:lnTo>
                  <a:lnTo>
                    <a:pt x="4802124" y="3151632"/>
                  </a:lnTo>
                  <a:lnTo>
                    <a:pt x="0" y="3151632"/>
                  </a:lnTo>
                  <a:lnTo>
                    <a:pt x="0" y="0"/>
                  </a:lnTo>
                  <a:close/>
                </a:path>
              </a:pathLst>
            </a:custGeom>
            <a:ln w="2895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68870" y="1707536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15627" y="1702307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617219"/>
            <a:ext cx="11743943" cy="62407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579642"/>
            <a:ext cx="5431790" cy="6269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14.</a:t>
            </a:r>
            <a:r>
              <a:rPr sz="2400" b="1" spc="-11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전체</a:t>
            </a:r>
            <a:r>
              <a:rPr sz="2400" b="1" spc="-114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코드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내용</a:t>
            </a:r>
            <a:endParaRPr sz="2400">
              <a:latin typeface="나눔고딕 ExtraBold"/>
              <a:cs typeface="나눔고딕 ExtraBold"/>
            </a:endParaRPr>
          </a:p>
          <a:p>
            <a:pPr marL="380365">
              <a:lnSpc>
                <a:spcPct val="100000"/>
              </a:lnSpc>
              <a:spcBef>
                <a:spcPts val="1405"/>
              </a:spcBef>
            </a:pPr>
            <a:r>
              <a:rPr sz="2000" spc="-10" dirty="0">
                <a:latin typeface="한컴산뜻돋움"/>
                <a:cs typeface="한컴산뜻돋움"/>
              </a:rPr>
              <a:t>&lt;body&gt;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&lt;section</a:t>
            </a:r>
            <a:r>
              <a:rPr sz="2000" spc="-5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landscape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7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inner</a:t>
            </a:r>
            <a:r>
              <a:rPr sz="2000" spc="-10" dirty="0">
                <a:latin typeface="한컴산뜻돋움"/>
                <a:cs typeface="한컴산뜻돋움"/>
              </a:rPr>
              <a:t>"&gt;&lt;div</a:t>
            </a:r>
            <a:r>
              <a:rPr sz="2000" spc="-100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copy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한컴산뜻돋움"/>
                <a:cs typeface="한컴산뜻돋움"/>
              </a:rPr>
              <a:t>&lt;h1&gt;My</a:t>
            </a:r>
            <a:r>
              <a:rPr sz="2000" spc="-114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Homapage&lt;/h1&gt;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0" dirty="0">
                <a:latin typeface="한컴산뜻돋움"/>
                <a:cs typeface="한컴산뜻돋움"/>
              </a:rPr>
              <a:t>&lt;p&gt;</a:t>
            </a:r>
            <a:r>
              <a:rPr sz="2000" spc="-100" dirty="0">
                <a:latin typeface="휴먼엑스포"/>
                <a:cs typeface="휴먼엑스포"/>
              </a:rPr>
              <a:t>나의</a:t>
            </a:r>
            <a:r>
              <a:rPr sz="2000" spc="-345" dirty="0">
                <a:latin typeface="휴먼엑스포"/>
                <a:cs typeface="휴먼엑스포"/>
              </a:rPr>
              <a:t> </a:t>
            </a:r>
            <a:r>
              <a:rPr sz="2000" spc="-220" dirty="0">
                <a:latin typeface="휴먼엑스포"/>
                <a:cs typeface="휴먼엑스포"/>
              </a:rPr>
              <a:t>첫번째</a:t>
            </a:r>
            <a:r>
              <a:rPr sz="2000" spc="-325" dirty="0">
                <a:latin typeface="휴먼엑스포"/>
                <a:cs typeface="휴먼엑스포"/>
              </a:rPr>
              <a:t> </a:t>
            </a:r>
            <a:r>
              <a:rPr sz="2000" spc="-10" dirty="0">
                <a:latin typeface="휴먼엑스포"/>
                <a:cs typeface="휴먼엑스포"/>
              </a:rPr>
              <a:t>홈페이지</a:t>
            </a:r>
            <a:r>
              <a:rPr sz="2000" spc="-10" dirty="0">
                <a:latin typeface="한컴산뜻돋움"/>
                <a:cs typeface="한컴산뜻돋움"/>
              </a:rPr>
              <a:t>&lt;/p&gt;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&lt;/div&gt;&lt;/div&gt;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&lt;/section&gt;</a:t>
            </a:r>
            <a:endParaRPr sz="20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&lt;section</a:t>
            </a:r>
            <a:r>
              <a:rPr sz="2000" spc="-25" dirty="0">
                <a:latin typeface="한컴산뜻돋움"/>
                <a:cs typeface="한컴산뜻돋움"/>
              </a:rPr>
              <a:t> </a:t>
            </a:r>
            <a:r>
              <a:rPr sz="2000" spc="-20" dirty="0">
                <a:latin typeface="한컴산뜻돋움"/>
                <a:cs typeface="한컴산뜻돋움"/>
              </a:rPr>
              <a:t>class="</a:t>
            </a:r>
            <a:r>
              <a:rPr sz="2000" spc="-20" dirty="0">
                <a:solidFill>
                  <a:srgbClr val="00AFEF"/>
                </a:solidFill>
                <a:latin typeface="한컴산뜻돋움"/>
                <a:cs typeface="한컴산뜻돋움"/>
              </a:rPr>
              <a:t>landscape</a:t>
            </a:r>
            <a:r>
              <a:rPr sz="2000" spc="-20" dirty="0">
                <a:latin typeface="한컴산뜻돋움"/>
                <a:cs typeface="한컴산뜻돋움"/>
              </a:rPr>
              <a:t>"</a:t>
            </a:r>
            <a:r>
              <a:rPr sz="2000" spc="-1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id="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landscape1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7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inner</a:t>
            </a:r>
            <a:r>
              <a:rPr sz="2000" spc="-10" dirty="0">
                <a:latin typeface="한컴산뜻돋움"/>
                <a:cs typeface="한컴산뜻돋움"/>
              </a:rPr>
              <a:t>"&gt;&lt;div</a:t>
            </a:r>
            <a:r>
              <a:rPr sz="2000" spc="-100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copy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&lt;h1&gt;</a:t>
            </a:r>
            <a:r>
              <a:rPr sz="2000" spc="-10" dirty="0">
                <a:latin typeface="휴먼엑스포"/>
                <a:cs typeface="휴먼엑스포"/>
              </a:rPr>
              <a:t>몰디브</a:t>
            </a:r>
            <a:r>
              <a:rPr sz="2000" spc="-10" dirty="0">
                <a:latin typeface="한컴산뜻돋움"/>
                <a:cs typeface="한컴산뜻돋움"/>
              </a:rPr>
              <a:t>(Maldives)&lt;/h1&gt;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35" dirty="0">
                <a:latin typeface="한컴산뜻돋움"/>
                <a:cs typeface="한컴산뜻돋움"/>
              </a:rPr>
              <a:t>&lt;p&gt;</a:t>
            </a:r>
            <a:r>
              <a:rPr sz="2000" spc="-135" dirty="0">
                <a:latin typeface="휴먼엑스포"/>
                <a:cs typeface="휴먼엑스포"/>
              </a:rPr>
              <a:t>아름다운</a:t>
            </a:r>
            <a:r>
              <a:rPr sz="2000" spc="-345" dirty="0">
                <a:latin typeface="휴먼엑스포"/>
                <a:cs typeface="휴먼엑스포"/>
              </a:rPr>
              <a:t> </a:t>
            </a:r>
            <a:r>
              <a:rPr sz="2000" spc="-220" dirty="0">
                <a:latin typeface="휴먼엑스포"/>
                <a:cs typeface="휴먼엑스포"/>
              </a:rPr>
              <a:t>몰디브의</a:t>
            </a:r>
            <a:r>
              <a:rPr sz="2000" spc="-320" dirty="0">
                <a:latin typeface="휴먼엑스포"/>
                <a:cs typeface="휴먼엑스포"/>
              </a:rPr>
              <a:t> </a:t>
            </a:r>
            <a:r>
              <a:rPr sz="2000" spc="-10" dirty="0">
                <a:latin typeface="휴먼엑스포"/>
                <a:cs typeface="휴먼엑스포"/>
              </a:rPr>
              <a:t>바다풍경</a:t>
            </a:r>
            <a:r>
              <a:rPr sz="2000" spc="-10" dirty="0">
                <a:latin typeface="한컴산뜻돋움"/>
                <a:cs typeface="한컴산뜻돋움"/>
              </a:rPr>
              <a:t>&lt;/p&gt;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한컴산뜻돋움"/>
                <a:cs typeface="한컴산뜻돋움"/>
              </a:rPr>
              <a:t>&lt;/div&gt;&lt;/div&gt;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&lt;/section&gt;</a:t>
            </a:r>
            <a:endParaRPr sz="20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&lt;section</a:t>
            </a:r>
            <a:r>
              <a:rPr sz="2000" spc="-5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content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ts val="2395"/>
              </a:lnSpc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7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inner</a:t>
            </a:r>
            <a:r>
              <a:rPr sz="2000" spc="-10" dirty="0">
                <a:latin typeface="한컴산뜻돋움"/>
                <a:cs typeface="한컴산뜻돋움"/>
              </a:rPr>
              <a:t>"&gt;&lt;div</a:t>
            </a:r>
            <a:r>
              <a:rPr sz="2000" spc="-100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class="copy"&gt;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ts val="2395"/>
              </a:lnSpc>
            </a:pPr>
            <a:r>
              <a:rPr sz="2000" spc="-50" dirty="0">
                <a:latin typeface="한컴산뜻돋움"/>
                <a:cs typeface="한컴산뜻돋움"/>
              </a:rPr>
              <a:t>&lt;h1&gt;</a:t>
            </a:r>
            <a:r>
              <a:rPr sz="2000" spc="-50" dirty="0">
                <a:latin typeface="휴먼엑스포"/>
                <a:cs typeface="휴먼엑스포"/>
              </a:rPr>
              <a:t>몰디브</a:t>
            </a:r>
            <a:r>
              <a:rPr sz="2000" spc="-50" dirty="0">
                <a:latin typeface="한컴산뜻돋움"/>
                <a:cs typeface="한컴산뜻돋움"/>
              </a:rPr>
              <a:t>(Maldives)</a:t>
            </a:r>
            <a:r>
              <a:rPr sz="2000" spc="10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&lt;/h1&gt;</a:t>
            </a:r>
            <a:endParaRPr sz="2000">
              <a:latin typeface="한컴산뜻돋움"/>
              <a:cs typeface="한컴산뜻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4071" y="970523"/>
            <a:ext cx="5032375" cy="581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0010" algn="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한컴산뜻돋움"/>
                <a:cs typeface="한컴산뜻돋움"/>
              </a:rPr>
              <a:t>1/2</a:t>
            </a:r>
            <a:endParaRPr sz="20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한컴산뜻돋움"/>
              <a:cs typeface="한컴산뜻돋움"/>
            </a:endParaRPr>
          </a:p>
          <a:p>
            <a:pPr marL="12700" marR="87630" indent="1270">
              <a:lnSpc>
                <a:spcPct val="100299"/>
              </a:lnSpc>
            </a:pPr>
            <a:r>
              <a:rPr sz="2000" spc="-90" dirty="0">
                <a:latin typeface="한컴산뜻돋움"/>
                <a:cs typeface="한컴산뜻돋움"/>
              </a:rPr>
              <a:t>&lt;p&gt;</a:t>
            </a:r>
            <a:r>
              <a:rPr sz="1400" spc="-90" dirty="0">
                <a:latin typeface="휴먼엑스포"/>
                <a:cs typeface="휴먼엑스포"/>
              </a:rPr>
              <a:t>아시아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남부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인도양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중북부에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몰디브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제도</a:t>
            </a:r>
            <a:r>
              <a:rPr sz="1400" spc="-114" dirty="0">
                <a:latin typeface="한컴산뜻돋움"/>
                <a:cs typeface="한컴산뜻돋움"/>
              </a:rPr>
              <a:t>(</a:t>
            </a:r>
            <a:r>
              <a:rPr sz="1400" spc="-165" dirty="0">
                <a:latin typeface="휴먼엑스포"/>
                <a:cs typeface="휴먼엑스포"/>
              </a:rPr>
              <a:t>諸島</a:t>
            </a:r>
            <a:r>
              <a:rPr sz="1400" spc="-85" dirty="0">
                <a:latin typeface="한컴산뜻돋움"/>
                <a:cs typeface="한컴산뜻돋움"/>
              </a:rPr>
              <a:t>)</a:t>
            </a:r>
            <a:r>
              <a:rPr sz="1400" spc="-85" dirty="0">
                <a:latin typeface="휴먼엑스포"/>
                <a:cs typeface="휴먼엑스포"/>
              </a:rPr>
              <a:t>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구성된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나라 </a:t>
            </a:r>
            <a:r>
              <a:rPr sz="1400" spc="-114" dirty="0">
                <a:latin typeface="휴먼엑스포"/>
                <a:cs typeface="휴먼엑스포"/>
              </a:rPr>
              <a:t>이다</a:t>
            </a:r>
            <a:r>
              <a:rPr sz="1400" spc="-75" dirty="0">
                <a:latin typeface="한컴산뜻돋움"/>
                <a:cs typeface="한컴산뜻돋움"/>
              </a:rPr>
              <a:t>. </a:t>
            </a:r>
            <a:r>
              <a:rPr sz="1400" spc="-165" dirty="0">
                <a:latin typeface="휴먼엑스포"/>
                <a:cs typeface="휴먼엑스포"/>
              </a:rPr>
              <a:t>오랫동안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술탄제를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유지하다가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네덜란드령에서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1887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영국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보 </a:t>
            </a:r>
            <a:r>
              <a:rPr sz="1400" spc="-165" dirty="0">
                <a:latin typeface="휴먼엑스포"/>
                <a:cs typeface="휴먼엑스포"/>
              </a:rPr>
              <a:t>호령으로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스리랑카에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식민지로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편입되었다가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1948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스리랑카가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영 </a:t>
            </a:r>
            <a:r>
              <a:rPr sz="1400" spc="-165" dirty="0">
                <a:latin typeface="휴먼엑스포"/>
                <a:cs typeface="휴먼엑스포"/>
              </a:rPr>
              <a:t>국으로부터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독립하자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영국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직할의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보호국으로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남았고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1965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한컴산뜻돋움"/>
                <a:cs typeface="한컴산뜻돋움"/>
              </a:rPr>
              <a:t>7</a:t>
            </a:r>
            <a:r>
              <a:rPr sz="1400" spc="-25" dirty="0">
                <a:latin typeface="휴먼엑스포"/>
                <a:cs typeface="휴먼엑스포"/>
              </a:rPr>
              <a:t>월에 </a:t>
            </a:r>
            <a:r>
              <a:rPr sz="1400" spc="-135" dirty="0">
                <a:latin typeface="휴먼엑스포"/>
                <a:cs typeface="휴먼엑스포"/>
              </a:rPr>
              <a:t>독립하였다</a:t>
            </a:r>
            <a:r>
              <a:rPr sz="1400" spc="-90" dirty="0">
                <a:latin typeface="한컴산뜻돋움"/>
                <a:cs typeface="한컴산뜻돋움"/>
              </a:rPr>
              <a:t>. </a:t>
            </a:r>
            <a:r>
              <a:rPr sz="1400" spc="-40" dirty="0">
                <a:latin typeface="한컴산뜻돋움"/>
                <a:cs typeface="한컴산뜻돋움"/>
              </a:rPr>
              <a:t>1968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4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술탄제를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폐지하고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공화국이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20" dirty="0">
                <a:latin typeface="휴먼엑스포"/>
                <a:cs typeface="휴먼엑스포"/>
              </a:rPr>
              <a:t>되었다</a:t>
            </a:r>
            <a:r>
              <a:rPr sz="1400" spc="-80" dirty="0">
                <a:latin typeface="한컴산뜻돋움"/>
                <a:cs typeface="한컴산뜻돋움"/>
              </a:rPr>
              <a:t>. </a:t>
            </a:r>
            <a:r>
              <a:rPr sz="1400" spc="-165" dirty="0">
                <a:latin typeface="휴먼엑스포"/>
                <a:cs typeface="휴먼엑스포"/>
              </a:rPr>
              <a:t>몰디브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70" dirty="0">
                <a:latin typeface="휴먼엑스포"/>
                <a:cs typeface="휴먼엑스포"/>
              </a:rPr>
              <a:t>문화 </a:t>
            </a:r>
            <a:r>
              <a:rPr sz="1400" spc="-160" dirty="0">
                <a:latin typeface="휴먼엑스포"/>
                <a:cs typeface="휴먼엑스포"/>
              </a:rPr>
              <a:t>는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스리랑카와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인도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남부를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그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원류로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하고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있다</a:t>
            </a:r>
            <a:r>
              <a:rPr sz="1400" spc="-80" dirty="0">
                <a:latin typeface="한컴산뜻돋움"/>
                <a:cs typeface="한컴산뜻돋움"/>
              </a:rPr>
              <a:t>. </a:t>
            </a:r>
            <a:r>
              <a:rPr sz="1400" spc="-165" dirty="0">
                <a:latin typeface="휴먼엑스포"/>
                <a:cs typeface="휴먼엑스포"/>
              </a:rPr>
              <a:t>최초에는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힌두교와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불 </a:t>
            </a:r>
            <a:r>
              <a:rPr sz="1400" spc="-165" dirty="0">
                <a:latin typeface="휴먼엑스포"/>
                <a:cs typeface="휴먼엑스포"/>
              </a:rPr>
              <a:t>교가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융합된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문화가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몰디브의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주류를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이루었다면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90" dirty="0">
                <a:latin typeface="한컴산뜻돋움"/>
                <a:cs typeface="한컴산뜻돋움"/>
              </a:rPr>
              <a:t>12</a:t>
            </a:r>
            <a:r>
              <a:rPr sz="1400" spc="-90" dirty="0">
                <a:latin typeface="휴먼엑스포"/>
                <a:cs typeface="휴먼엑스포"/>
              </a:rPr>
              <a:t>세기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이후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이슬람 </a:t>
            </a:r>
            <a:r>
              <a:rPr sz="1400" spc="-165" dirty="0">
                <a:latin typeface="휴먼엑스포"/>
                <a:cs typeface="휴먼엑스포"/>
              </a:rPr>
              <a:t>교가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내도하면서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아랍어와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아랍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문화가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몰디브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문화의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핵심으로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95" dirty="0">
                <a:latin typeface="휴먼엑스포"/>
                <a:cs typeface="휴먼엑스포"/>
              </a:rPr>
              <a:t>자리하 </a:t>
            </a:r>
            <a:r>
              <a:rPr sz="1400" spc="-160" dirty="0">
                <a:latin typeface="휴먼엑스포"/>
                <a:cs typeface="휴먼엑스포"/>
              </a:rPr>
              <a:t>게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20" dirty="0">
                <a:latin typeface="휴먼엑스포"/>
                <a:cs typeface="휴먼엑스포"/>
              </a:rPr>
              <a:t>되었다</a:t>
            </a:r>
            <a:r>
              <a:rPr sz="1400" spc="-80" dirty="0">
                <a:latin typeface="한컴산뜻돋움"/>
                <a:cs typeface="한컴산뜻돋움"/>
              </a:rPr>
              <a:t>. </a:t>
            </a:r>
            <a:r>
              <a:rPr sz="1400" spc="-165" dirty="0">
                <a:latin typeface="휴먼엑스포"/>
                <a:cs typeface="휴먼엑스포"/>
              </a:rPr>
              <a:t>이후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아프리카에서</a:t>
            </a:r>
            <a:r>
              <a:rPr sz="1400" spc="-204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온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노예들이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합류하면서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몰디브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문화는 </a:t>
            </a:r>
            <a:r>
              <a:rPr sz="1400" spc="-165" dirty="0">
                <a:latin typeface="휴먼엑스포"/>
                <a:cs typeface="휴먼엑스포"/>
              </a:rPr>
              <a:t>여러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문화가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혼합된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양상을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띠게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된다</a:t>
            </a:r>
            <a:r>
              <a:rPr sz="1400" spc="-25" dirty="0">
                <a:latin typeface="한컴산뜻돋움"/>
                <a:cs typeface="한컴산뜻돋움"/>
              </a:rPr>
              <a:t>.</a:t>
            </a:r>
            <a:endParaRPr sz="1400">
              <a:latin typeface="한컴산뜻돋움"/>
              <a:cs typeface="한컴산뜻돋움"/>
            </a:endParaRPr>
          </a:p>
          <a:p>
            <a:pPr marL="13970">
              <a:lnSpc>
                <a:spcPts val="2335"/>
              </a:lnSpc>
            </a:pPr>
            <a:r>
              <a:rPr sz="2000" spc="-20" dirty="0">
                <a:latin typeface="한컴산뜻돋움"/>
                <a:cs typeface="한컴산뜻돋움"/>
              </a:rPr>
              <a:t>&lt;br&gt;</a:t>
            </a:r>
            <a:endParaRPr sz="2000">
              <a:latin typeface="한컴산뜻돋움"/>
              <a:cs typeface="한컴산뜻돋움"/>
            </a:endParaRPr>
          </a:p>
          <a:p>
            <a:pPr marL="13335" marR="5080" indent="635">
              <a:lnSpc>
                <a:spcPct val="100000"/>
              </a:lnSpc>
              <a:spcBef>
                <a:spcPts val="60"/>
              </a:spcBef>
            </a:pPr>
            <a:r>
              <a:rPr sz="1400" spc="-165" dirty="0">
                <a:latin typeface="휴먼엑스포"/>
                <a:cs typeface="휴먼엑스포"/>
              </a:rPr>
              <a:t>장년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세대들은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인도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영화와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인도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음악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듣기를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좋아하는데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언어적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유사 </a:t>
            </a:r>
            <a:r>
              <a:rPr sz="1400" spc="-165" dirty="0">
                <a:latin typeface="휴먼엑스포"/>
                <a:cs typeface="휴먼엑스포"/>
              </a:rPr>
              <a:t>성으로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인해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이해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하는데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별다른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어려움이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없기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30" dirty="0">
                <a:latin typeface="휴먼엑스포"/>
                <a:cs typeface="휴먼엑스포"/>
              </a:rPr>
              <a:t>때문이다</a:t>
            </a:r>
            <a:r>
              <a:rPr sz="1400" spc="-130" dirty="0">
                <a:latin typeface="한컴산뜻돋움"/>
                <a:cs typeface="한컴산뜻돋움"/>
              </a:rPr>
              <a:t>.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20" dirty="0">
                <a:latin typeface="휴먼엑스포"/>
                <a:cs typeface="휴먼엑스포"/>
              </a:rPr>
              <a:t>불불</a:t>
            </a:r>
            <a:r>
              <a:rPr sz="1400" spc="-20" dirty="0">
                <a:latin typeface="한컴산뜻돋움"/>
                <a:cs typeface="한컴산뜻돋움"/>
              </a:rPr>
              <a:t>(biubul) </a:t>
            </a:r>
            <a:r>
              <a:rPr sz="1400" spc="-165" dirty="0">
                <a:latin typeface="휴먼엑스포"/>
                <a:cs typeface="휴먼엑스포"/>
              </a:rPr>
              <a:t>이라는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아코디언이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몰디브인들이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가장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자주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연주하는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30" dirty="0">
                <a:latin typeface="휴먼엑스포"/>
                <a:cs typeface="휴먼엑스포"/>
              </a:rPr>
              <a:t>악기이다</a:t>
            </a:r>
            <a:r>
              <a:rPr sz="1400" spc="-130" dirty="0">
                <a:latin typeface="한컴산뜻돋움"/>
                <a:cs typeface="한컴산뜻돋움"/>
              </a:rPr>
              <a:t>.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85" dirty="0">
                <a:latin typeface="한컴산뜻돋움"/>
                <a:cs typeface="한컴산뜻돋움"/>
              </a:rPr>
              <a:t>'</a:t>
            </a:r>
            <a:r>
              <a:rPr sz="1400" spc="-85" dirty="0">
                <a:latin typeface="휴먼엑스포"/>
                <a:cs typeface="휴먼엑스포"/>
              </a:rPr>
              <a:t>큰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북</a:t>
            </a:r>
            <a:r>
              <a:rPr sz="1400" spc="-25" dirty="0">
                <a:latin typeface="한컴산뜻돋움"/>
                <a:cs typeface="한컴산뜻돋움"/>
              </a:rPr>
              <a:t>' </a:t>
            </a:r>
            <a:r>
              <a:rPr sz="1400" spc="-165" dirty="0">
                <a:latin typeface="휴먼엑스포"/>
                <a:cs typeface="휴먼엑스포"/>
              </a:rPr>
              <a:t>이라는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뜻의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75" dirty="0">
                <a:latin typeface="휴먼엑스포"/>
                <a:cs typeface="휴먼엑스포"/>
              </a:rPr>
              <a:t>보루베루</a:t>
            </a:r>
            <a:r>
              <a:rPr sz="1400" spc="-75" dirty="0">
                <a:latin typeface="한컴산뜻돋움"/>
                <a:cs typeface="한컴산뜻돋움"/>
              </a:rPr>
              <a:t>(bodu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35" dirty="0">
                <a:latin typeface="한컴산뜻돋움"/>
                <a:cs typeface="한컴산뜻돋움"/>
              </a:rPr>
              <a:t>beru)</a:t>
            </a:r>
            <a:r>
              <a:rPr sz="1400" spc="-35" dirty="0">
                <a:latin typeface="휴먼엑스포"/>
                <a:cs typeface="휴먼엑스포"/>
              </a:rPr>
              <a:t>는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잘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알려진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전통음악과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0" dirty="0">
                <a:latin typeface="휴먼엑스포"/>
                <a:cs typeface="휴먼엑스포"/>
              </a:rPr>
              <a:t>춤이다</a:t>
            </a:r>
            <a:r>
              <a:rPr sz="1400" spc="-20" dirty="0">
                <a:latin typeface="한컴산뜻돋움"/>
                <a:cs typeface="한컴산뜻돋움"/>
              </a:rPr>
              <a:t>. </a:t>
            </a:r>
            <a:r>
              <a:rPr sz="1400" spc="-165" dirty="0">
                <a:latin typeface="휴먼엑스포"/>
                <a:cs typeface="휴먼엑스포"/>
              </a:rPr>
              <a:t>몰디브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사회는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부계제를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원칙으로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하고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있지만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모계적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전통도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강하게 </a:t>
            </a:r>
            <a:r>
              <a:rPr sz="1400" spc="-130" dirty="0">
                <a:latin typeface="휴먼엑스포"/>
                <a:cs typeface="휴먼엑스포"/>
              </a:rPr>
              <a:t>남아있다</a:t>
            </a:r>
            <a:r>
              <a:rPr sz="1400" spc="-130" dirty="0">
                <a:latin typeface="한컴산뜻돋움"/>
                <a:cs typeface="한컴산뜻돋움"/>
              </a:rPr>
              <a:t>.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따라서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이혼율이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상당히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높은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20" dirty="0">
                <a:latin typeface="휴먼엑스포"/>
                <a:cs typeface="휴먼엑스포"/>
              </a:rPr>
              <a:t>편이다</a:t>
            </a:r>
            <a:r>
              <a:rPr sz="1400" spc="-20" dirty="0">
                <a:latin typeface="한컴산뜻돋움"/>
                <a:cs typeface="한컴산뜻돋움"/>
              </a:rPr>
              <a:t>.</a:t>
            </a:r>
            <a:endParaRPr sz="1400">
              <a:latin typeface="한컴산뜻돋움"/>
              <a:cs typeface="한컴산뜻돋움"/>
            </a:endParaRPr>
          </a:p>
          <a:p>
            <a:pPr marL="12700" marR="89535">
              <a:lnSpc>
                <a:spcPct val="100000"/>
              </a:lnSpc>
              <a:spcBef>
                <a:spcPts val="5"/>
              </a:spcBef>
            </a:pPr>
            <a:r>
              <a:rPr sz="1400" spc="-165" dirty="0">
                <a:latin typeface="휴먼엑스포"/>
                <a:cs typeface="휴먼엑스포"/>
              </a:rPr>
              <a:t>국민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모두가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이슬람교를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신봉하지만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악귀를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퇴치하려는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민간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신앙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70" dirty="0">
                <a:latin typeface="휴먼엑스포"/>
                <a:cs typeface="휴먼엑스포"/>
              </a:rPr>
              <a:t>전통 </a:t>
            </a:r>
            <a:r>
              <a:rPr sz="1400" spc="-160" dirty="0">
                <a:latin typeface="휴먼엑스포"/>
                <a:cs typeface="휴먼엑스포"/>
              </a:rPr>
              <a:t>도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강하게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남아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있다</a:t>
            </a:r>
            <a:r>
              <a:rPr sz="1400" spc="-25" dirty="0">
                <a:latin typeface="한컴산뜻돋움"/>
                <a:cs typeface="한컴산뜻돋움"/>
              </a:rPr>
              <a:t>.</a:t>
            </a:r>
            <a:endParaRPr sz="1400">
              <a:latin typeface="한컴산뜻돋움"/>
              <a:cs typeface="한컴산뜻돋움"/>
            </a:endParaRPr>
          </a:p>
          <a:p>
            <a:pPr marL="13970">
              <a:lnSpc>
                <a:spcPts val="2335"/>
              </a:lnSpc>
            </a:pPr>
            <a:r>
              <a:rPr sz="2000" spc="-20" dirty="0">
                <a:latin typeface="한컴산뜻돋움"/>
                <a:cs typeface="한컴산뜻돋움"/>
              </a:rPr>
              <a:t>&lt;br&gt;</a:t>
            </a:r>
            <a:endParaRPr sz="2000">
              <a:latin typeface="한컴산뜻돋움"/>
              <a:cs typeface="한컴산뜻돋움"/>
            </a:endParaRPr>
          </a:p>
          <a:p>
            <a:pPr marL="13970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&lt;/div&gt;&lt;/div&gt;</a:t>
            </a:r>
            <a:endParaRPr sz="2000">
              <a:latin typeface="한컴산뜻돋움"/>
              <a:cs typeface="한컴산뜻돋움"/>
            </a:endParaRPr>
          </a:p>
          <a:p>
            <a:pPr marL="13970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&lt;/section&gt;</a:t>
            </a:r>
            <a:endParaRPr sz="20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594001"/>
            <a:ext cx="10379075" cy="237490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홈페이지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제작</a:t>
            </a:r>
            <a:r>
              <a:rPr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/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첫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페이지</a:t>
            </a:r>
            <a:endParaRPr sz="2400" dirty="0">
              <a:latin typeface="나눔고딕 ExtraBold"/>
              <a:cs typeface="나눔고딕 ExtraBold"/>
            </a:endParaRPr>
          </a:p>
          <a:p>
            <a:pPr marL="431800" marR="5080">
              <a:lnSpc>
                <a:spcPct val="100000"/>
              </a:lnSpc>
              <a:spcBef>
                <a:spcPts val="1570"/>
              </a:spcBef>
            </a:pPr>
            <a:r>
              <a:rPr sz="2400" spc="-270" dirty="0">
                <a:latin typeface="휴먼엑스포"/>
                <a:cs typeface="휴먼엑스포"/>
              </a:rPr>
              <a:t>그동안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강의를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통해서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배운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스타일시트를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응용하여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간단한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홈페이지를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만들어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130" dirty="0">
                <a:latin typeface="휴먼엑스포"/>
                <a:cs typeface="휴먼엑스포"/>
              </a:rPr>
              <a:t>본다</a:t>
            </a:r>
            <a:r>
              <a:rPr sz="2400" spc="-130" dirty="0">
                <a:latin typeface="한컴산뜻돋움"/>
                <a:cs typeface="한컴산뜻돋움"/>
              </a:rPr>
              <a:t>. </a:t>
            </a:r>
            <a:r>
              <a:rPr sz="2400" spc="-270" dirty="0">
                <a:latin typeface="휴먼엑스포"/>
                <a:cs typeface="휴먼엑스포"/>
              </a:rPr>
              <a:t>이미지와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텍스트의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효과를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주어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보다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세련된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홈페이지를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만들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있다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431800" marR="979169" indent="-635">
              <a:lnSpc>
                <a:spcPts val="3120"/>
              </a:lnSpc>
              <a:spcBef>
                <a:spcPts val="580"/>
              </a:spcBef>
            </a:pPr>
            <a:r>
              <a:rPr sz="2400" spc="-270" dirty="0">
                <a:latin typeface="휴먼엑스포"/>
                <a:cs typeface="휴먼엑스포"/>
              </a:rPr>
              <a:t>평범해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보이는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웹문서는</a:t>
            </a:r>
            <a:r>
              <a:rPr sz="2400" spc="-400" dirty="0">
                <a:latin typeface="휴먼엑스포"/>
                <a:cs typeface="휴먼엑스포"/>
              </a:rPr>
              <a:t> </a:t>
            </a:r>
            <a:r>
              <a:rPr sz="3200" b="1" spc="-160" dirty="0">
                <a:latin typeface="나눔고딕 ExtraBold"/>
                <a:cs typeface="나눔고딕 ExtraBold"/>
              </a:rPr>
              <a:t>스타일시트를</a:t>
            </a:r>
            <a:r>
              <a:rPr sz="3200" b="1" spc="-200" dirty="0">
                <a:latin typeface="나눔고딕 ExtraBold"/>
                <a:cs typeface="나눔고딕 ExtraBold"/>
              </a:rPr>
              <a:t> </a:t>
            </a:r>
            <a:r>
              <a:rPr sz="3200" b="1" spc="-155" dirty="0">
                <a:latin typeface="나눔고딕 ExtraBold"/>
                <a:cs typeface="나눔고딕 ExtraBold"/>
              </a:rPr>
              <a:t>어떻게</a:t>
            </a:r>
            <a:r>
              <a:rPr sz="3200" b="1" spc="-180" dirty="0">
                <a:latin typeface="나눔고딕 ExtraBold"/>
                <a:cs typeface="나눔고딕 ExtraBold"/>
              </a:rPr>
              <a:t> </a:t>
            </a:r>
            <a:r>
              <a:rPr sz="3200" b="1" spc="-185" dirty="0">
                <a:latin typeface="나눔고딕 ExtraBold"/>
                <a:cs typeface="나눔고딕 ExtraBold"/>
              </a:rPr>
              <a:t>만드느냐</a:t>
            </a:r>
            <a:r>
              <a:rPr sz="2400" spc="-185" dirty="0">
                <a:latin typeface="휴먼엑스포"/>
                <a:cs typeface="휴먼엑스포"/>
              </a:rPr>
              <a:t>에</a:t>
            </a:r>
            <a:r>
              <a:rPr sz="2400" spc="-434" dirty="0">
                <a:latin typeface="휴먼엑스포"/>
                <a:cs typeface="휴먼엑스포"/>
              </a:rPr>
              <a:t> </a:t>
            </a:r>
            <a:r>
              <a:rPr sz="2400" spc="-295" dirty="0">
                <a:latin typeface="휴먼엑스포"/>
                <a:cs typeface="휴먼엑스포"/>
              </a:rPr>
              <a:t>따라서 </a:t>
            </a:r>
            <a:r>
              <a:rPr sz="2400" spc="-270" dirty="0">
                <a:latin typeface="휴먼엑스포"/>
                <a:cs typeface="휴먼엑스포"/>
              </a:rPr>
              <a:t>보다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효과적인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표현이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가능하다는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것을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알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수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있다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464563"/>
            <a:ext cx="233172" cy="2331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72867" y="2909316"/>
            <a:ext cx="6248400" cy="3834129"/>
            <a:chOff x="2372867" y="2909316"/>
            <a:chExt cx="6248400" cy="38341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9063" y="3206496"/>
              <a:ext cx="5036737" cy="32879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1964" y="6411468"/>
              <a:ext cx="4347971" cy="3319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7821" y="2909316"/>
              <a:ext cx="2833444" cy="3662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2867" y="2991612"/>
              <a:ext cx="3415677" cy="2842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203" y="6158336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8847" y="6153911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617219"/>
            <a:ext cx="11743943" cy="62407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48" y="793036"/>
            <a:ext cx="5594985" cy="576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14.</a:t>
            </a:r>
            <a:r>
              <a:rPr sz="2400" b="1" spc="-11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전체</a:t>
            </a:r>
            <a:r>
              <a:rPr sz="2400" b="1" spc="-114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코드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내용</a:t>
            </a:r>
            <a:endParaRPr sz="2400">
              <a:latin typeface="나눔고딕 ExtraBold"/>
              <a:cs typeface="나눔고딕 Extra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나눔고딕 ExtraBold"/>
              <a:cs typeface="나눔고딕 ExtraBold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&lt;section</a:t>
            </a:r>
            <a:r>
              <a:rPr sz="2000" spc="-25" dirty="0">
                <a:latin typeface="한컴산뜻돋움"/>
                <a:cs typeface="한컴산뜻돋움"/>
              </a:rPr>
              <a:t> </a:t>
            </a:r>
            <a:r>
              <a:rPr sz="2000" spc="-20" dirty="0">
                <a:latin typeface="한컴산뜻돋움"/>
                <a:cs typeface="한컴산뜻돋움"/>
              </a:rPr>
              <a:t>class="</a:t>
            </a:r>
            <a:r>
              <a:rPr sz="2000" spc="-20" dirty="0">
                <a:solidFill>
                  <a:srgbClr val="00AFEF"/>
                </a:solidFill>
                <a:latin typeface="한컴산뜻돋움"/>
                <a:cs typeface="한컴산뜻돋움"/>
              </a:rPr>
              <a:t>landscape</a:t>
            </a:r>
            <a:r>
              <a:rPr sz="2000" spc="-20" dirty="0">
                <a:latin typeface="한컴산뜻돋움"/>
                <a:cs typeface="한컴산뜻돋움"/>
              </a:rPr>
              <a:t>"</a:t>
            </a:r>
            <a:r>
              <a:rPr sz="2000" spc="-1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id="landscape2"&gt;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9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inner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9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copy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55" dirty="0">
                <a:latin typeface="한컴산뜻돋움"/>
                <a:cs typeface="한컴산뜻돋움"/>
              </a:rPr>
              <a:t>&lt;h1&gt;</a:t>
            </a:r>
            <a:r>
              <a:rPr sz="2000" spc="-55" dirty="0">
                <a:latin typeface="휴먼엑스포"/>
                <a:cs typeface="휴먼엑스포"/>
              </a:rPr>
              <a:t>스위스</a:t>
            </a:r>
            <a:r>
              <a:rPr sz="2000" spc="-55" dirty="0">
                <a:latin typeface="한컴산뜻돋움"/>
                <a:cs typeface="한컴산뜻돋움"/>
              </a:rPr>
              <a:t>(Swiss) </a:t>
            </a:r>
            <a:r>
              <a:rPr sz="2000" spc="-20" dirty="0">
                <a:latin typeface="한컴산뜻돋움"/>
                <a:cs typeface="한컴산뜻돋움"/>
              </a:rPr>
              <a:t>&lt;/h1&gt;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35" dirty="0">
                <a:latin typeface="한컴산뜻돋움"/>
                <a:cs typeface="한컴산뜻돋움"/>
              </a:rPr>
              <a:t>&lt;p&gt;</a:t>
            </a:r>
            <a:r>
              <a:rPr sz="2000" spc="-135" dirty="0">
                <a:latin typeface="휴먼엑스포"/>
                <a:cs typeface="휴먼엑스포"/>
              </a:rPr>
              <a:t>아름다운</a:t>
            </a:r>
            <a:r>
              <a:rPr sz="2000" spc="-345" dirty="0">
                <a:latin typeface="휴먼엑스포"/>
                <a:cs typeface="휴먼엑스포"/>
              </a:rPr>
              <a:t> </a:t>
            </a:r>
            <a:r>
              <a:rPr sz="2000" spc="-220" dirty="0">
                <a:latin typeface="휴먼엑스포"/>
                <a:cs typeface="휴먼엑스포"/>
              </a:rPr>
              <a:t>스위스의</a:t>
            </a:r>
            <a:r>
              <a:rPr sz="2000" spc="-320" dirty="0">
                <a:latin typeface="휴먼엑스포"/>
                <a:cs typeface="휴먼엑스포"/>
              </a:rPr>
              <a:t> </a:t>
            </a:r>
            <a:r>
              <a:rPr sz="2000" spc="-10" dirty="0">
                <a:latin typeface="휴먼엑스포"/>
                <a:cs typeface="휴먼엑스포"/>
              </a:rPr>
              <a:t>들녁풍경</a:t>
            </a:r>
            <a:r>
              <a:rPr sz="2000" spc="-10" dirty="0">
                <a:latin typeface="한컴산뜻돋움"/>
                <a:cs typeface="한컴산뜻돋움"/>
              </a:rPr>
              <a:t>&lt;/p&gt;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&lt;/div&gt;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&lt;/div&gt;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&lt;/section&gt;</a:t>
            </a:r>
            <a:endParaRPr sz="20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&lt;section</a:t>
            </a:r>
            <a:r>
              <a:rPr sz="2000" spc="-5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content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9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inner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한컴산뜻돋움"/>
                <a:cs typeface="한컴산뜻돋움"/>
              </a:rPr>
              <a:t>&lt;div</a:t>
            </a:r>
            <a:r>
              <a:rPr sz="2000" spc="-95" dirty="0">
                <a:latin typeface="한컴산뜻돋움"/>
                <a:cs typeface="한컴산뜻돋움"/>
              </a:rPr>
              <a:t> </a:t>
            </a:r>
            <a:r>
              <a:rPr sz="2000" spc="-10" dirty="0">
                <a:latin typeface="한컴산뜻돋움"/>
                <a:cs typeface="한컴산뜻돋움"/>
              </a:rPr>
              <a:t>class="</a:t>
            </a:r>
            <a:r>
              <a:rPr sz="20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copy</a:t>
            </a:r>
            <a:r>
              <a:rPr sz="2000" spc="-10" dirty="0">
                <a:latin typeface="한컴산뜻돋움"/>
                <a:cs typeface="한컴산뜻돋움"/>
              </a:rPr>
              <a:t>"&gt;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55" dirty="0">
                <a:latin typeface="한컴산뜻돋움"/>
                <a:cs typeface="한컴산뜻돋움"/>
              </a:rPr>
              <a:t>&lt;h1&gt;</a:t>
            </a:r>
            <a:r>
              <a:rPr sz="2000" spc="-55" dirty="0">
                <a:latin typeface="휴먼엑스포"/>
                <a:cs typeface="휴먼엑스포"/>
              </a:rPr>
              <a:t>스위스</a:t>
            </a:r>
            <a:r>
              <a:rPr sz="2000" spc="-55" dirty="0">
                <a:latin typeface="한컴산뜻돋움"/>
                <a:cs typeface="한컴산뜻돋움"/>
              </a:rPr>
              <a:t>(Swiss) </a:t>
            </a:r>
            <a:r>
              <a:rPr sz="2000" spc="-20" dirty="0">
                <a:latin typeface="한컴산뜻돋움"/>
                <a:cs typeface="한컴산뜻돋움"/>
              </a:rPr>
              <a:t>&lt;/h1&gt;</a:t>
            </a:r>
            <a:endParaRPr sz="2000">
              <a:latin typeface="한컴산뜻돋움"/>
              <a:cs typeface="한컴산뜻돋움"/>
            </a:endParaRPr>
          </a:p>
          <a:p>
            <a:pPr marL="380365">
              <a:lnSpc>
                <a:spcPct val="100000"/>
              </a:lnSpc>
            </a:pPr>
            <a:r>
              <a:rPr sz="2000" spc="-75" dirty="0">
                <a:latin typeface="한컴산뜻돋움"/>
                <a:cs typeface="한컴산뜻돋움"/>
              </a:rPr>
              <a:t>&lt;p&gt;</a:t>
            </a:r>
            <a:r>
              <a:rPr sz="1400" spc="-75" dirty="0">
                <a:latin typeface="휴먼엑스포"/>
                <a:cs typeface="휴먼엑스포"/>
              </a:rPr>
              <a:t>유럽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중앙부에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있는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20" dirty="0">
                <a:latin typeface="휴먼엑스포"/>
                <a:cs typeface="휴먼엑스포"/>
              </a:rPr>
              <a:t>나라로</a:t>
            </a:r>
            <a:r>
              <a:rPr sz="1400" spc="-120" dirty="0">
                <a:latin typeface="한컴산뜻돋움"/>
                <a:cs typeface="한컴산뜻돋움"/>
              </a:rPr>
              <a:t>,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중세에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35" dirty="0">
                <a:latin typeface="휴먼엑스포"/>
                <a:cs typeface="휴먼엑스포"/>
              </a:rPr>
              <a:t>프랑크왕국</a:t>
            </a:r>
            <a:r>
              <a:rPr sz="1400" spc="-135" dirty="0">
                <a:latin typeface="한컴산뜻돋움"/>
                <a:cs typeface="한컴산뜻돋움"/>
              </a:rPr>
              <a:t>,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신성로마제국의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일부</a:t>
            </a:r>
            <a:endParaRPr sz="1400">
              <a:latin typeface="휴먼엑스포"/>
              <a:cs typeface="휴먼엑스포"/>
            </a:endParaRPr>
          </a:p>
          <a:p>
            <a:pPr marL="379730" marR="8255">
              <a:lnSpc>
                <a:spcPct val="100000"/>
              </a:lnSpc>
              <a:spcBef>
                <a:spcPts val="50"/>
              </a:spcBef>
            </a:pPr>
            <a:r>
              <a:rPr sz="1400" spc="-160" dirty="0">
                <a:latin typeface="휴먼엑스포"/>
                <a:cs typeface="휴먼엑스포"/>
              </a:rPr>
              <a:t>가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되었다가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1291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4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스위스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지역의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85" dirty="0">
                <a:latin typeface="한컴산뜻돋움"/>
                <a:cs typeface="한컴산뜻돋움"/>
              </a:rPr>
              <a:t>3</a:t>
            </a:r>
            <a:r>
              <a:rPr sz="1400" spc="-85" dirty="0">
                <a:latin typeface="휴먼엑스포"/>
                <a:cs typeface="휴먼엑스포"/>
              </a:rPr>
              <a:t>인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대표가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국가의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기원이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된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영구동맹 </a:t>
            </a:r>
            <a:r>
              <a:rPr sz="1400" spc="-160" dirty="0">
                <a:latin typeface="휴먼엑스포"/>
                <a:cs typeface="휴먼엑스포"/>
              </a:rPr>
              <a:t>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25" dirty="0">
                <a:latin typeface="휴먼엑스포"/>
                <a:cs typeface="휴먼엑스포"/>
              </a:rPr>
              <a:t>맺었다</a:t>
            </a:r>
            <a:r>
              <a:rPr sz="1400" spc="-125" dirty="0">
                <a:latin typeface="한컴산뜻돋움"/>
                <a:cs typeface="한컴산뜻돋움"/>
              </a:rPr>
              <a:t>.</a:t>
            </a:r>
            <a:r>
              <a:rPr sz="1400" spc="-30" dirty="0">
                <a:latin typeface="한컴산뜻돋움"/>
                <a:cs typeface="한컴산뜻돋움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1648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베스트팔렌조약에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따라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독립을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0" dirty="0">
                <a:latin typeface="휴먼엑스포"/>
                <a:cs typeface="휴먼엑스포"/>
              </a:rPr>
              <a:t>승인받았다</a:t>
            </a:r>
            <a:r>
              <a:rPr sz="1400" spc="-10" dirty="0">
                <a:latin typeface="한컴산뜻돋움"/>
                <a:cs typeface="한컴산뜻돋움"/>
              </a:rPr>
              <a:t>.</a:t>
            </a:r>
            <a:endParaRPr sz="1400">
              <a:latin typeface="한컴산뜻돋움"/>
              <a:cs typeface="한컴산뜻돋움"/>
            </a:endParaRPr>
          </a:p>
          <a:p>
            <a:pPr marL="380365">
              <a:lnSpc>
                <a:spcPts val="2340"/>
              </a:lnSpc>
            </a:pPr>
            <a:r>
              <a:rPr sz="2000" spc="-20" dirty="0">
                <a:latin typeface="한컴산뜻돋움"/>
                <a:cs typeface="한컴산뜻돋움"/>
              </a:rPr>
              <a:t>&lt;br&gt;</a:t>
            </a:r>
            <a:endParaRPr sz="2000">
              <a:latin typeface="한컴산뜻돋움"/>
              <a:cs typeface="한컴산뜻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3614" y="970623"/>
            <a:ext cx="5064760" cy="551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2395" algn="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한컴산뜻돋움"/>
                <a:cs typeface="한컴산뜻돋움"/>
              </a:rPr>
              <a:t>2/2</a:t>
            </a:r>
            <a:endParaRPr sz="2000">
              <a:latin typeface="한컴산뜻돋움"/>
              <a:cs typeface="한컴산뜻돋움"/>
            </a:endParaRPr>
          </a:p>
          <a:p>
            <a:pPr marL="12700" marR="5080" indent="1905">
              <a:lnSpc>
                <a:spcPct val="100000"/>
              </a:lnSpc>
              <a:spcBef>
                <a:spcPts val="1720"/>
              </a:spcBef>
            </a:pPr>
            <a:r>
              <a:rPr sz="1400" spc="-165" dirty="0">
                <a:latin typeface="휴먼엑스포"/>
                <a:cs typeface="휴먼엑스포"/>
              </a:rPr>
              <a:t>정식명칭은</a:t>
            </a:r>
            <a:r>
              <a:rPr sz="1400" spc="-18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헬베티아</a:t>
            </a:r>
            <a:r>
              <a:rPr sz="1400" spc="-175" dirty="0">
                <a:latin typeface="휴먼엑스포"/>
                <a:cs typeface="휴먼엑스포"/>
              </a:rPr>
              <a:t> </a:t>
            </a:r>
            <a:r>
              <a:rPr sz="1400" spc="-35" dirty="0">
                <a:latin typeface="휴먼엑스포"/>
                <a:cs typeface="휴먼엑스포"/>
              </a:rPr>
              <a:t>동맹</a:t>
            </a:r>
            <a:r>
              <a:rPr sz="1400" spc="-35" dirty="0">
                <a:latin typeface="한컴산뜻돋움"/>
                <a:cs typeface="한컴산뜻돋움"/>
              </a:rPr>
              <a:t>(Confederation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35" dirty="0">
                <a:latin typeface="한컴산뜻돋움"/>
                <a:cs typeface="한컴산뜻돋움"/>
              </a:rPr>
              <a:t>Helvetica)</a:t>
            </a:r>
            <a:r>
              <a:rPr sz="1400" spc="-35" dirty="0">
                <a:latin typeface="휴먼엑스포"/>
                <a:cs typeface="휴먼엑스포"/>
              </a:rPr>
              <a:t>이고</a:t>
            </a:r>
            <a:r>
              <a:rPr sz="1400" spc="-35" dirty="0">
                <a:latin typeface="한컴산뜻돋움"/>
                <a:cs typeface="한컴산뜻돋움"/>
              </a:rPr>
              <a:t>,</a:t>
            </a:r>
            <a:r>
              <a:rPr sz="1400" spc="-15" dirty="0">
                <a:latin typeface="한컴산뜻돋움"/>
                <a:cs typeface="한컴산뜻돋움"/>
              </a:rPr>
              <a:t> </a:t>
            </a:r>
            <a:r>
              <a:rPr sz="1400" spc="-20" dirty="0">
                <a:latin typeface="휴먼엑스포"/>
                <a:cs typeface="휴먼엑스포"/>
              </a:rPr>
              <a:t>독일어로 </a:t>
            </a:r>
            <a:r>
              <a:rPr sz="1400" spc="-10" dirty="0">
                <a:latin typeface="한컴산뜻돋움"/>
                <a:cs typeface="한컴산뜻돋움"/>
              </a:rPr>
              <a:t>'Schweizerische</a:t>
            </a:r>
            <a:r>
              <a:rPr sz="1400" spc="35" dirty="0">
                <a:latin typeface="한컴산뜻돋움"/>
                <a:cs typeface="한컴산뜻돋움"/>
              </a:rPr>
              <a:t> </a:t>
            </a:r>
            <a:r>
              <a:rPr sz="1400" spc="-10" dirty="0">
                <a:latin typeface="한컴산뜻돋움"/>
                <a:cs typeface="한컴산뜻돋움"/>
              </a:rPr>
              <a:t>Eidgenossenschaft',</a:t>
            </a:r>
            <a:r>
              <a:rPr sz="1400" spc="30" dirty="0">
                <a:latin typeface="한컴산뜻돋움"/>
                <a:cs typeface="한컴산뜻돋움"/>
              </a:rPr>
              <a:t> </a:t>
            </a:r>
            <a:r>
              <a:rPr sz="1400" spc="-10" dirty="0">
                <a:latin typeface="휴먼엑스포"/>
                <a:cs typeface="휴먼엑스포"/>
              </a:rPr>
              <a:t>프랑스어로 </a:t>
            </a:r>
            <a:r>
              <a:rPr sz="1400" spc="-10" dirty="0">
                <a:latin typeface="한컴산뜻돋움"/>
                <a:cs typeface="한컴산뜻돋움"/>
              </a:rPr>
              <a:t>'Confederation</a:t>
            </a:r>
            <a:r>
              <a:rPr sz="1400" spc="-65" dirty="0">
                <a:latin typeface="한컴산뜻돋움"/>
                <a:cs typeface="한컴산뜻돋움"/>
              </a:rPr>
              <a:t> </a:t>
            </a:r>
            <a:r>
              <a:rPr sz="1400" dirty="0">
                <a:latin typeface="한컴산뜻돋움"/>
                <a:cs typeface="한컴산뜻돋움"/>
              </a:rPr>
              <a:t>Suisse',</a:t>
            </a:r>
            <a:r>
              <a:rPr sz="1400" spc="-3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이탈리아어로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0" dirty="0">
                <a:latin typeface="한컴산뜻돋움"/>
                <a:cs typeface="한컴산뜻돋움"/>
              </a:rPr>
              <a:t>'Confederazione</a:t>
            </a:r>
            <a:r>
              <a:rPr sz="1400" spc="-50" dirty="0">
                <a:latin typeface="한컴산뜻돋움"/>
                <a:cs typeface="한컴산뜻돋움"/>
              </a:rPr>
              <a:t> </a:t>
            </a:r>
            <a:r>
              <a:rPr sz="1400" spc="-10" dirty="0">
                <a:latin typeface="한컴산뜻돋움"/>
                <a:cs typeface="한컴산뜻돋움"/>
              </a:rPr>
              <a:t>Svizzera' </a:t>
            </a:r>
            <a:r>
              <a:rPr sz="1400" spc="-165" dirty="0">
                <a:latin typeface="휴먼엑스포"/>
                <a:cs typeface="휴먼엑스포"/>
              </a:rPr>
              <a:t>라고</a:t>
            </a:r>
            <a:r>
              <a:rPr sz="1400" spc="-204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한다</a:t>
            </a:r>
            <a:r>
              <a:rPr sz="1400" spc="-114" dirty="0">
                <a:latin typeface="한컴산뜻돋움"/>
                <a:cs typeface="한컴산뜻돋움"/>
              </a:rPr>
              <a:t>.</a:t>
            </a:r>
            <a:r>
              <a:rPr sz="1400" spc="-1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통상적으로는</a:t>
            </a:r>
            <a:r>
              <a:rPr sz="1400" spc="-190" dirty="0">
                <a:latin typeface="휴먼엑스포"/>
                <a:cs typeface="휴먼엑스포"/>
              </a:rPr>
              <a:t> </a:t>
            </a:r>
            <a:r>
              <a:rPr sz="1400" spc="-80" dirty="0">
                <a:latin typeface="휴먼엑스포"/>
                <a:cs typeface="휴먼엑스포"/>
              </a:rPr>
              <a:t>스위스연방</a:t>
            </a:r>
            <a:r>
              <a:rPr sz="1400" spc="-80" dirty="0">
                <a:latin typeface="한컴산뜻돋움"/>
                <a:cs typeface="한컴산뜻돋움"/>
              </a:rPr>
              <a:t>(Swiss</a:t>
            </a:r>
            <a:r>
              <a:rPr sz="1400" spc="-15" dirty="0">
                <a:latin typeface="한컴산뜻돋움"/>
                <a:cs typeface="한컴산뜻돋움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Confederation)</a:t>
            </a:r>
            <a:r>
              <a:rPr sz="1400" spc="-40" dirty="0">
                <a:latin typeface="휴먼엑스포"/>
                <a:cs typeface="휴먼엑스포"/>
              </a:rPr>
              <a:t>이라고</a:t>
            </a:r>
            <a:r>
              <a:rPr sz="1400" spc="-245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표 </a:t>
            </a:r>
            <a:r>
              <a:rPr sz="1400" spc="-120" dirty="0">
                <a:latin typeface="휴먼엑스포"/>
                <a:cs typeface="휴먼엑스포"/>
              </a:rPr>
              <a:t>현한다</a:t>
            </a:r>
            <a:r>
              <a:rPr sz="1400" spc="-120" dirty="0">
                <a:latin typeface="한컴산뜻돋움"/>
                <a:cs typeface="한컴산뜻돋움"/>
              </a:rPr>
              <a:t>.</a:t>
            </a:r>
            <a:r>
              <a:rPr sz="1400" spc="-3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북쪽으로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독일</a:t>
            </a:r>
            <a:r>
              <a:rPr sz="1400" spc="-114" dirty="0">
                <a:latin typeface="한컴산뜻돋움"/>
                <a:cs typeface="한컴산뜻돋움"/>
              </a:rPr>
              <a:t>,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동쪽으로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40" dirty="0">
                <a:latin typeface="휴먼엑스포"/>
                <a:cs typeface="휴먼엑스포"/>
              </a:rPr>
              <a:t>리히텐슈타인</a:t>
            </a:r>
            <a:r>
              <a:rPr sz="1400" spc="-140" dirty="0">
                <a:latin typeface="한컴산뜻돋움"/>
                <a:cs typeface="한컴산뜻돋움"/>
              </a:rPr>
              <a:t>·</a:t>
            </a:r>
            <a:r>
              <a:rPr sz="1400" spc="-140" dirty="0">
                <a:latin typeface="휴먼엑스포"/>
                <a:cs typeface="휴먼엑스포"/>
              </a:rPr>
              <a:t>오스트리아</a:t>
            </a:r>
            <a:r>
              <a:rPr sz="1400" spc="-140" dirty="0">
                <a:latin typeface="한컴산뜻돋움"/>
                <a:cs typeface="한컴산뜻돋움"/>
              </a:rPr>
              <a:t>,</a:t>
            </a:r>
            <a:r>
              <a:rPr sz="1400" spc="-15" dirty="0">
                <a:latin typeface="한컴산뜻돋움"/>
                <a:cs typeface="한컴산뜻돋움"/>
              </a:rPr>
              <a:t> </a:t>
            </a:r>
            <a:r>
              <a:rPr sz="1400" spc="-20" dirty="0">
                <a:latin typeface="휴먼엑스포"/>
                <a:cs typeface="휴먼엑스포"/>
              </a:rPr>
              <a:t>남쪽으로 </a:t>
            </a:r>
            <a:r>
              <a:rPr sz="1400" spc="-130" dirty="0">
                <a:latin typeface="휴먼엑스포"/>
                <a:cs typeface="휴먼엑스포"/>
              </a:rPr>
              <a:t>이탈리아</a:t>
            </a:r>
            <a:r>
              <a:rPr sz="1400" spc="-130" dirty="0">
                <a:latin typeface="한컴산뜻돋움"/>
                <a:cs typeface="한컴산뜻돋움"/>
              </a:rPr>
              <a:t>,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서쪽으로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프랑스에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20" dirty="0">
                <a:latin typeface="휴먼엑스포"/>
                <a:cs typeface="휴먼엑스포"/>
              </a:rPr>
              <a:t>접한다</a:t>
            </a:r>
            <a:r>
              <a:rPr sz="1400" spc="-120" dirty="0">
                <a:latin typeface="한컴산뜻돋움"/>
                <a:cs typeface="한컴산뜻돋움"/>
              </a:rPr>
              <a:t>.</a:t>
            </a:r>
            <a:r>
              <a:rPr sz="1400" spc="-4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정치적으로는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직접민주주의를</a:t>
            </a:r>
            <a:r>
              <a:rPr sz="1400" spc="-200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채 </a:t>
            </a:r>
            <a:r>
              <a:rPr sz="1400" spc="-165" dirty="0">
                <a:latin typeface="휴먼엑스포"/>
                <a:cs typeface="휴먼엑스포"/>
              </a:rPr>
              <a:t>택하여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국민들이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직접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국가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주요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정책에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참여하여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의사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결정하는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정치구 </a:t>
            </a:r>
            <a:r>
              <a:rPr sz="1400" spc="-120" dirty="0">
                <a:latin typeface="휴먼엑스포"/>
                <a:cs typeface="휴먼엑스포"/>
              </a:rPr>
              <a:t>조이다</a:t>
            </a:r>
            <a:r>
              <a:rPr sz="1400" spc="-120" dirty="0">
                <a:latin typeface="한컴산뜻돋움"/>
                <a:cs typeface="한컴산뜻돋움"/>
              </a:rPr>
              <a:t>.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유로존에는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가입하지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않고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독립적인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통화정책을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유지하고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있다</a:t>
            </a:r>
            <a:r>
              <a:rPr sz="1400" spc="-25" dirty="0">
                <a:latin typeface="한컴산뜻돋움"/>
                <a:cs typeface="한컴산뜻돋움"/>
              </a:rPr>
              <a:t>. </a:t>
            </a:r>
            <a:r>
              <a:rPr sz="1400" spc="-165" dirty="0">
                <a:latin typeface="휴먼엑스포"/>
                <a:cs typeface="휴먼엑스포"/>
              </a:rPr>
              <a:t>행정구역은</a:t>
            </a:r>
            <a:r>
              <a:rPr sz="1400" spc="-200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한컴산뜻돋움"/>
                <a:cs typeface="한컴산뜻돋움"/>
              </a:rPr>
              <a:t>26</a:t>
            </a:r>
            <a:r>
              <a:rPr sz="1400" spc="-50" dirty="0">
                <a:latin typeface="휴먼엑스포"/>
                <a:cs typeface="휴먼엑스포"/>
              </a:rPr>
              <a:t>개주</a:t>
            </a:r>
            <a:r>
              <a:rPr sz="1400" spc="-50" dirty="0">
                <a:latin typeface="한컴산뜻돋움"/>
                <a:cs typeface="한컴산뜻돋움"/>
              </a:rPr>
              <a:t>(canton)</a:t>
            </a:r>
            <a:r>
              <a:rPr sz="1400" spc="-50" dirty="0">
                <a:latin typeface="휴먼엑스포"/>
                <a:cs typeface="휴먼엑스포"/>
              </a:rPr>
              <a:t>로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35" dirty="0">
                <a:latin typeface="휴먼엑스포"/>
                <a:cs typeface="휴먼엑스포"/>
              </a:rPr>
              <a:t>이루어진다</a:t>
            </a:r>
            <a:r>
              <a:rPr sz="1400" spc="-135" dirty="0">
                <a:latin typeface="한컴산뜻돋움"/>
                <a:cs typeface="한컴산뜻돋움"/>
              </a:rPr>
              <a:t>.</a:t>
            </a:r>
            <a:r>
              <a:rPr sz="1400" spc="-1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역사적으로는</a:t>
            </a:r>
            <a:r>
              <a:rPr sz="1400" spc="-200" dirty="0">
                <a:latin typeface="휴먼엑스포"/>
                <a:cs typeface="휴먼엑스포"/>
              </a:rPr>
              <a:t> </a:t>
            </a:r>
            <a:r>
              <a:rPr sz="1400" spc="-10" dirty="0">
                <a:latin typeface="휴먼엑스포"/>
                <a:cs typeface="휴먼엑스포"/>
              </a:rPr>
              <a:t>로마시대부 </a:t>
            </a:r>
            <a:r>
              <a:rPr sz="1400" spc="-160" dirty="0">
                <a:latin typeface="휴먼엑스포"/>
                <a:cs typeface="휴먼엑스포"/>
              </a:rPr>
              <a:t>터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이지역이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알려지기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시작했으며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켈트족의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한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갈래인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헬베티아족이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거 </a:t>
            </a:r>
            <a:r>
              <a:rPr sz="1400" spc="-160" dirty="0">
                <a:latin typeface="휴먼엑스포"/>
                <a:cs typeface="휴먼엑스포"/>
              </a:rPr>
              <a:t>친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산악지역을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일구며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30" dirty="0">
                <a:latin typeface="휴먼엑스포"/>
                <a:cs typeface="휴먼엑스포"/>
              </a:rPr>
              <a:t>거주했다</a:t>
            </a:r>
            <a:r>
              <a:rPr sz="1400" spc="-130" dirty="0">
                <a:latin typeface="한컴산뜻돋움"/>
                <a:cs typeface="한컴산뜻돋움"/>
              </a:rPr>
              <a:t>.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중세를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거치면서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프랑크왕국에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이어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신 </a:t>
            </a:r>
            <a:r>
              <a:rPr sz="1400" spc="-165" dirty="0">
                <a:latin typeface="휴먼엑스포"/>
                <a:cs typeface="휴먼엑스포"/>
              </a:rPr>
              <a:t>성로마제국의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지배를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25" dirty="0">
                <a:latin typeface="휴먼엑스포"/>
                <a:cs typeface="휴먼엑스포"/>
              </a:rPr>
              <a:t>받았다</a:t>
            </a:r>
            <a:r>
              <a:rPr sz="1400" spc="-125" dirty="0">
                <a:latin typeface="한컴산뜻돋움"/>
                <a:cs typeface="한컴산뜻돋움"/>
              </a:rPr>
              <a:t>.</a:t>
            </a:r>
            <a:r>
              <a:rPr sz="1400" spc="-20" dirty="0">
                <a:latin typeface="한컴산뜻돋움"/>
                <a:cs typeface="한컴산뜻돋움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1291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스위스연방이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성립되었고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신성로 </a:t>
            </a:r>
            <a:r>
              <a:rPr sz="1400" spc="-165" dirty="0">
                <a:latin typeface="휴먼엑스포"/>
                <a:cs typeface="휴먼엑스포"/>
              </a:rPr>
              <a:t>마제국의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막시밀리안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황제의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공격을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물리치고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1499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바젤조약에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의거 </a:t>
            </a:r>
            <a:r>
              <a:rPr sz="1400" spc="-165" dirty="0">
                <a:latin typeface="휴먼엑스포"/>
                <a:cs typeface="휴먼엑스포"/>
              </a:rPr>
              <a:t>하여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스위스는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독립국가로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35" dirty="0">
                <a:latin typeface="휴먼엑스포"/>
                <a:cs typeface="휴먼엑스포"/>
              </a:rPr>
              <a:t>인정되었다</a:t>
            </a:r>
            <a:r>
              <a:rPr sz="1400" spc="-135" dirty="0">
                <a:latin typeface="한컴산뜻돋움"/>
                <a:cs typeface="한컴산뜻돋움"/>
              </a:rPr>
              <a:t>.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40" dirty="0">
                <a:latin typeface="한컴산뜻돋움"/>
                <a:cs typeface="한컴산뜻돋움"/>
              </a:rPr>
              <a:t>1815</a:t>
            </a:r>
            <a:r>
              <a:rPr sz="1400" spc="-40" dirty="0">
                <a:latin typeface="휴먼엑스포"/>
                <a:cs typeface="휴먼엑스포"/>
              </a:rPr>
              <a:t>년</a:t>
            </a:r>
            <a:r>
              <a:rPr sz="1400" spc="-24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오스트리아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0" dirty="0">
                <a:latin typeface="휴먼엑스포"/>
                <a:cs typeface="휴먼엑스포"/>
              </a:rPr>
              <a:t>빈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00" dirty="0">
                <a:latin typeface="휴먼엑스포"/>
                <a:cs typeface="휴먼엑스포"/>
              </a:rPr>
              <a:t>회의에서 </a:t>
            </a:r>
            <a:r>
              <a:rPr sz="1400" spc="-165" dirty="0">
                <a:latin typeface="휴먼엑스포"/>
                <a:cs typeface="휴먼엑스포"/>
              </a:rPr>
              <a:t>중립국이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되었으며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65" dirty="0">
                <a:latin typeface="한컴산뜻돋움"/>
                <a:cs typeface="한컴산뜻돋움"/>
              </a:rPr>
              <a:t>1971</a:t>
            </a:r>
            <a:r>
              <a:rPr sz="1400" spc="-65" dirty="0">
                <a:latin typeface="휴먼엑스포"/>
                <a:cs typeface="휴먼엑스포"/>
              </a:rPr>
              <a:t>년이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되어서야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여성에게도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선거권을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20" dirty="0">
                <a:latin typeface="휴먼엑스포"/>
                <a:cs typeface="휴먼엑스포"/>
              </a:rPr>
              <a:t>부여하였 </a:t>
            </a:r>
            <a:r>
              <a:rPr sz="1400" spc="-85" dirty="0">
                <a:latin typeface="휴먼엑스포"/>
                <a:cs typeface="휴먼엑스포"/>
              </a:rPr>
              <a:t>다</a:t>
            </a:r>
            <a:r>
              <a:rPr sz="1400" spc="-85" dirty="0">
                <a:latin typeface="한컴산뜻돋움"/>
                <a:cs typeface="한컴산뜻돋움"/>
              </a:rPr>
              <a:t>.</a:t>
            </a:r>
            <a:r>
              <a:rPr sz="1400" spc="-40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국토의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대부분이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알프스산맥의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능선에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걸쳐있고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고원과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깊은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25" dirty="0">
                <a:latin typeface="휴먼엑스포"/>
                <a:cs typeface="휴먼엑스포"/>
              </a:rPr>
              <a:t>계곡</a:t>
            </a:r>
            <a:r>
              <a:rPr sz="1400" spc="-25" dirty="0">
                <a:latin typeface="한컴산뜻돋움"/>
                <a:cs typeface="한컴산뜻돋움"/>
              </a:rPr>
              <a:t>, </a:t>
            </a:r>
            <a:r>
              <a:rPr sz="1400" spc="-165" dirty="0">
                <a:latin typeface="휴먼엑스포"/>
                <a:cs typeface="휴먼엑스포"/>
              </a:rPr>
              <a:t>호수가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많다</a:t>
            </a:r>
            <a:r>
              <a:rPr sz="1400" spc="-114" dirty="0">
                <a:latin typeface="한컴산뜻돋움"/>
                <a:cs typeface="한컴산뜻돋움"/>
              </a:rPr>
              <a:t>.</a:t>
            </a:r>
            <a:r>
              <a:rPr sz="1400" spc="-4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이때문에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세계적인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풍광을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자랑하는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관광지가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0" dirty="0">
                <a:latin typeface="휴먼엑스포"/>
                <a:cs typeface="휴먼엑스포"/>
              </a:rPr>
              <a:t>발달되었으 </a:t>
            </a:r>
            <a:r>
              <a:rPr sz="1400" spc="-160" dirty="0">
                <a:latin typeface="휴먼엑스포"/>
                <a:cs typeface="휴먼엑스포"/>
              </a:rPr>
              <a:t>며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세계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최고의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관광산업국가로</a:t>
            </a:r>
            <a:r>
              <a:rPr sz="1400" spc="-220" dirty="0">
                <a:latin typeface="휴먼엑스포"/>
                <a:cs typeface="휴먼엑스포"/>
              </a:rPr>
              <a:t> </a:t>
            </a:r>
            <a:r>
              <a:rPr sz="1400" spc="-130" dirty="0">
                <a:latin typeface="휴먼엑스포"/>
                <a:cs typeface="휴먼엑스포"/>
              </a:rPr>
              <a:t>평가받는다</a:t>
            </a:r>
            <a:r>
              <a:rPr sz="1400" spc="-130" dirty="0">
                <a:latin typeface="한컴산뜻돋움"/>
                <a:cs typeface="한컴산뜻돋움"/>
              </a:rPr>
              <a:t>.</a:t>
            </a:r>
            <a:r>
              <a:rPr sz="1400" spc="-2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전통적으로</a:t>
            </a:r>
            <a:r>
              <a:rPr sz="1400" spc="-235" dirty="0">
                <a:latin typeface="휴먼엑스포"/>
                <a:cs typeface="휴먼엑스포"/>
              </a:rPr>
              <a:t> </a:t>
            </a:r>
            <a:r>
              <a:rPr sz="1400" spc="-114" dirty="0">
                <a:latin typeface="휴먼엑스포"/>
                <a:cs typeface="휴먼엑스포"/>
              </a:rPr>
              <a:t>시계</a:t>
            </a:r>
            <a:r>
              <a:rPr sz="1400" spc="-114" dirty="0">
                <a:latin typeface="한컴산뜻돋움"/>
                <a:cs typeface="한컴산뜻돋움"/>
              </a:rPr>
              <a:t>,</a:t>
            </a:r>
            <a:r>
              <a:rPr sz="1400" spc="-35" dirty="0">
                <a:latin typeface="한컴산뜻돋움"/>
                <a:cs typeface="한컴산뜻돋움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공구</a:t>
            </a:r>
            <a:r>
              <a:rPr sz="1400" spc="-225" dirty="0">
                <a:latin typeface="휴먼엑스포"/>
                <a:cs typeface="휴먼엑스포"/>
              </a:rPr>
              <a:t> </a:t>
            </a:r>
            <a:r>
              <a:rPr sz="1400" spc="-50" dirty="0">
                <a:latin typeface="휴먼엑스포"/>
                <a:cs typeface="휴먼엑스포"/>
              </a:rPr>
              <a:t>등 </a:t>
            </a:r>
            <a:r>
              <a:rPr sz="1400" spc="-165" dirty="0">
                <a:latin typeface="휴먼엑스포"/>
                <a:cs typeface="휴먼엑스포"/>
              </a:rPr>
              <a:t>정밀기계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산업이</a:t>
            </a:r>
            <a:r>
              <a:rPr sz="1400" spc="-229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발달되었으며</a:t>
            </a:r>
            <a:r>
              <a:rPr sz="1400" spc="-210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낙농업도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65" dirty="0">
                <a:latin typeface="휴먼엑스포"/>
                <a:cs typeface="휴먼엑스포"/>
              </a:rPr>
              <a:t>세계적인</a:t>
            </a:r>
            <a:r>
              <a:rPr sz="1400" spc="-215" dirty="0">
                <a:latin typeface="휴먼엑스포"/>
                <a:cs typeface="휴먼엑스포"/>
              </a:rPr>
              <a:t> </a:t>
            </a:r>
            <a:r>
              <a:rPr sz="1400" spc="-10" dirty="0">
                <a:latin typeface="휴먼엑스포"/>
                <a:cs typeface="휴먼엑스포"/>
              </a:rPr>
              <a:t>수준이다</a:t>
            </a:r>
            <a:r>
              <a:rPr sz="1400" spc="-10" dirty="0">
                <a:latin typeface="한컴산뜻돋움"/>
                <a:cs typeface="한컴산뜻돋움"/>
              </a:rPr>
              <a:t>.</a:t>
            </a:r>
            <a:endParaRPr sz="1400">
              <a:latin typeface="한컴산뜻돋움"/>
              <a:cs typeface="한컴산뜻돋움"/>
            </a:endParaRPr>
          </a:p>
          <a:p>
            <a:pPr marL="14604">
              <a:lnSpc>
                <a:spcPts val="2340"/>
              </a:lnSpc>
            </a:pPr>
            <a:r>
              <a:rPr sz="2000" spc="-10" dirty="0">
                <a:latin typeface="한컴산뜻돋움"/>
                <a:cs typeface="한컴산뜻돋움"/>
              </a:rPr>
              <a:t>&lt;/p&gt;&lt;/div&gt;&lt;/div&gt;</a:t>
            </a:r>
            <a:endParaRPr sz="2000">
              <a:latin typeface="한컴산뜻돋움"/>
              <a:cs typeface="한컴산뜻돋움"/>
            </a:endParaRPr>
          </a:p>
          <a:p>
            <a:pPr marL="14604">
              <a:lnSpc>
                <a:spcPct val="100000"/>
              </a:lnSpc>
            </a:pPr>
            <a:r>
              <a:rPr sz="2000" spc="-10" dirty="0">
                <a:latin typeface="한컴산뜻돋움"/>
                <a:cs typeface="한컴산뜻돋움"/>
              </a:rPr>
              <a:t>&lt;/section&gt;</a:t>
            </a:r>
            <a:endParaRPr sz="2000">
              <a:latin typeface="한컴산뜻돋움"/>
              <a:cs typeface="한컴산뜻돋움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한컴산뜻돋움"/>
                <a:cs typeface="한컴산뜻돋움"/>
              </a:rPr>
              <a:t>&lt;/body&gt;</a:t>
            </a:r>
            <a:endParaRPr sz="20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402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2.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홈페이지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제작</a:t>
            </a:r>
            <a:r>
              <a:rPr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/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두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페이지</a:t>
            </a:r>
            <a:endParaRPr sz="2400">
              <a:latin typeface="나눔고딕 ExtraBold"/>
              <a:cs typeface="나눔고딕 Extra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9695" y="1336547"/>
            <a:ext cx="7420609" cy="5218430"/>
            <a:chOff x="2139695" y="1336547"/>
            <a:chExt cx="7420609" cy="5218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695" y="1613915"/>
              <a:ext cx="7176779" cy="4700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685" y="1336547"/>
              <a:ext cx="2833444" cy="3678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731" y="1420367"/>
              <a:ext cx="3415677" cy="2842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7731" y="6220968"/>
              <a:ext cx="6519671" cy="3334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0595" y="6051803"/>
              <a:ext cx="219455" cy="2194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94857" y="6056157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9696" y="1336547"/>
            <a:ext cx="7420609" cy="5218430"/>
            <a:chOff x="2139696" y="1336547"/>
            <a:chExt cx="7420609" cy="521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696" y="1615439"/>
              <a:ext cx="7200762" cy="47305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685" y="1336547"/>
              <a:ext cx="2833444" cy="3678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731" y="1420367"/>
              <a:ext cx="3415677" cy="2842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7732" y="6220968"/>
              <a:ext cx="6519671" cy="3334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0596" y="6051803"/>
              <a:ext cx="219455" cy="21945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248" y="793036"/>
            <a:ext cx="464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2.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홈페이지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제작</a:t>
            </a:r>
            <a:r>
              <a:rPr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/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두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페이지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내용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4857" y="6056157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9404" y="1336547"/>
            <a:ext cx="7188834" cy="5218430"/>
            <a:chOff x="2089404" y="1336547"/>
            <a:chExt cx="7188834" cy="521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404" y="1633727"/>
              <a:ext cx="7188780" cy="4700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685" y="1336547"/>
              <a:ext cx="2833444" cy="3678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732" y="1420367"/>
              <a:ext cx="3415677" cy="2842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7732" y="6220968"/>
              <a:ext cx="6519671" cy="3334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6248" y="793036"/>
            <a:ext cx="402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3.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홈페이지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제작</a:t>
            </a:r>
            <a:r>
              <a:rPr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/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페이지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4857" y="6056157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40595" y="6051803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9404" y="1336547"/>
            <a:ext cx="7010400" cy="5218430"/>
            <a:chOff x="2089404" y="1336547"/>
            <a:chExt cx="7010400" cy="521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404" y="1633728"/>
              <a:ext cx="7010285" cy="4575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685" y="1336547"/>
              <a:ext cx="2833444" cy="3678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732" y="1420367"/>
              <a:ext cx="3415677" cy="2842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7732" y="6220968"/>
              <a:ext cx="6519671" cy="3334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6248" y="793036"/>
            <a:ext cx="464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3.</a:t>
            </a:r>
            <a:r>
              <a:rPr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홈페이지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0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제작</a:t>
            </a:r>
            <a:r>
              <a:rPr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/</a:t>
            </a:r>
            <a:r>
              <a:rPr sz="2400" b="1" spc="-7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번째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페이지</a:t>
            </a:r>
            <a:r>
              <a:rPr sz="2400" b="1" spc="-1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내용</a:t>
            </a:r>
            <a:endParaRPr sz="2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4857" y="6056157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40595" y="6051803"/>
            <a:ext cx="219455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697519"/>
            <a:ext cx="10844530" cy="45269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웹폰트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호환성</a:t>
            </a:r>
            <a:endParaRPr sz="2400">
              <a:latin typeface="나눔고딕 ExtraBold"/>
              <a:cs typeface="나눔고딕 ExtraBold"/>
            </a:endParaRPr>
          </a:p>
          <a:p>
            <a:pPr marL="401320">
              <a:lnSpc>
                <a:spcPct val="100000"/>
              </a:lnSpc>
              <a:spcBef>
                <a:spcPts val="1010"/>
              </a:spcBef>
            </a:pPr>
            <a:r>
              <a:rPr sz="3200" b="1" spc="-10" dirty="0">
                <a:solidFill>
                  <a:srgbClr val="00359E"/>
                </a:solidFill>
                <a:latin typeface="한컴산뜻돋움"/>
                <a:cs typeface="한컴산뜻돋움"/>
              </a:rPr>
              <a:t>@font-</a:t>
            </a:r>
            <a:r>
              <a:rPr sz="3200" b="1" spc="-25" dirty="0">
                <a:solidFill>
                  <a:srgbClr val="00359E"/>
                </a:solidFill>
                <a:latin typeface="한컴산뜻돋움"/>
                <a:cs typeface="한컴산뜻돋움"/>
              </a:rPr>
              <a:t>face</a:t>
            </a:r>
            <a:r>
              <a:rPr sz="3200" b="1" spc="-175" dirty="0">
                <a:solidFill>
                  <a:srgbClr val="00359E"/>
                </a:solidFill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규칙은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60" dirty="0">
                <a:latin typeface="한컴산뜻돋움"/>
                <a:cs typeface="한컴산뜻돋움"/>
              </a:rPr>
              <a:t>CSS3</a:t>
            </a:r>
            <a:r>
              <a:rPr sz="2400" spc="-60" dirty="0">
                <a:latin typeface="휴먼엑스포"/>
                <a:cs typeface="휴먼엑스포"/>
              </a:rPr>
              <a:t>에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새로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추가된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웹</a:t>
            </a:r>
            <a:r>
              <a:rPr sz="2400" spc="-434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폰트의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10" dirty="0">
                <a:latin typeface="휴먼엑스포"/>
                <a:cs typeface="휴먼엑스포"/>
              </a:rPr>
              <a:t>정의이다</a:t>
            </a:r>
            <a:r>
              <a:rPr sz="2400" spc="-1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401320" marR="182880">
              <a:lnSpc>
                <a:spcPct val="100000"/>
              </a:lnSpc>
              <a:spcBef>
                <a:spcPts val="80"/>
              </a:spcBef>
            </a:pPr>
            <a:r>
              <a:rPr sz="2400" spc="-270" dirty="0">
                <a:latin typeface="휴먼엑스포"/>
                <a:cs typeface="휴먼엑스포"/>
              </a:rPr>
              <a:t>나타내고자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하는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글꼴이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자신의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시스템에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없는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경우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웹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서버에서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해당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글꼴을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90" dirty="0">
                <a:latin typeface="휴먼엑스포"/>
                <a:cs typeface="휴먼엑스포"/>
              </a:rPr>
              <a:t>내려받아 </a:t>
            </a:r>
            <a:r>
              <a:rPr sz="2400" spc="-270" dirty="0">
                <a:latin typeface="휴먼엑스포"/>
                <a:cs typeface="휴먼엑스포"/>
              </a:rPr>
              <a:t>화면에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표시하게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된다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한컴산뜻돋움"/>
              <a:cs typeface="한컴산뜻돋움"/>
            </a:endParaRPr>
          </a:p>
          <a:p>
            <a:pPr marL="401320" marR="388620" algn="just">
              <a:lnSpc>
                <a:spcPct val="100000"/>
              </a:lnSpc>
            </a:pPr>
            <a:r>
              <a:rPr sz="2400" spc="-505" dirty="0">
                <a:latin typeface="휴먼엑스포"/>
                <a:cs typeface="휴먼엑스포"/>
              </a:rPr>
              <a:t>이것은</a:t>
            </a:r>
            <a:r>
              <a:rPr sz="2400" spc="260" dirty="0">
                <a:latin typeface="휴먼엑스포"/>
                <a:cs typeface="휴먼엑스포"/>
              </a:rPr>
              <a:t> </a:t>
            </a:r>
            <a:r>
              <a:rPr sz="2400" spc="-725" dirty="0">
                <a:latin typeface="휴먼엑스포"/>
                <a:cs typeface="휴먼엑스포"/>
              </a:rPr>
              <a:t>원래</a:t>
            </a:r>
            <a:r>
              <a:rPr sz="2400" spc="484" dirty="0">
                <a:latin typeface="휴먼엑스포"/>
                <a:cs typeface="휴먼엑스포"/>
              </a:rPr>
              <a:t> </a:t>
            </a:r>
            <a:r>
              <a:rPr sz="2400" spc="-340" dirty="0">
                <a:latin typeface="휴먼엑스포"/>
                <a:cs typeface="휴먼엑스포"/>
              </a:rPr>
              <a:t>마이크로소프트가</a:t>
            </a:r>
            <a:r>
              <a:rPr sz="2400" spc="100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IE</a:t>
            </a:r>
            <a:r>
              <a:rPr sz="2400" spc="-15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6~8</a:t>
            </a:r>
            <a:r>
              <a:rPr sz="2400" spc="60" dirty="0">
                <a:latin typeface="한컴산뜻돋움"/>
                <a:cs typeface="한컴산뜻돋움"/>
              </a:rPr>
              <a:t> </a:t>
            </a:r>
            <a:r>
              <a:rPr sz="2400" spc="-385" dirty="0">
                <a:latin typeface="휴먼엑스포"/>
                <a:cs typeface="휴먼엑스포"/>
              </a:rPr>
              <a:t>브라우저에</a:t>
            </a:r>
            <a:r>
              <a:rPr sz="2400" spc="145" dirty="0">
                <a:latin typeface="휴먼엑스포"/>
                <a:cs typeface="휴먼엑스포"/>
              </a:rPr>
              <a:t> </a:t>
            </a:r>
            <a:r>
              <a:rPr sz="2400" spc="-380" dirty="0">
                <a:latin typeface="휴먼엑스포"/>
                <a:cs typeface="휴먼엑스포"/>
              </a:rPr>
              <a:t>독자적으로</a:t>
            </a:r>
            <a:r>
              <a:rPr sz="2400" spc="140" dirty="0">
                <a:latin typeface="휴먼엑스포"/>
                <a:cs typeface="휴먼엑스포"/>
              </a:rPr>
              <a:t> </a:t>
            </a:r>
            <a:r>
              <a:rPr sz="2400" spc="-430" dirty="0">
                <a:latin typeface="휴먼엑스포"/>
                <a:cs typeface="휴먼엑스포"/>
              </a:rPr>
              <a:t>지원하던</a:t>
            </a:r>
            <a:r>
              <a:rPr sz="2400" spc="190" dirty="0">
                <a:latin typeface="휴먼엑스포"/>
                <a:cs typeface="휴먼엑스포"/>
              </a:rPr>
              <a:t> </a:t>
            </a:r>
            <a:r>
              <a:rPr sz="2400" spc="-280" dirty="0">
                <a:latin typeface="휴먼엑스포"/>
                <a:cs typeface="휴먼엑스포"/>
              </a:rPr>
              <a:t>것이었는데 </a:t>
            </a:r>
            <a:r>
              <a:rPr sz="2400" spc="-160" dirty="0">
                <a:latin typeface="한컴산뜻돋움"/>
                <a:cs typeface="한컴산뜻돋움"/>
              </a:rPr>
              <a:t>W3C</a:t>
            </a:r>
            <a:r>
              <a:rPr sz="2400" spc="-160" dirty="0">
                <a:latin typeface="휴먼엑스포"/>
                <a:cs typeface="휴먼엑스포"/>
              </a:rPr>
              <a:t>에</a:t>
            </a:r>
            <a:r>
              <a:rPr sz="2400" spc="-85" dirty="0">
                <a:latin typeface="휴먼엑스포"/>
                <a:cs typeface="휴먼엑스포"/>
              </a:rPr>
              <a:t> </a:t>
            </a:r>
            <a:r>
              <a:rPr sz="2400" spc="-425" dirty="0">
                <a:latin typeface="휴먼엑스포"/>
                <a:cs typeface="휴먼엑스포"/>
              </a:rPr>
              <a:t>제안하여</a:t>
            </a:r>
            <a:r>
              <a:rPr sz="2400" spc="185" dirty="0">
                <a:latin typeface="휴먼엑스포"/>
                <a:cs typeface="휴먼엑스포"/>
              </a:rPr>
              <a:t> </a:t>
            </a:r>
            <a:r>
              <a:rPr sz="2400" spc="-505" dirty="0">
                <a:latin typeface="휴먼엑스포"/>
                <a:cs typeface="휴먼엑스포"/>
              </a:rPr>
              <a:t>현재는</a:t>
            </a:r>
            <a:r>
              <a:rPr sz="2400" spc="265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CSS3</a:t>
            </a:r>
            <a:r>
              <a:rPr sz="2400" spc="-155" dirty="0">
                <a:latin typeface="한컴산뜻돋움"/>
                <a:cs typeface="한컴산뜻돋움"/>
              </a:rPr>
              <a:t> </a:t>
            </a:r>
            <a:r>
              <a:rPr sz="2400" spc="-430" dirty="0">
                <a:latin typeface="휴먼엑스포"/>
                <a:cs typeface="휴먼엑스포"/>
              </a:rPr>
              <a:t>표준으로</a:t>
            </a:r>
            <a:r>
              <a:rPr sz="2400" spc="190" dirty="0">
                <a:latin typeface="휴먼엑스포"/>
                <a:cs typeface="휴먼엑스포"/>
              </a:rPr>
              <a:t> </a:t>
            </a:r>
            <a:r>
              <a:rPr sz="2400" spc="-725" dirty="0">
                <a:latin typeface="휴먼엑스포"/>
                <a:cs typeface="휴먼엑스포"/>
              </a:rPr>
              <a:t>채택</a:t>
            </a:r>
            <a:r>
              <a:rPr sz="2400" spc="484" dirty="0">
                <a:latin typeface="휴먼엑스포"/>
                <a:cs typeface="휴먼엑스포"/>
              </a:rPr>
              <a:t> </a:t>
            </a:r>
            <a:r>
              <a:rPr sz="2400" spc="-250" dirty="0">
                <a:latin typeface="휴먼엑스포"/>
                <a:cs typeface="휴먼엑스포"/>
              </a:rPr>
              <a:t>되었다</a:t>
            </a:r>
            <a:r>
              <a:rPr sz="2400" spc="-250" dirty="0">
                <a:latin typeface="한컴산뜻돋움"/>
                <a:cs typeface="한컴산뜻돋움"/>
              </a:rPr>
              <a:t>.</a:t>
            </a:r>
            <a:r>
              <a:rPr sz="2400" spc="90" dirty="0">
                <a:latin typeface="한컴산뜻돋움"/>
                <a:cs typeface="한컴산뜻돋움"/>
              </a:rPr>
              <a:t> </a:t>
            </a:r>
            <a:r>
              <a:rPr sz="2400" spc="-505" dirty="0">
                <a:latin typeface="휴먼엑스포"/>
                <a:cs typeface="휴먼엑스포"/>
              </a:rPr>
              <a:t>그러나</a:t>
            </a:r>
            <a:r>
              <a:rPr sz="2400" spc="265" dirty="0">
                <a:latin typeface="휴먼엑스포"/>
                <a:cs typeface="휴먼엑스포"/>
              </a:rPr>
              <a:t> </a:t>
            </a:r>
            <a:r>
              <a:rPr sz="2400" spc="-725" dirty="0">
                <a:latin typeface="휴먼엑스포"/>
                <a:cs typeface="휴먼엑스포"/>
              </a:rPr>
              <a:t>아직</a:t>
            </a:r>
            <a:r>
              <a:rPr sz="2400" spc="484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CSS3</a:t>
            </a:r>
            <a:r>
              <a:rPr sz="2400" spc="110" dirty="0">
                <a:latin typeface="한컴산뜻돋움"/>
                <a:cs typeface="한컴산뜻돋움"/>
              </a:rPr>
              <a:t> </a:t>
            </a:r>
            <a:r>
              <a:rPr sz="2400" spc="-290" dirty="0">
                <a:latin typeface="휴먼엑스포"/>
                <a:cs typeface="휴먼엑스포"/>
              </a:rPr>
              <a:t>초안이기 </a:t>
            </a:r>
            <a:r>
              <a:rPr sz="2400" spc="-270" dirty="0">
                <a:latin typeface="휴먼엑스포"/>
                <a:cs typeface="휴먼엑스포"/>
              </a:rPr>
              <a:t>때문에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다음과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같은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몇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가지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문제점을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확실히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이해하고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있어야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한다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한컴산뜻돋움"/>
              <a:cs typeface="한컴산뜻돋움"/>
            </a:endParaRPr>
          </a:p>
          <a:p>
            <a:pPr marL="40132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@font-</a:t>
            </a:r>
            <a:r>
              <a:rPr sz="2400" spc="-75" dirty="0">
                <a:latin typeface="한컴산뜻돋움"/>
                <a:cs typeface="한컴산뜻돋움"/>
              </a:rPr>
              <a:t>face</a:t>
            </a:r>
            <a:r>
              <a:rPr sz="2400" spc="-75" dirty="0">
                <a:latin typeface="휴먼엑스포"/>
                <a:cs typeface="휴먼엑스포"/>
              </a:rPr>
              <a:t>로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웹폰트를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사용할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때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가장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유의해야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할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것이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3200" b="1" spc="-160" dirty="0">
                <a:solidFill>
                  <a:srgbClr val="00359E"/>
                </a:solidFill>
                <a:latin typeface="나눔고딕 ExtraBold"/>
                <a:cs typeface="나눔고딕 ExtraBold"/>
              </a:rPr>
              <a:t>브라우저간의</a:t>
            </a:r>
            <a:r>
              <a:rPr sz="3200" b="1" spc="-204" dirty="0">
                <a:solidFill>
                  <a:srgbClr val="00359E"/>
                </a:solidFill>
                <a:latin typeface="나눔고딕 ExtraBold"/>
                <a:cs typeface="나눔고딕 ExtraBold"/>
              </a:rPr>
              <a:t> </a:t>
            </a:r>
            <a:r>
              <a:rPr sz="3200" b="1" spc="-95" dirty="0">
                <a:solidFill>
                  <a:srgbClr val="00359E"/>
                </a:solidFill>
                <a:latin typeface="나눔고딕 ExtraBold"/>
                <a:cs typeface="나눔고딕 ExtraBold"/>
              </a:rPr>
              <a:t>호환성</a:t>
            </a:r>
            <a:endParaRPr sz="3200">
              <a:latin typeface="나눔고딕 ExtraBold"/>
              <a:cs typeface="나눔고딕 ExtraBold"/>
            </a:endParaRPr>
          </a:p>
          <a:p>
            <a:pPr marL="401320">
              <a:lnSpc>
                <a:spcPct val="100000"/>
              </a:lnSpc>
              <a:spcBef>
                <a:spcPts val="80"/>
              </a:spcBef>
            </a:pPr>
            <a:r>
              <a:rPr sz="2400" spc="-25" dirty="0">
                <a:latin typeface="휴먼엑스포"/>
                <a:cs typeface="휴먼엑스포"/>
              </a:rPr>
              <a:t>이다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464563"/>
            <a:ext cx="233172" cy="2331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2988564"/>
            <a:ext cx="233172" cy="2331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463" y="4553711"/>
            <a:ext cx="233172" cy="231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48" y="793036"/>
            <a:ext cx="205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4.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웹폰트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8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호환성</a:t>
            </a:r>
            <a:endParaRPr sz="2400">
              <a:latin typeface="나눔고딕 ExtraBold"/>
              <a:cs typeface="나눔고딕 Extra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6688" y="1554480"/>
            <a:ext cx="961587" cy="876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6323" y="1554480"/>
            <a:ext cx="903396" cy="87629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6975" y="1466672"/>
          <a:ext cx="10036809" cy="216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68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-10" dirty="0">
                          <a:solidFill>
                            <a:srgbClr val="0D0D0D"/>
                          </a:solidFill>
                          <a:latin typeface="한컴산뜻돋움"/>
                          <a:cs typeface="한컴산뜻돋움"/>
                        </a:rPr>
                        <a:t>Browser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9525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0D0D0D"/>
                          </a:solidFill>
                          <a:latin typeface="한컴산뜻돋움"/>
                          <a:cs typeface="한컴산뜻돋움"/>
                        </a:rPr>
                        <a:t>IE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D0D0D"/>
                          </a:solidFill>
                          <a:latin typeface="한컴산뜻돋움"/>
                          <a:cs typeface="한컴산뜻돋움"/>
                        </a:rPr>
                        <a:t>Chrome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한컴산뜻돋움"/>
                          <a:cs typeface="한컴산뜻돋움"/>
                        </a:rPr>
                        <a:t>Firefox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한컴산뜻돋움"/>
                          <a:cs typeface="한컴산뜻돋움"/>
                        </a:rPr>
                        <a:t>Opera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503555" algn="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한컴산뜻돋움"/>
                          <a:cs typeface="한컴산뜻돋움"/>
                        </a:rPr>
                        <a:t>Safari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0" dirty="0">
                          <a:latin typeface="한컴산뜻돋움"/>
                          <a:cs typeface="한컴산뜻돋움"/>
                        </a:rPr>
                        <a:t>WOFF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한컴산뜻돋움"/>
                          <a:cs typeface="한컴산뜻돋움"/>
                        </a:rPr>
                        <a:t>9.0</a:t>
                      </a:r>
                      <a:r>
                        <a:rPr sz="2000" spc="-95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220" dirty="0">
                          <a:latin typeface="휴먼엑스포"/>
                          <a:cs typeface="휴먼엑스포"/>
                        </a:rPr>
                        <a:t>부터</a:t>
                      </a:r>
                      <a:r>
                        <a:rPr sz="2000" spc="-345" dirty="0">
                          <a:latin typeface="휴먼엑스포"/>
                          <a:cs typeface="휴먼엑스포"/>
                        </a:rPr>
                        <a:t> </a:t>
                      </a:r>
                      <a:r>
                        <a:rPr sz="2000" spc="-25" dirty="0">
                          <a:latin typeface="휴먼엑스포"/>
                          <a:cs typeface="휴먼엑스포"/>
                        </a:rPr>
                        <a:t>지원</a:t>
                      </a:r>
                      <a:endParaRPr sz="2000">
                        <a:latin typeface="휴먼엑스포"/>
                        <a:cs typeface="휴먼엑스포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한컴산뜻돋움"/>
                          <a:cs typeface="한컴산뜻돋움"/>
                        </a:rPr>
                        <a:t>6.0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한컴산뜻돋움"/>
                          <a:cs typeface="한컴산뜻돋움"/>
                        </a:rPr>
                        <a:t>3.5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latin typeface="한컴산뜻돋움"/>
                          <a:cs typeface="한컴산뜻돋움"/>
                        </a:rPr>
                        <a:t>11.10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한컴산뜻돋움"/>
                          <a:cs typeface="한컴산뜻돋움"/>
                        </a:rPr>
                        <a:t>5.1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한컴산뜻돋움"/>
                          <a:cs typeface="한컴산뜻돋움"/>
                        </a:rPr>
                        <a:t>EOT</a:t>
                      </a:r>
                      <a:endParaRPr sz="2000">
                        <a:latin typeface="한컴산뜻돋움"/>
                        <a:cs typeface="한컴산뜻돋움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한컴산뜻돋움"/>
                          <a:cs typeface="한컴산뜻돋움"/>
                        </a:rPr>
                        <a:t>IE6~IE9</a:t>
                      </a:r>
                      <a:r>
                        <a:rPr sz="2000" spc="-105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2000" spc="-25" dirty="0">
                          <a:latin typeface="휴먼엑스포"/>
                          <a:cs typeface="휴먼엑스포"/>
                        </a:rPr>
                        <a:t>지원</a:t>
                      </a:r>
                      <a:endParaRPr sz="2000">
                        <a:latin typeface="휴먼엑스포"/>
                        <a:cs typeface="휴먼엑스포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휴먼엑스포"/>
                          <a:cs typeface="휴먼엑스포"/>
                        </a:rPr>
                        <a:t>미지원</a:t>
                      </a:r>
                      <a:endParaRPr sz="2000">
                        <a:latin typeface="휴먼엑스포"/>
                        <a:cs typeface="휴먼엑스포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휴먼엑스포"/>
                          <a:cs typeface="휴먼엑스포"/>
                        </a:rPr>
                        <a:t>미지원</a:t>
                      </a:r>
                      <a:endParaRPr sz="2000">
                        <a:latin typeface="휴먼엑스포"/>
                        <a:cs typeface="휴먼엑스포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휴먼엑스포"/>
                          <a:cs typeface="휴먼엑스포"/>
                        </a:rPr>
                        <a:t>미지원</a:t>
                      </a:r>
                      <a:endParaRPr sz="2000">
                        <a:latin typeface="휴먼엑스포"/>
                        <a:cs typeface="휴먼엑스포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4794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휴먼엑스포"/>
                          <a:cs typeface="휴먼엑스포"/>
                        </a:rPr>
                        <a:t>미지원</a:t>
                      </a:r>
                      <a:endParaRPr sz="2000">
                        <a:latin typeface="휴먼엑스포"/>
                        <a:cs typeface="휴먼엑스포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8748" y="1554480"/>
            <a:ext cx="770597" cy="838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2584" y="1516380"/>
            <a:ext cx="895930" cy="876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8083" y="1516380"/>
            <a:ext cx="804671" cy="876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1560" y="3640835"/>
            <a:ext cx="9729215" cy="31961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75719" y="4346371"/>
            <a:ext cx="104451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휴먼엑스포"/>
                <a:cs typeface="휴먼엑스포"/>
              </a:rPr>
              <a:t>표와</a:t>
            </a:r>
            <a:r>
              <a:rPr sz="2400" spc="-43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같이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대부분의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브라우저에서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woff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파일을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모두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지원하기</a:t>
            </a:r>
            <a:r>
              <a:rPr sz="2400" spc="-43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때문에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woff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295" dirty="0">
                <a:latin typeface="휴먼엑스포"/>
                <a:cs typeface="휴먼엑스포"/>
              </a:rPr>
              <a:t>파일은 </a:t>
            </a:r>
            <a:r>
              <a:rPr sz="2400" spc="-270" dirty="0">
                <a:latin typeface="휴먼엑스포"/>
                <a:cs typeface="휴먼엑스포"/>
              </a:rPr>
              <a:t>사용하는데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지장이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spc="-185" dirty="0">
                <a:latin typeface="휴먼엑스포"/>
                <a:cs typeface="휴먼엑스포"/>
              </a:rPr>
              <a:t>없다</a:t>
            </a:r>
            <a:r>
              <a:rPr sz="2400" spc="-185" dirty="0">
                <a:latin typeface="한컴산뜻돋움"/>
                <a:cs typeface="한컴산뜻돋움"/>
              </a:rPr>
              <a:t>.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하지만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구버전의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100" dirty="0">
                <a:latin typeface="한컴산뜻돋움"/>
                <a:cs typeface="한컴산뜻돋움"/>
              </a:rPr>
              <a:t>IE</a:t>
            </a:r>
            <a:r>
              <a:rPr sz="2400" spc="-100" dirty="0">
                <a:latin typeface="휴먼엑스포"/>
                <a:cs typeface="휴먼엑스포"/>
              </a:rPr>
              <a:t>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경우가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문제인데</a:t>
            </a:r>
            <a:r>
              <a:rPr sz="2400" spc="-405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IE8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80" dirty="0">
                <a:latin typeface="휴먼엑스포"/>
                <a:cs typeface="휴먼엑스포"/>
              </a:rPr>
              <a:t>브라우저들은 </a:t>
            </a:r>
            <a:r>
              <a:rPr sz="2400" dirty="0">
                <a:latin typeface="한컴산뜻돋움"/>
                <a:cs typeface="한컴산뜻돋움"/>
              </a:rPr>
              <a:t>woff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파일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지원이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안되기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때문에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eot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파일을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사용해야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185" dirty="0">
                <a:latin typeface="휴먼엑스포"/>
                <a:cs typeface="휴먼엑스포"/>
              </a:rPr>
              <a:t>한다</a:t>
            </a:r>
            <a:r>
              <a:rPr sz="2400" spc="-185" dirty="0">
                <a:latin typeface="한컴산뜻돋움"/>
                <a:cs typeface="한컴산뜻돋움"/>
              </a:rPr>
              <a:t>.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이러한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이유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0" dirty="0">
                <a:latin typeface="휴먼엑스포"/>
                <a:cs typeface="휴먼엑스포"/>
              </a:rPr>
              <a:t>때문에</a:t>
            </a:r>
            <a:r>
              <a:rPr sz="2400" spc="-20" dirty="0">
                <a:latin typeface="한컴산뜻돋움"/>
                <a:cs typeface="한컴산뜻돋움"/>
              </a:rPr>
              <a:t>,</a:t>
            </a:r>
            <a:endParaRPr sz="2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한컴산뜻돋움"/>
                <a:cs typeface="한컴산뜻돋움"/>
              </a:rPr>
              <a:t>IE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구버전들을</a:t>
            </a:r>
            <a:r>
              <a:rPr sz="2400" spc="-409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위한</a:t>
            </a:r>
            <a:r>
              <a:rPr sz="2400" spc="-430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eot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파일과</a:t>
            </a:r>
            <a:r>
              <a:rPr sz="2400" spc="-430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woff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파일</a:t>
            </a:r>
            <a:r>
              <a:rPr sz="2400" spc="-430" dirty="0">
                <a:latin typeface="휴먼엑스포"/>
                <a:cs typeface="휴먼엑스포"/>
              </a:rPr>
              <a:t> </a:t>
            </a:r>
            <a:r>
              <a:rPr sz="2400" spc="-265" dirty="0">
                <a:latin typeface="휴먼엑스포"/>
                <a:cs typeface="휴먼엑스포"/>
              </a:rPr>
              <a:t>두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가지를</a:t>
            </a:r>
            <a:r>
              <a:rPr sz="2400" spc="-43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준비해야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5" dirty="0">
                <a:latin typeface="휴먼엑스포"/>
                <a:cs typeface="휴먼엑스포"/>
              </a:rPr>
              <a:t>한다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4463" y="4448555"/>
            <a:ext cx="233172" cy="233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03.</a:t>
            </a:r>
            <a:r>
              <a:rPr spc="-90" dirty="0"/>
              <a:t> </a:t>
            </a:r>
            <a:r>
              <a:rPr spc="-100" dirty="0"/>
              <a:t>간단한</a:t>
            </a:r>
            <a:r>
              <a:rPr spc="-90" dirty="0"/>
              <a:t> </a:t>
            </a:r>
            <a:r>
              <a:rPr spc="-100" dirty="0"/>
              <a:t>홈페이지 </a:t>
            </a:r>
            <a:r>
              <a:rPr spc="-25" dirty="0"/>
              <a:t>만들기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540763"/>
            <a:ext cx="233172" cy="2316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7783" y="2639567"/>
            <a:ext cx="11634470" cy="1126490"/>
            <a:chOff x="557783" y="2639567"/>
            <a:chExt cx="11634470" cy="11264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79" y="2859024"/>
              <a:ext cx="10896599" cy="9006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879" y="2859027"/>
              <a:ext cx="10896600" cy="901065"/>
            </a:xfrm>
            <a:custGeom>
              <a:avLst/>
              <a:gdLst/>
              <a:ahLst/>
              <a:cxnLst/>
              <a:rect l="l" t="t" r="r" b="b"/>
              <a:pathLst>
                <a:path w="10896600" h="901064">
                  <a:moveTo>
                    <a:pt x="10896600" y="821982"/>
                  </a:moveTo>
                  <a:lnTo>
                    <a:pt x="10890416" y="852613"/>
                  </a:lnTo>
                  <a:lnTo>
                    <a:pt x="10873551" y="877630"/>
                  </a:lnTo>
                  <a:lnTo>
                    <a:pt x="10848535" y="894498"/>
                  </a:lnTo>
                  <a:lnTo>
                    <a:pt x="10817898" y="900684"/>
                  </a:lnTo>
                  <a:lnTo>
                    <a:pt x="78701" y="900684"/>
                  </a:lnTo>
                  <a:lnTo>
                    <a:pt x="48064" y="894498"/>
                  </a:lnTo>
                  <a:lnTo>
                    <a:pt x="23048" y="877630"/>
                  </a:lnTo>
                  <a:lnTo>
                    <a:pt x="6183" y="852613"/>
                  </a:lnTo>
                  <a:lnTo>
                    <a:pt x="0" y="821982"/>
                  </a:lnTo>
                  <a:lnTo>
                    <a:pt x="0" y="78689"/>
                  </a:lnTo>
                  <a:lnTo>
                    <a:pt x="6183" y="48059"/>
                  </a:lnTo>
                  <a:lnTo>
                    <a:pt x="23048" y="23047"/>
                  </a:lnTo>
                  <a:lnTo>
                    <a:pt x="48064" y="6183"/>
                  </a:lnTo>
                  <a:lnTo>
                    <a:pt x="78701" y="0"/>
                  </a:lnTo>
                  <a:lnTo>
                    <a:pt x="10817898" y="0"/>
                  </a:lnTo>
                  <a:lnTo>
                    <a:pt x="10848535" y="6183"/>
                  </a:lnTo>
                  <a:lnTo>
                    <a:pt x="10873551" y="23047"/>
                  </a:lnTo>
                  <a:lnTo>
                    <a:pt x="10890416" y="48059"/>
                  </a:lnTo>
                  <a:lnTo>
                    <a:pt x="10896600" y="78689"/>
                  </a:lnTo>
                  <a:lnTo>
                    <a:pt x="10896600" y="821982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8209" y="2639567"/>
              <a:ext cx="4773790" cy="2225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980" y="2689859"/>
              <a:ext cx="6436601" cy="1723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6248" y="793036"/>
            <a:ext cx="1052512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5.</a:t>
            </a:r>
            <a:r>
              <a:rPr sz="2400" b="1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웹폰트</a:t>
            </a:r>
            <a:r>
              <a:rPr sz="2400" b="1" spc="-13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설정</a:t>
            </a:r>
            <a:endParaRPr sz="2400">
              <a:latin typeface="나눔고딕 ExtraBold"/>
              <a:cs typeface="나눔고딕 ExtraBold"/>
            </a:endParaRPr>
          </a:p>
          <a:p>
            <a:pPr marL="431800" marR="652145">
              <a:lnSpc>
                <a:spcPct val="100000"/>
              </a:lnSpc>
              <a:spcBef>
                <a:spcPts val="2200"/>
              </a:spcBef>
            </a:pPr>
            <a:r>
              <a:rPr sz="2400" spc="-270" dirty="0">
                <a:latin typeface="휴먼엑스포"/>
                <a:cs typeface="휴먼엑스포"/>
              </a:rPr>
              <a:t>아래의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코드는</a:t>
            </a:r>
            <a:r>
              <a:rPr sz="2400" spc="-42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네이버에서</a:t>
            </a:r>
            <a:r>
              <a:rPr sz="2400" spc="-40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제공하는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400" dirty="0">
                <a:latin typeface="한컴산뜻돋움"/>
                <a:cs typeface="한컴산뜻돋움"/>
              </a:rPr>
              <a:t>‘</a:t>
            </a:r>
            <a:r>
              <a:rPr sz="2400" spc="-400" dirty="0">
                <a:latin typeface="휴먼엑스포"/>
                <a:cs typeface="휴먼엑스포"/>
              </a:rPr>
              <a:t>나눔고딕’이라는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웹폰트를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문서에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spc="-295" dirty="0">
                <a:latin typeface="휴먼엑스포"/>
                <a:cs typeface="휴먼엑스포"/>
              </a:rPr>
              <a:t>연결한 </a:t>
            </a:r>
            <a:r>
              <a:rPr sz="2400" spc="-270" dirty="0">
                <a:latin typeface="휴먼엑스포"/>
                <a:cs typeface="휴먼엑스포"/>
              </a:rPr>
              <a:t>것으로</a:t>
            </a:r>
            <a:r>
              <a:rPr sz="2400" spc="-420" dirty="0">
                <a:latin typeface="휴먼엑스포"/>
                <a:cs typeface="휴먼엑스포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woff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폰트는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물론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145" dirty="0">
                <a:latin typeface="한컴산뜻돋움"/>
                <a:cs typeface="한컴산뜻돋움"/>
              </a:rPr>
              <a:t>eot</a:t>
            </a:r>
            <a:r>
              <a:rPr sz="2400" spc="-145" dirty="0">
                <a:latin typeface="휴먼엑스포"/>
                <a:cs typeface="휴먼엑스포"/>
              </a:rPr>
              <a:t>폰트와</a:t>
            </a:r>
            <a:r>
              <a:rPr sz="2400" spc="-400" dirty="0">
                <a:latin typeface="휴먼엑스포"/>
                <a:cs typeface="휴먼엑스포"/>
              </a:rPr>
              <a:t> </a:t>
            </a:r>
            <a:r>
              <a:rPr sz="2400" spc="-160" dirty="0">
                <a:latin typeface="한컴산뜻돋움"/>
                <a:cs typeface="한컴산뜻돋움"/>
              </a:rPr>
              <a:t>ttf</a:t>
            </a:r>
            <a:r>
              <a:rPr sz="2400" spc="-160" dirty="0">
                <a:latin typeface="휴먼엑스포"/>
                <a:cs typeface="휴먼엑스포"/>
              </a:rPr>
              <a:t>폰트까지</a:t>
            </a:r>
            <a:r>
              <a:rPr sz="2400" spc="-390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서버를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통해서</a:t>
            </a:r>
            <a:r>
              <a:rPr sz="2400" spc="-415" dirty="0">
                <a:latin typeface="휴먼엑스포"/>
                <a:cs typeface="휴먼엑스포"/>
              </a:rPr>
              <a:t> </a:t>
            </a:r>
            <a:r>
              <a:rPr sz="2400" spc="-270" dirty="0">
                <a:latin typeface="휴먼엑스포"/>
                <a:cs typeface="휴먼엑스포"/>
              </a:rPr>
              <a:t>제공하고</a:t>
            </a:r>
            <a:r>
              <a:rPr sz="2400" spc="-400" dirty="0">
                <a:latin typeface="휴먼엑스포"/>
                <a:cs typeface="휴먼엑스포"/>
              </a:rPr>
              <a:t> </a:t>
            </a:r>
            <a:r>
              <a:rPr sz="2400" spc="-140" dirty="0">
                <a:latin typeface="휴먼엑스포"/>
                <a:cs typeface="휴먼엑스포"/>
              </a:rPr>
              <a:t>있다</a:t>
            </a:r>
            <a:r>
              <a:rPr sz="2400" spc="-14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431800">
              <a:lnSpc>
                <a:spcPct val="100000"/>
              </a:lnSpc>
            </a:pPr>
            <a:r>
              <a:rPr sz="2400" spc="-10" dirty="0">
                <a:latin typeface="한컴산뜻돋움"/>
                <a:cs typeface="한컴산뜻돋움"/>
              </a:rPr>
              <a:t>&lt;STYLE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TYPE="text/css"&gt;</a:t>
            </a:r>
            <a:endParaRPr sz="2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한컴산뜻돋움"/>
              <a:cs typeface="한컴산뜻돋움"/>
            </a:endParaRPr>
          </a:p>
          <a:p>
            <a:pPr marL="274320">
              <a:lnSpc>
                <a:spcPct val="100000"/>
              </a:lnSpc>
            </a:pPr>
            <a:r>
              <a:rPr sz="2400" dirty="0">
                <a:solidFill>
                  <a:srgbClr val="00359E"/>
                </a:solidFill>
                <a:latin typeface="한컴산뜻돋움"/>
                <a:cs typeface="한컴산뜻돋움"/>
              </a:rPr>
              <a:t>@import</a:t>
            </a:r>
            <a:r>
              <a:rPr sz="2400" spc="-65" dirty="0">
                <a:solidFill>
                  <a:srgbClr val="00359E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00359E"/>
                </a:solidFill>
                <a:latin typeface="한컴산뜻돋움"/>
                <a:cs typeface="한컴산뜻돋움"/>
              </a:rPr>
              <a:t>url(</a:t>
            </a:r>
            <a:r>
              <a:rPr sz="2400" spc="-10" dirty="0">
                <a:solidFill>
                  <a:srgbClr val="00359E"/>
                </a:solidFill>
                <a:latin typeface="한컴산뜻돋움"/>
                <a:cs typeface="한컴산뜻돋움"/>
                <a:hlinkClick r:id="rId6"/>
              </a:rPr>
              <a:t>http://fonts.googleapis.com/earlyaccess/nanumgothic.css);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056" y="3898265"/>
            <a:ext cx="5195570" cy="2564765"/>
            <a:chOff x="710056" y="3898265"/>
            <a:chExt cx="5195570" cy="256476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152" y="3927348"/>
              <a:ext cx="5130151" cy="2205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4661" y="3912870"/>
              <a:ext cx="5166360" cy="2234565"/>
            </a:xfrm>
            <a:custGeom>
              <a:avLst/>
              <a:gdLst/>
              <a:ahLst/>
              <a:cxnLst/>
              <a:rect l="l" t="t" r="r" b="b"/>
              <a:pathLst>
                <a:path w="5166360" h="2234565">
                  <a:moveTo>
                    <a:pt x="0" y="0"/>
                  </a:moveTo>
                  <a:lnTo>
                    <a:pt x="5166360" y="0"/>
                  </a:lnTo>
                  <a:lnTo>
                    <a:pt x="5166360" y="2234183"/>
                  </a:lnTo>
                  <a:lnTo>
                    <a:pt x="0" y="2234183"/>
                  </a:lnTo>
                  <a:lnTo>
                    <a:pt x="0" y="0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868" y="6141720"/>
              <a:ext cx="4917947" cy="32115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137021" y="3924172"/>
            <a:ext cx="5195570" cy="2538730"/>
            <a:chOff x="6137021" y="3924172"/>
            <a:chExt cx="5195570" cy="253873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6104" y="3953255"/>
              <a:ext cx="5122947" cy="216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51626" y="3938777"/>
              <a:ext cx="5166360" cy="2197735"/>
            </a:xfrm>
            <a:custGeom>
              <a:avLst/>
              <a:gdLst/>
              <a:ahLst/>
              <a:cxnLst/>
              <a:rect l="l" t="t" r="r" b="b"/>
              <a:pathLst>
                <a:path w="5166359" h="2197735">
                  <a:moveTo>
                    <a:pt x="0" y="0"/>
                  </a:moveTo>
                  <a:lnTo>
                    <a:pt x="5166360" y="0"/>
                  </a:lnTo>
                  <a:lnTo>
                    <a:pt x="5166360" y="2197608"/>
                  </a:lnTo>
                  <a:lnTo>
                    <a:pt x="0" y="219760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4496" y="6141719"/>
              <a:ext cx="4916423" cy="32115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52941" y="6289775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휴먼엑스포"/>
                <a:cs typeface="휴먼엑스포"/>
              </a:rPr>
              <a:t>웹폰트</a:t>
            </a:r>
            <a:r>
              <a:rPr sz="1800" spc="-330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15" dirty="0">
                <a:latin typeface="휴먼엑스포"/>
                <a:cs typeface="휴먼엑스포"/>
              </a:rPr>
              <a:t> </a:t>
            </a:r>
            <a:r>
              <a:rPr sz="1800" spc="-125" dirty="0">
                <a:latin typeface="휴먼엑스포"/>
                <a:cs typeface="휴먼엑스포"/>
              </a:rPr>
              <a:t>전</a:t>
            </a:r>
            <a:endParaRPr sz="1800">
              <a:latin typeface="휴먼엑스포"/>
              <a:cs typeface="휴먼엑스포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2152" y="6289775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휴먼엑스포"/>
                <a:cs typeface="휴먼엑스포"/>
              </a:rPr>
              <a:t>웹폰트</a:t>
            </a:r>
            <a:r>
              <a:rPr sz="1800" spc="-330" dirty="0">
                <a:latin typeface="휴먼엑스포"/>
                <a:cs typeface="휴먼엑스포"/>
              </a:rPr>
              <a:t> </a:t>
            </a:r>
            <a:r>
              <a:rPr sz="1800" spc="-204" dirty="0">
                <a:latin typeface="휴먼엑스포"/>
                <a:cs typeface="휴먼엑스포"/>
              </a:rPr>
              <a:t>적용</a:t>
            </a:r>
            <a:r>
              <a:rPr sz="1800" spc="-315" dirty="0">
                <a:latin typeface="휴먼엑스포"/>
                <a:cs typeface="휴먼엑스포"/>
              </a:rPr>
              <a:t> </a:t>
            </a:r>
            <a:r>
              <a:rPr sz="1800" spc="-125" dirty="0">
                <a:latin typeface="휴먼엑스포"/>
                <a:cs typeface="휴먼엑스포"/>
              </a:rPr>
              <a:t>후</a:t>
            </a:r>
            <a:endParaRPr sz="1800">
              <a:latin typeface="휴먼엑스포"/>
              <a:cs typeface="휴먼엑스포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262" y="6618362"/>
            <a:ext cx="137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이미지</a:t>
            </a:r>
            <a:r>
              <a:rPr sz="105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95" dirty="0">
                <a:solidFill>
                  <a:srgbClr val="585858"/>
                </a:solidFill>
                <a:latin typeface="휴먼엑스포"/>
                <a:cs typeface="휴먼엑스포"/>
              </a:rPr>
              <a:t>교수자</a:t>
            </a:r>
            <a:r>
              <a:rPr sz="1050" spc="-175" dirty="0">
                <a:solidFill>
                  <a:srgbClr val="585858"/>
                </a:solidFill>
                <a:latin typeface="휴먼엑스포"/>
                <a:cs typeface="휴먼엑스포"/>
              </a:rPr>
              <a:t> </a:t>
            </a:r>
            <a:r>
              <a:rPr sz="1050" spc="-80" dirty="0">
                <a:solidFill>
                  <a:srgbClr val="585858"/>
                </a:solidFill>
                <a:latin typeface="휴먼엑스포"/>
                <a:cs typeface="휴먼엑스포"/>
              </a:rPr>
              <a:t>자체제작</a:t>
            </a:r>
            <a:endParaRPr sz="1050">
              <a:latin typeface="휴먼엑스포"/>
              <a:cs typeface="휴먼엑스포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7160" y="6614159"/>
            <a:ext cx="219455" cy="2194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48400" y="3953255"/>
            <a:ext cx="4922519" cy="214122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867" y="3953255"/>
            <a:ext cx="4809743" cy="21579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와이드스크린</PresentationFormat>
  <Paragraphs>205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나눔고딕</vt:lpstr>
      <vt:lpstr>나눔고딕 ExtraBold</vt:lpstr>
      <vt:lpstr>맑은 고딕</vt:lpstr>
      <vt:lpstr>한컴산뜻돋움</vt:lpstr>
      <vt:lpstr>휴먼엑스포</vt:lpstr>
      <vt:lpstr>Arial</vt:lpstr>
      <vt:lpstr>Times New Roman</vt:lpstr>
      <vt:lpstr>Office 테마</vt:lpstr>
      <vt:lpstr>HTML5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  <vt:lpstr>03. 간단한 홈페이지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이 호진</dc:creator>
  <cp:lastModifiedBy>이 호진</cp:lastModifiedBy>
  <cp:revision>2</cp:revision>
  <dcterms:created xsi:type="dcterms:W3CDTF">2023-05-13T09:10:57Z</dcterms:created>
  <dcterms:modified xsi:type="dcterms:W3CDTF">2023-05-21T23:49:49Z</dcterms:modified>
</cp:coreProperties>
</file>