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2913" r:id="rId3"/>
    <p:sldId id="22857" r:id="rId4"/>
    <p:sldId id="22858" r:id="rId5"/>
    <p:sldId id="22914" r:id="rId6"/>
    <p:sldId id="22859" r:id="rId7"/>
    <p:sldId id="22860" r:id="rId8"/>
    <p:sldId id="22861" r:id="rId9"/>
    <p:sldId id="22862" r:id="rId10"/>
    <p:sldId id="22863" r:id="rId11"/>
    <p:sldId id="22915" r:id="rId12"/>
    <p:sldId id="22864" r:id="rId13"/>
    <p:sldId id="22916" r:id="rId14"/>
    <p:sldId id="22865" r:id="rId15"/>
    <p:sldId id="22917" r:id="rId16"/>
    <p:sldId id="22866" r:id="rId17"/>
    <p:sldId id="22867" r:id="rId18"/>
    <p:sldId id="22918" r:id="rId19"/>
    <p:sldId id="22868" r:id="rId20"/>
    <p:sldId id="22869" r:id="rId21"/>
    <p:sldId id="22870" r:id="rId22"/>
    <p:sldId id="22871" r:id="rId23"/>
    <p:sldId id="22872" r:id="rId24"/>
    <p:sldId id="22873" r:id="rId25"/>
    <p:sldId id="22874" r:id="rId26"/>
    <p:sldId id="22920" r:id="rId27"/>
    <p:sldId id="22888" r:id="rId28"/>
    <p:sldId id="22889" r:id="rId29"/>
    <p:sldId id="22919" r:id="rId30"/>
    <p:sldId id="22890" r:id="rId31"/>
    <p:sldId id="22891" r:id="rId32"/>
    <p:sldId id="22892" r:id="rId33"/>
    <p:sldId id="22893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26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085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4E8C10-BA6A-46EF-9AC6-CCF2B00288F3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74D97E-CB2E-428B-B4D0-D08DF89C1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886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04B44A-B800-3850-F79E-9DCE8FBB9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9DCD99-D7D6-7001-3183-A6ECC2DF9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2256C7-1B09-4660-4746-1D165747E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6A64-D24F-4071-AD57-3F4E16F7593E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C11356-3E9D-C892-E381-8B6035546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505A0A-6260-FBF4-27BF-5E4D3F47B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8ED12-4FF4-42E1-9289-AA46013EA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533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669D9-F870-053D-6603-DD246E29F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DF49D0-008C-0BD4-FB52-C7EE2633F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48B1C5-6FEE-DA1A-1653-976680292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6A64-D24F-4071-AD57-3F4E16F7593E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EAF0A8-E93A-01EE-48E7-BAED04B2C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3E6E33-2980-E84D-8860-778DA9CA1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8ED12-4FF4-42E1-9289-AA46013EA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29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1539A39-679E-B16B-06F0-309568C97D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CD9750-38BD-30FF-97EF-0AF08AB67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F87740-084C-BEBF-A1C2-5EACB8D7A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6A64-D24F-4071-AD57-3F4E16F7593E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189DE3-04DA-D7C4-8697-C5761D910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C5FFCB-D9AF-56A0-B27F-17749E195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8ED12-4FF4-42E1-9289-AA46013EA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399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EFAF7-8A9C-5AF7-C35F-044491F54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E275A6-1D6D-F7FE-9E70-99DB3940C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8CD5C4-3207-951C-3690-2B5BEFBD0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6A64-D24F-4071-AD57-3F4E16F7593E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24E26F-3914-BA70-7915-9BE818AEA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835DCD-451C-B065-0E90-3B5B0C4B3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8ED12-4FF4-42E1-9289-AA46013EA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522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69117F-37FF-3355-6500-40306A4F8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4374CF-2087-ED00-BF79-288CA9C56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A86B65-8A71-06EE-6A00-E5A7B1F75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6A64-D24F-4071-AD57-3F4E16F7593E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87E6CA-65D8-7DE0-4FCC-EEE576D25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49C57A-B96F-A074-B04D-D948D148B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8ED12-4FF4-42E1-9289-AA46013EA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53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E7AFFA-2DB7-3E34-1574-EBACBF15B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41F571-FB37-9E33-77AB-824DFC40EF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AED9F2-43D1-ECF4-4D31-71A910073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57CA35-4A44-5224-920E-DBF86487B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6A64-D24F-4071-AD57-3F4E16F7593E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037F0C-58B0-3895-C421-7CAFE9BB9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7175F7-2A0A-E88B-1445-940556929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8ED12-4FF4-42E1-9289-AA46013EA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619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FCF36-E625-6DD7-6C6C-9DF14B82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604097-77EF-765F-7158-26A23358F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B7DEF-A430-D965-5B28-D21D8E8BA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0F82F3-9808-2215-70A9-A3348F79E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A18532A-52C8-292D-4FB2-D8BE47833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F293BFA-E76F-9C78-0004-090DB1CA6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6A64-D24F-4071-AD57-3F4E16F7593E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2CDBA45-99DF-C4DA-223B-A1A0577B2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D02E138-15A0-7BC4-63A4-BDFFD34D9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8ED12-4FF4-42E1-9289-AA46013EA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425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E21E77-6612-0AAF-622D-F67638D16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AB4878B-4DE7-4F4A-D807-71D72CF3C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6A64-D24F-4071-AD57-3F4E16F7593E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9BA39F-0C3B-3C79-CCF7-A06F114E8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3A5E22-CA99-F8B0-EBC6-88DDA4EAD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8ED12-4FF4-42E1-9289-AA46013EA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619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0FD24B-1EFC-8680-2412-EE887A346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6A64-D24F-4071-AD57-3F4E16F7593E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100B1B-0F22-2798-1A9C-9AE130A14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596648-783B-B86C-EAFF-8002D2E15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8ED12-4FF4-42E1-9289-AA46013EA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777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9D475D-CC12-3D2D-834F-7EAA3AAE2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583735-533E-B453-7A3C-4381C2EFA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791B51-1807-11A7-5742-3E7C6DBAD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10B192-D798-4604-1894-1F0C9CBF4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6A64-D24F-4071-AD57-3F4E16F7593E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E1B9F7-24D5-1382-7EEB-05498B8B2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6F3220-C3A9-1566-3FEA-0BD9282D3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8ED12-4FF4-42E1-9289-AA46013EA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836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42292-8B19-8F08-747A-A20FCB9A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CE84CB-6F22-4A11-5E3D-8E564EDF73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4B8DB2-7A90-1EEE-9748-B1C8E3396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F48344-6DE0-6C61-831F-D3596B27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6A64-D24F-4071-AD57-3F4E16F7593E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B0AC05-4DFA-F66C-54BF-157F50596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0C95A0-0672-E558-6611-2ADD198A4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8ED12-4FF4-42E1-9289-AA46013EA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181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8C8CE53-4BAB-E8AE-5BA8-C3E1F0B40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D27BF0-7597-C5A3-803F-D723A0D59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8BD5FC-A404-7C93-22E1-F7C14C414A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B6A64-D24F-4071-AD57-3F4E16F7593E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787C3E-614C-EFCB-866D-8F1C3C677D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78A385-698C-ABCE-EE1A-48939E2026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8ED12-4FF4-42E1-9289-AA46013EA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813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9D3D52E-794C-B718-10B7-A6611ABB5A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76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F241CE-C79E-92A4-4E90-BF891438E40D}"/>
              </a:ext>
            </a:extLst>
          </p:cNvPr>
          <p:cNvSpPr txBox="1"/>
          <p:nvPr/>
        </p:nvSpPr>
        <p:spPr>
          <a:xfrm>
            <a:off x="571500" y="611478"/>
            <a:ext cx="91494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</a:rPr>
              <a:t>웹페이지 구축을 위한</a:t>
            </a:r>
            <a:endParaRPr lang="en-US" altLang="ko-KR" sz="4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FFB648-2FB9-2796-2AF3-5114BBCDBE13}"/>
              </a:ext>
            </a:extLst>
          </p:cNvPr>
          <p:cNvSpPr txBox="1"/>
          <p:nvPr/>
        </p:nvSpPr>
        <p:spPr>
          <a:xfrm>
            <a:off x="571500" y="1094364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600" b="1" dirty="0" err="1">
                <a:solidFill>
                  <a:schemeClr val="bg1"/>
                </a:solidFill>
              </a:rPr>
              <a:t>Javascript</a:t>
            </a:r>
            <a:endParaRPr lang="ko-KR" altLang="en-US" sz="96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EB230C-A910-8E0D-9B3D-9E5F098DE686}"/>
              </a:ext>
            </a:extLst>
          </p:cNvPr>
          <p:cNvSpPr txBox="1"/>
          <p:nvPr/>
        </p:nvSpPr>
        <p:spPr>
          <a:xfrm>
            <a:off x="9949543" y="6341320"/>
            <a:ext cx="200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</a:rPr>
              <a:t>이호진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8581AD1-CEE6-1FE6-A60B-E3ED23992466}"/>
              </a:ext>
            </a:extLst>
          </p:cNvPr>
          <p:cNvCxnSpPr>
            <a:cxnSpLocks/>
          </p:cNvCxnSpPr>
          <p:nvPr/>
        </p:nvCxnSpPr>
        <p:spPr>
          <a:xfrm>
            <a:off x="48986" y="6193971"/>
            <a:ext cx="120015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AB009D7-FAAE-543F-4829-4ABFE1D71F4D}"/>
              </a:ext>
            </a:extLst>
          </p:cNvPr>
          <p:cNvSpPr txBox="1"/>
          <p:nvPr/>
        </p:nvSpPr>
        <p:spPr>
          <a:xfrm>
            <a:off x="620485" y="280459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1471295" algn="l"/>
              </a:tabLst>
            </a:pPr>
            <a:r>
              <a:rPr lang="en-US" altLang="ko-KR" sz="3200" spc="-225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304-34.</a:t>
            </a:r>
            <a:r>
              <a:rPr lang="ko-KR" altLang="en-US" sz="3200" spc="-225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함수객체</a:t>
            </a:r>
            <a:endParaRPr lang="ko-KR" altLang="en-US" sz="3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0479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B74F0A-9789-A082-DE91-7741568E7E2D}"/>
              </a:ext>
            </a:extLst>
          </p:cNvPr>
          <p:cNvSpPr txBox="1"/>
          <p:nvPr/>
        </p:nvSpPr>
        <p:spPr>
          <a:xfrm>
            <a:off x="306648" y="319086"/>
            <a:ext cx="90550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메소드 간단 선언 구문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5525E1A2-BA3B-A21B-33BC-F2E0A7417E01}"/>
              </a:ext>
            </a:extLst>
          </p:cNvPr>
          <p:cNvSpPr txBox="1">
            <a:spLocks/>
          </p:cNvSpPr>
          <p:nvPr/>
        </p:nvSpPr>
        <p:spPr>
          <a:xfrm>
            <a:off x="563215" y="1168794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rgbClr val="000000"/>
                </a:solidFill>
                <a:latin typeface="+mn-ea"/>
              </a:rPr>
              <a:t>메소드 간단 선언 구문</a:t>
            </a: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메소드 선언 구문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6-1-4.html</a:t>
            </a:r>
            <a:r>
              <a:rPr lang="en-US" altLang="ko-KR" sz="1400">
                <a:solidFill>
                  <a:srgbClr val="000000"/>
                </a:solidFill>
                <a:latin typeface="+mn-ea"/>
              </a:rPr>
              <a:t>)</a:t>
            </a: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44379CD-DFAA-5547-C7CF-2099F9FFA028}"/>
              </a:ext>
            </a:extLst>
          </p:cNvPr>
          <p:cNvGraphicFramePr>
            <a:graphicFrameLocks noGrp="1"/>
          </p:cNvGraphicFramePr>
          <p:nvPr/>
        </p:nvGraphicFramePr>
        <p:xfrm>
          <a:off x="1600199" y="2035800"/>
          <a:ext cx="5017477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7477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변수를 선언합니다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pet =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  name: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구름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',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  eat (food)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  alert(this.name +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은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는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 + food +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을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를 먹습니다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메소드를 호출합니다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11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pet.eat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밥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12 &lt;/script&gt;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5" name="Picture 5">
            <a:extLst>
              <a:ext uri="{FF2B5EF4-FFF2-40B4-BE49-F238E27FC236}">
                <a16:creationId xmlns:a16="http://schemas.microsoft.com/office/drawing/2014/main" id="{C09EB53E-42E7-27B7-3DEA-74AABFD79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6939" y="3532960"/>
            <a:ext cx="2975829" cy="103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671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6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화살표 메서드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703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B74F0A-9789-A082-DE91-7741568E7E2D}"/>
              </a:ext>
            </a:extLst>
          </p:cNvPr>
          <p:cNvSpPr txBox="1"/>
          <p:nvPr/>
        </p:nvSpPr>
        <p:spPr>
          <a:xfrm>
            <a:off x="306648" y="319086"/>
            <a:ext cx="90550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화살표 함수를 사용한 메소드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EAF569A8-05B9-16BF-BC79-7CAD6922C944}"/>
              </a:ext>
            </a:extLst>
          </p:cNvPr>
          <p:cNvSpPr txBox="1">
            <a:spLocks/>
          </p:cNvSpPr>
          <p:nvPr/>
        </p:nvSpPr>
        <p:spPr>
          <a:xfrm>
            <a:off x="306648" y="1244994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sz="1600">
                <a:solidFill>
                  <a:srgbClr val="000000"/>
                </a:solidFill>
                <a:latin typeface="+mn-ea"/>
              </a:rPr>
              <a:t>function () { }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형태로 선언하는 익명 함수와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() =&gt; { }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형태로 선언하는 화살표 함수는 객체의 메소드로 사용될 때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this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키워드를 다루는 방식이 다름</a:t>
            </a:r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en-US" altLang="ko-KR" sz="1600">
                <a:solidFill>
                  <a:srgbClr val="000000"/>
                </a:solidFill>
                <a:latin typeface="+mn-ea"/>
              </a:rPr>
              <a:t>this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키워드의 차이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6-1-5.html)</a:t>
            </a: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FBCF748-80BE-49FA-D712-57DE9AF1DB8E}"/>
              </a:ext>
            </a:extLst>
          </p:cNvPr>
          <p:cNvGraphicFramePr>
            <a:graphicFrameLocks noGrp="1"/>
          </p:cNvGraphicFramePr>
          <p:nvPr/>
        </p:nvGraphicFramePr>
        <p:xfrm>
          <a:off x="1343633" y="2236053"/>
          <a:ext cx="5017477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7477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//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변수를 선언합니다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test =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  a: function ()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    console.log(this)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  },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  b: () =&gt; { 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      console.log(this)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 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12   //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메소드를 호출합니다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13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test.a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14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test.b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15 &lt;/script&gt;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6F55E8B-732B-5106-F145-054F43E3E24E}"/>
              </a:ext>
            </a:extLst>
          </p:cNvPr>
          <p:cNvSpPr txBox="1"/>
          <p:nvPr/>
        </p:nvSpPr>
        <p:spPr>
          <a:xfrm>
            <a:off x="3606057" y="2986535"/>
            <a:ext cx="22544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400" b="0" dirty="0">
                <a:solidFill>
                  <a:srgbClr val="FF0000"/>
                </a:solidFill>
              </a:rPr>
              <a:t>익명 함수로 선언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90D871-3F04-1007-3B69-EC29987E5732}"/>
              </a:ext>
            </a:extLst>
          </p:cNvPr>
          <p:cNvSpPr txBox="1"/>
          <p:nvPr/>
        </p:nvSpPr>
        <p:spPr>
          <a:xfrm>
            <a:off x="3206900" y="3744813"/>
            <a:ext cx="22609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dirty="0">
                <a:solidFill>
                  <a:srgbClr val="FF0000"/>
                </a:solidFill>
              </a:rPr>
              <a:t>화살표 함수로 선언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11">
            <a:extLst>
              <a:ext uri="{FF2B5EF4-FFF2-40B4-BE49-F238E27FC236}">
                <a16:creationId xmlns:a16="http://schemas.microsoft.com/office/drawing/2014/main" id="{27EA0913-BDAD-E7AB-B743-D4389315A296}"/>
              </a:ext>
            </a:extLst>
          </p:cNvPr>
          <p:cNvCxnSpPr/>
          <p:nvPr/>
        </p:nvCxnSpPr>
        <p:spPr>
          <a:xfrm>
            <a:off x="3157641" y="3142287"/>
            <a:ext cx="406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13">
            <a:extLst>
              <a:ext uri="{FF2B5EF4-FFF2-40B4-BE49-F238E27FC236}">
                <a16:creationId xmlns:a16="http://schemas.microsoft.com/office/drawing/2014/main" id="{6F6FAC58-812C-F81A-9E36-FB3B963F0B32}"/>
              </a:ext>
            </a:extLst>
          </p:cNvPr>
          <p:cNvCxnSpPr/>
          <p:nvPr/>
        </p:nvCxnSpPr>
        <p:spPr>
          <a:xfrm>
            <a:off x="2706358" y="3874979"/>
            <a:ext cx="406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14">
            <a:extLst>
              <a:ext uri="{FF2B5EF4-FFF2-40B4-BE49-F238E27FC236}">
                <a16:creationId xmlns:a16="http://schemas.microsoft.com/office/drawing/2014/main" id="{4C9730E1-F43F-CD8E-D8E2-0D7B94E42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404" y="4492521"/>
            <a:ext cx="7126121" cy="1322181"/>
          </a:xfrm>
          <a:prstGeom prst="rect">
            <a:avLst/>
          </a:prstGeom>
        </p:spPr>
      </p:pic>
      <p:sp>
        <p:nvSpPr>
          <p:cNvPr id="10" name="Rectangle 15">
            <a:extLst>
              <a:ext uri="{FF2B5EF4-FFF2-40B4-BE49-F238E27FC236}">
                <a16:creationId xmlns:a16="http://schemas.microsoft.com/office/drawing/2014/main" id="{AF9D69AF-0139-0B0F-80BA-93A53B981CF7}"/>
              </a:ext>
            </a:extLst>
          </p:cNvPr>
          <p:cNvSpPr/>
          <p:nvPr/>
        </p:nvSpPr>
        <p:spPr>
          <a:xfrm>
            <a:off x="5338979" y="4849586"/>
            <a:ext cx="2976954" cy="238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7">
            <a:extLst>
              <a:ext uri="{FF2B5EF4-FFF2-40B4-BE49-F238E27FC236}">
                <a16:creationId xmlns:a16="http://schemas.microsoft.com/office/drawing/2014/main" id="{9842E64C-EE23-8087-BDA0-58FB11EE3F5E}"/>
              </a:ext>
            </a:extLst>
          </p:cNvPr>
          <p:cNvSpPr/>
          <p:nvPr/>
        </p:nvSpPr>
        <p:spPr>
          <a:xfrm>
            <a:off x="8136154" y="5408579"/>
            <a:ext cx="2976954" cy="238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DBA0680A-3473-C833-ED5E-0B073B103CB6}"/>
              </a:ext>
            </a:extLst>
          </p:cNvPr>
          <p:cNvSpPr/>
          <p:nvPr/>
        </p:nvSpPr>
        <p:spPr>
          <a:xfrm>
            <a:off x="10039958" y="5087711"/>
            <a:ext cx="666750" cy="3208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Straight Arrow Connector 19">
            <a:extLst>
              <a:ext uri="{FF2B5EF4-FFF2-40B4-BE49-F238E27FC236}">
                <a16:creationId xmlns:a16="http://schemas.microsoft.com/office/drawing/2014/main" id="{B52A3770-40FF-010E-0CA2-D1F53217BCB3}"/>
              </a:ext>
            </a:extLst>
          </p:cNvPr>
          <p:cNvCxnSpPr>
            <a:cxnSpLocks/>
          </p:cNvCxnSpPr>
          <p:nvPr/>
        </p:nvCxnSpPr>
        <p:spPr>
          <a:xfrm flipV="1">
            <a:off x="5378853" y="4401911"/>
            <a:ext cx="536780" cy="539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421B47F-1F6F-6D93-75C0-97C3B5F418DB}"/>
              </a:ext>
            </a:extLst>
          </p:cNvPr>
          <p:cNvSpPr txBox="1"/>
          <p:nvPr/>
        </p:nvSpPr>
        <p:spPr>
          <a:xfrm>
            <a:off x="5300879" y="4091039"/>
            <a:ext cx="36528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현재 코드에서 </a:t>
            </a:r>
            <a:r>
              <a:rPr lang="en-US" altLang="ko-KR" sz="1400" dirty="0">
                <a:solidFill>
                  <a:srgbClr val="FF0000"/>
                </a:solidFill>
              </a:rPr>
              <a:t>test </a:t>
            </a:r>
            <a:r>
              <a:rPr lang="ko-KR" altLang="en-US" sz="1400" dirty="0">
                <a:solidFill>
                  <a:srgbClr val="FF0000"/>
                </a:solidFill>
              </a:rPr>
              <a:t>객체를 출력</a:t>
            </a:r>
          </a:p>
        </p:txBody>
      </p:sp>
      <p:sp>
        <p:nvSpPr>
          <p:cNvPr id="15" name="Freeform: Shape 27">
            <a:extLst>
              <a:ext uri="{FF2B5EF4-FFF2-40B4-BE49-F238E27FC236}">
                <a16:creationId xmlns:a16="http://schemas.microsoft.com/office/drawing/2014/main" id="{B7DB3F65-0177-94BC-0DF5-4AF9C9B03CB8}"/>
              </a:ext>
            </a:extLst>
          </p:cNvPr>
          <p:cNvSpPr/>
          <p:nvPr/>
        </p:nvSpPr>
        <p:spPr>
          <a:xfrm>
            <a:off x="9687533" y="5176527"/>
            <a:ext cx="800100" cy="728785"/>
          </a:xfrm>
          <a:custGeom>
            <a:avLst/>
            <a:gdLst>
              <a:gd name="connsiteX0" fmla="*/ 457200 w 800100"/>
              <a:gd name="connsiteY0" fmla="*/ 0 h 504825"/>
              <a:gd name="connsiteX1" fmla="*/ 800100 w 800100"/>
              <a:gd name="connsiteY1" fmla="*/ 0 h 504825"/>
              <a:gd name="connsiteX2" fmla="*/ 800100 w 800100"/>
              <a:gd name="connsiteY2" fmla="*/ 504825 h 504825"/>
              <a:gd name="connsiteX3" fmla="*/ 0 w 800100"/>
              <a:gd name="connsiteY3" fmla="*/ 504825 h 504825"/>
              <a:gd name="connsiteX4" fmla="*/ 0 w 800100"/>
              <a:gd name="connsiteY4" fmla="*/ 466725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100" h="504825">
                <a:moveTo>
                  <a:pt x="457200" y="0"/>
                </a:moveTo>
                <a:lnTo>
                  <a:pt x="800100" y="0"/>
                </a:lnTo>
                <a:lnTo>
                  <a:pt x="800100" y="504825"/>
                </a:lnTo>
                <a:lnTo>
                  <a:pt x="0" y="504825"/>
                </a:lnTo>
                <a:lnTo>
                  <a:pt x="0" y="466725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9DCBEF-94BC-039A-D819-F69758A023BB}"/>
              </a:ext>
            </a:extLst>
          </p:cNvPr>
          <p:cNvSpPr txBox="1"/>
          <p:nvPr/>
        </p:nvSpPr>
        <p:spPr>
          <a:xfrm>
            <a:off x="5915633" y="5738868"/>
            <a:ext cx="36528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dirty="0">
                <a:solidFill>
                  <a:srgbClr val="FF0000"/>
                </a:solidFill>
              </a:rPr>
              <a:t>window </a:t>
            </a:r>
            <a:r>
              <a:rPr lang="ko-KR" altLang="en-US" sz="1400" dirty="0">
                <a:solidFill>
                  <a:srgbClr val="FF0000"/>
                </a:solidFill>
              </a:rPr>
              <a:t>객체를 출력</a:t>
            </a:r>
          </a:p>
        </p:txBody>
      </p:sp>
    </p:spTree>
    <p:extLst>
      <p:ext uri="{BB962C8B-B14F-4D97-AF65-F5344CB8AC3E}">
        <p14:creationId xmlns:p14="http://schemas.microsoft.com/office/powerpoint/2010/main" val="491589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6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정리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019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B74F0A-9789-A082-DE91-7741568E7E2D}"/>
              </a:ext>
            </a:extLst>
          </p:cNvPr>
          <p:cNvSpPr txBox="1"/>
          <p:nvPr/>
        </p:nvSpPr>
        <p:spPr>
          <a:xfrm>
            <a:off x="306648" y="319086"/>
            <a:ext cx="90550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마무리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8CF4AD85-3EC1-0294-1C07-EBC72BE5539B}"/>
              </a:ext>
            </a:extLst>
          </p:cNvPr>
          <p:cNvSpPr txBox="1">
            <a:spLocks/>
          </p:cNvSpPr>
          <p:nvPr/>
        </p:nvSpPr>
        <p:spPr>
          <a:xfrm>
            <a:off x="455474" y="1065380"/>
            <a:ext cx="11281052" cy="499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Myungjo100Std_OTF"/>
              </a:rPr>
              <a:t>5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가지 키워드로 정리하는 핵심 포인트</a:t>
            </a: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요소란 배열 내부에 있는 값을 의미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속성은 객체 내부에 있는 값을 의미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메소드는 속성 중에 함수 자료형인 것을 의미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this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키워드는 객체 내부의 메소드에서 객체 자신을 나타내는 키워드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객체 생성 이후에 속성을 추가하거나 제거하는 것을 동적 속성 추가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동적 속성 제거라고 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5931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6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확인문제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176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B74F0A-9789-A082-DE91-7741568E7E2D}"/>
              </a:ext>
            </a:extLst>
          </p:cNvPr>
          <p:cNvSpPr txBox="1"/>
          <p:nvPr/>
        </p:nvSpPr>
        <p:spPr>
          <a:xfrm>
            <a:off x="306648" y="319086"/>
            <a:ext cx="36285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확인문제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5D59E7F6-3B71-9AB2-8800-C73E250E9D60}"/>
              </a:ext>
            </a:extLst>
          </p:cNvPr>
          <p:cNvSpPr txBox="1">
            <a:spLocks/>
          </p:cNvSpPr>
          <p:nvPr/>
        </p:nvSpPr>
        <p:spPr>
          <a:xfrm>
            <a:off x="455474" y="1277651"/>
            <a:ext cx="11281052" cy="499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확인 문제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다음과 같은 대상을 자바스크립트 객체로 선언하기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.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자료형은 알맞다고 생각하는 것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(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문자열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숫자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불 등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)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으로 지정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/>
              <a:t>다음 중 객체에 동적으로 속성을 추가하는 문법은</a:t>
            </a:r>
            <a:r>
              <a:rPr lang="en-US" altLang="ko-KR" sz="1600" dirty="0"/>
              <a:t>?</a:t>
            </a:r>
          </a:p>
          <a:p>
            <a:pPr marL="457200" lvl="1" indent="0">
              <a:buNone/>
            </a:pPr>
            <a:r>
              <a:rPr lang="en-US" altLang="ko-KR" sz="1600" dirty="0"/>
              <a:t>	① add </a:t>
            </a:r>
            <a:r>
              <a:rPr lang="ko-KR" altLang="en-US" sz="1600" dirty="0"/>
              <a:t>객체</a:t>
            </a:r>
            <a:r>
              <a:rPr lang="en-US" altLang="ko-KR" sz="1600" dirty="0"/>
              <a:t>[</a:t>
            </a:r>
            <a:r>
              <a:rPr lang="ko-KR" altLang="en-US" sz="1600" dirty="0"/>
              <a:t>속성</a:t>
            </a:r>
            <a:r>
              <a:rPr lang="en-US" altLang="ko-KR" sz="1600" dirty="0"/>
              <a:t>] = </a:t>
            </a:r>
            <a:r>
              <a:rPr lang="ko-KR" altLang="en-US" sz="1600" dirty="0"/>
              <a:t>값   </a:t>
            </a:r>
            <a:r>
              <a:rPr lang="en-US" altLang="ko-KR" sz="1600" dirty="0"/>
              <a:t>②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객체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.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ITC Garamond Std Lt"/>
              </a:rPr>
              <a:t>add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(‘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속성’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값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)     </a:t>
            </a:r>
            <a:r>
              <a:rPr lang="en-US" altLang="ko-KR" sz="1600" dirty="0"/>
              <a:t>③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객체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[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속성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] =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값     </a:t>
            </a:r>
            <a:r>
              <a:rPr lang="en-US" altLang="ko-KR" sz="1600" dirty="0"/>
              <a:t>④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객체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[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속성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]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ITC Garamond Std Lt"/>
              </a:rPr>
              <a:t>add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값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marL="457200" lvl="1" indent="0">
              <a:buNone/>
            </a:pPr>
            <a:r>
              <a:rPr lang="en-US" altLang="ko-KR" sz="1600" dirty="0"/>
              <a:t>	</a:t>
            </a:r>
          </a:p>
          <a:p>
            <a:pPr marL="800100" lvl="1" indent="-342900">
              <a:buFont typeface="+mj-lt"/>
              <a:buAutoNum type="arabicPeriod" startAt="3"/>
            </a:pPr>
            <a:r>
              <a:rPr lang="ko-KR" altLang="en-US" sz="1600" dirty="0"/>
              <a:t>다음 중 객체에 동적으로 속성을 제거하는 문법은</a:t>
            </a:r>
            <a:r>
              <a:rPr lang="en-US" altLang="ko-KR" sz="1600" dirty="0"/>
              <a:t>?</a:t>
            </a:r>
          </a:p>
          <a:p>
            <a:pPr marL="914400" lvl="2" indent="0">
              <a:buNone/>
            </a:pPr>
            <a:r>
              <a:rPr lang="ko-KR" altLang="en-US" dirty="0"/>
              <a:t>①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ITC Garamond Std Lt"/>
              </a:rPr>
              <a:t>delete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객체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Myungjo100Std_OTF"/>
              </a:rPr>
              <a:t>[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속성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Myungjo100Std_OTF"/>
              </a:rPr>
              <a:t>]     </a:t>
            </a:r>
            <a:r>
              <a:rPr lang="ko-KR" altLang="en-US" dirty="0"/>
              <a:t>②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객체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Myungjo100Std_OTF"/>
              </a:rPr>
              <a:t>.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ITC Garamond Std Lt"/>
              </a:rPr>
              <a:t>delete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Myungjo100Std_OTF"/>
              </a:rPr>
              <a:t>(‘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속성’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Myungjo100Std_OTF"/>
              </a:rPr>
              <a:t>)      </a:t>
            </a:r>
            <a:r>
              <a:rPr lang="en-US" altLang="ko-KR" dirty="0"/>
              <a:t>③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ITC Garamond Std Lt"/>
              </a:rPr>
              <a:t>delete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객체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ITC Garamond Std Lt"/>
              </a:rPr>
              <a:t>from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속성      </a:t>
            </a:r>
            <a:r>
              <a:rPr lang="ko-KR" altLang="en-US" dirty="0"/>
              <a:t>④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ITC Garamond Std Lt"/>
              </a:rPr>
              <a:t>delete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속성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ITC Garamond Std Lt"/>
              </a:rPr>
              <a:t>from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객체 </a:t>
            </a:r>
            <a:endParaRPr lang="en-US" altLang="ko-KR" dirty="0"/>
          </a:p>
        </p:txBody>
      </p:sp>
      <p:graphicFrame>
        <p:nvGraphicFramePr>
          <p:cNvPr id="4" name="Table 9">
            <a:extLst>
              <a:ext uri="{FF2B5EF4-FFF2-40B4-BE49-F238E27FC236}">
                <a16:creationId xmlns:a16="http://schemas.microsoft.com/office/drawing/2014/main" id="{53895F74-68BD-D27A-18A6-763C6564632B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2425768"/>
          <a:ext cx="3479800" cy="1333500"/>
        </p:xfrm>
        <a:graphic>
          <a:graphicData uri="http://schemas.openxmlformats.org/drawingml/2006/table">
            <a:tbl>
              <a:tblPr/>
              <a:tblGrid>
                <a:gridCol w="1132442">
                  <a:extLst>
                    <a:ext uri="{9D8B030D-6E8A-4147-A177-3AD203B41FA5}">
                      <a16:colId xmlns:a16="http://schemas.microsoft.com/office/drawing/2014/main" val="3063354493"/>
                    </a:ext>
                  </a:extLst>
                </a:gridCol>
                <a:gridCol w="2347358">
                  <a:extLst>
                    <a:ext uri="{9D8B030D-6E8A-4147-A177-3AD203B41FA5}">
                      <a16:colId xmlns:a16="http://schemas.microsoft.com/office/drawing/2014/main" val="994173935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 이름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 값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50702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혼자 공부하는 파이썬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802782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18000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0984399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publisher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한빛미디어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6194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954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B74F0A-9789-A082-DE91-7741568E7E2D}"/>
              </a:ext>
            </a:extLst>
          </p:cNvPr>
          <p:cNvSpPr txBox="1"/>
          <p:nvPr/>
        </p:nvSpPr>
        <p:spPr>
          <a:xfrm>
            <a:off x="306648" y="319086"/>
            <a:ext cx="37700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확인문제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ADEB1C26-78B9-89A5-5AC9-732E909CDBB7}"/>
              </a:ext>
            </a:extLst>
          </p:cNvPr>
          <p:cNvSpPr txBox="1">
            <a:spLocks/>
          </p:cNvSpPr>
          <p:nvPr/>
        </p:nvSpPr>
        <p:spPr>
          <a:xfrm>
            <a:off x="455474" y="1136136"/>
            <a:ext cx="11281052" cy="499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확인 문제</a:t>
            </a:r>
          </a:p>
          <a:p>
            <a:pPr marL="800100" lvl="1" indent="-342900">
              <a:buFont typeface="+mj-lt"/>
              <a:buAutoNum type="arabicPeriod" startAt="4"/>
            </a:pP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다음 코드에서 메소드라고 부를 수 있는 속성에 동그라미 표시하고 코드의 실행 결과를 예측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7C42051-13F0-461D-CFFC-2F9227544E48}"/>
              </a:ext>
            </a:extLst>
          </p:cNvPr>
          <p:cNvGraphicFramePr>
            <a:graphicFrameLocks noGrp="1"/>
          </p:cNvGraphicFramePr>
          <p:nvPr/>
        </p:nvGraphicFramePr>
        <p:xfrm>
          <a:off x="1492460" y="2048800"/>
          <a:ext cx="5685692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5692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object =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ko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: '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빵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',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   en: 'bread',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ja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: '</a:t>
                      </a:r>
                      <a:r>
                        <a:rPr lang="ja-JP" altLang="en-US" sz="1400" b="0" dirty="0">
                          <a:solidFill>
                            <a:sysClr val="windowText" lastClr="000000"/>
                          </a:solidFill>
                        </a:rPr>
                        <a:t>パン</a:t>
                      </a:r>
                      <a:r>
                        <a:rPr lang="en-US" altLang="ja-JP" sz="1400" b="0" dirty="0">
                          <a:solidFill>
                            <a:sysClr val="windowText" lastClr="000000"/>
                          </a:solidFill>
                        </a:rPr>
                        <a:t>',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fr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: 'pain',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es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: 'pan',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lang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: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ko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: '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한국어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',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     en: '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영어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',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ja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: '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일본어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',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fr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: '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프랑스어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', 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es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: '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스페인어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'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   },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   print: function (lang)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     console.log(`${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this.ko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}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는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${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this.lang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[lang]}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로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${this[lang]}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입니다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.`)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  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object.print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('es')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  <a:endParaRPr lang="ko-KR" altLang="en-US" sz="14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85D41808-8A1D-7698-9A05-680803B5B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308" y="4224913"/>
            <a:ext cx="3446860" cy="16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339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187028"/>
            <a:ext cx="4591623" cy="23602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6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객체의 속성과 메소드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114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B74F0A-9789-A082-DE91-7741568E7E2D}"/>
              </a:ext>
            </a:extLst>
          </p:cNvPr>
          <p:cNvSpPr txBox="1"/>
          <p:nvPr/>
        </p:nvSpPr>
        <p:spPr>
          <a:xfrm>
            <a:off x="306648" y="319086"/>
            <a:ext cx="90550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객체자료형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8A93BA5C-961C-5273-DBC1-A58FA349BE8E}"/>
              </a:ext>
            </a:extLst>
          </p:cNvPr>
          <p:cNvSpPr txBox="1">
            <a:spLocks/>
          </p:cNvSpPr>
          <p:nvPr/>
        </p:nvSpPr>
        <p:spPr>
          <a:xfrm>
            <a:off x="455474" y="1147023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000000"/>
                </a:solidFill>
                <a:latin typeface="+mn-ea"/>
              </a:rPr>
              <a:t>객체 자료형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속성과 메소드를 가질 수 있는 모든 것은 객체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2"/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배열도 객체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함수도 객체</a:t>
            </a:r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lvl="2"/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배열인지 확인하려면 </a:t>
            </a:r>
            <a:r>
              <a:rPr lang="en-US" altLang="ko-KR" sz="1400" dirty="0" err="1">
                <a:solidFill>
                  <a:srgbClr val="000000"/>
                </a:solidFill>
                <a:latin typeface="+mn-ea"/>
              </a:rPr>
              <a:t>Array.isArray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()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메소드를 사용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(Array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도 메소드를 갖고 있으므로 객체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)</a:t>
            </a: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lvl="2"/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함수는 ‘실행이 가능한 객체’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.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 자바스크립트에서는 함수를 일급 객체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(first-class object)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또는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first-class citizen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에 속한다고 표현</a:t>
            </a:r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F74635-C9AF-93AC-308D-9DF8014CD09D}"/>
              </a:ext>
            </a:extLst>
          </p:cNvPr>
          <p:cNvGraphicFramePr>
            <a:graphicFrameLocks noGrp="1"/>
          </p:cNvGraphicFramePr>
          <p:nvPr/>
        </p:nvGraphicFramePr>
        <p:xfrm>
          <a:off x="1499828" y="2236767"/>
          <a:ext cx="2653769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3769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const a = []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undefined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a.sample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= 10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a.sample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222BE6C-7718-0093-9B0D-5C201D7E7572}"/>
              </a:ext>
            </a:extLst>
          </p:cNvPr>
          <p:cNvGraphicFramePr>
            <a:graphicFrameLocks noGrp="1"/>
          </p:cNvGraphicFramePr>
          <p:nvPr/>
        </p:nvGraphicFramePr>
        <p:xfrm>
          <a:off x="4769115" y="2236767"/>
          <a:ext cx="2653769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3769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function b () {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undefined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b.sample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= 10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b.sample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BC926174-6DB1-60D9-951B-B0D46E37422E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4207751"/>
          <a:ext cx="2653769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3769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typeof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a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"object"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Array.isArray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(a)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true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1970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6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객체의 기본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386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B74F0A-9789-A082-DE91-7741568E7E2D}"/>
              </a:ext>
            </a:extLst>
          </p:cNvPr>
          <p:cNvSpPr txBox="1"/>
          <p:nvPr/>
        </p:nvSpPr>
        <p:spPr>
          <a:xfrm>
            <a:off x="306648" y="319086"/>
            <a:ext cx="42272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기본 자료형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B7C93120-BABF-F02B-FAF1-34B46B48E99B}"/>
              </a:ext>
            </a:extLst>
          </p:cNvPr>
          <p:cNvSpPr txBox="1">
            <a:spLocks/>
          </p:cNvSpPr>
          <p:nvPr/>
        </p:nvSpPr>
        <p:spPr>
          <a:xfrm>
            <a:off x="455474" y="1147022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rgbClr val="000000"/>
                </a:solidFill>
                <a:latin typeface="+mn-ea"/>
              </a:rPr>
              <a:t>기본 자료형</a:t>
            </a: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기본 자료형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(primitive types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또는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primitives):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실체가 있는 것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(undefined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와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null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등이 아닌 것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)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중에 객체가 아닌 것</a:t>
            </a:r>
          </a:p>
          <a:p>
            <a:pPr lvl="2"/>
            <a:r>
              <a:rPr lang="ko-KR" altLang="en-US" sz="1400">
                <a:solidFill>
                  <a:srgbClr val="000000"/>
                </a:solidFill>
                <a:latin typeface="+mn-ea"/>
              </a:rPr>
              <a:t>숫자</a:t>
            </a:r>
            <a:r>
              <a:rPr lang="en-US" altLang="ko-KR" sz="140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400">
                <a:solidFill>
                  <a:srgbClr val="000000"/>
                </a:solidFill>
                <a:latin typeface="+mn-ea"/>
              </a:rPr>
              <a:t>문자열</a:t>
            </a:r>
            <a:r>
              <a:rPr lang="en-US" altLang="ko-KR" sz="140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400">
                <a:solidFill>
                  <a:srgbClr val="000000"/>
                </a:solidFill>
                <a:latin typeface="+mn-ea"/>
              </a:rPr>
              <a:t>불</a:t>
            </a:r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2"/>
            <a:r>
              <a:rPr lang="ko-KR" altLang="en-US" sz="1400">
                <a:solidFill>
                  <a:srgbClr val="000000"/>
                </a:solidFill>
                <a:latin typeface="+mn-ea"/>
              </a:rPr>
              <a:t>이러한 자료형은 객체가 아니므로 속성을 가질 수 없음</a:t>
            </a:r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791EFB0-F86F-EED9-39E5-2880F49F0262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2682243"/>
          <a:ext cx="2653769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3769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const c = 273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undefined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c.sample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= 10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c.sample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undefined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C73FCEC-67D6-7D19-2939-FEC0985F46B2}"/>
              </a:ext>
            </a:extLst>
          </p:cNvPr>
          <p:cNvSpPr txBox="1"/>
          <p:nvPr/>
        </p:nvSpPr>
        <p:spPr>
          <a:xfrm>
            <a:off x="1417540" y="4406861"/>
            <a:ext cx="32993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속성을 만들 수 있는 것처럼 보이지만 </a:t>
            </a:r>
            <a:br>
              <a:rPr lang="en-US" altLang="ko-KR" sz="1400" dirty="0">
                <a:solidFill>
                  <a:srgbClr val="FF0000"/>
                </a:solidFill>
              </a:rPr>
            </a:br>
            <a:r>
              <a:rPr lang="ko-KR" altLang="en-US" sz="1400" dirty="0">
                <a:solidFill>
                  <a:srgbClr val="FF0000"/>
                </a:solidFill>
              </a:rPr>
              <a:t>실제로 속성이 만들어지지 않음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534B116E-4505-59AB-FF39-CBF21CC7DB2D}"/>
              </a:ext>
            </a:extLst>
          </p:cNvPr>
          <p:cNvGraphicFramePr>
            <a:graphicFrameLocks noGrp="1"/>
          </p:cNvGraphicFramePr>
          <p:nvPr/>
        </p:nvGraphicFramePr>
        <p:xfrm>
          <a:off x="5287607" y="2682243"/>
          <a:ext cx="2653769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3769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const d =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안녕하세요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undefined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d.sample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= 10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</a:rPr>
                        <a:t>d.sample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undefined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&gt; const e = true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undefined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</a:rPr>
                        <a:t>e.sample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 = 10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</a:rPr>
                        <a:t>e.sample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undefined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7" name="Freeform: Shape 13">
            <a:extLst>
              <a:ext uri="{FF2B5EF4-FFF2-40B4-BE49-F238E27FC236}">
                <a16:creationId xmlns:a16="http://schemas.microsoft.com/office/drawing/2014/main" id="{41710A6A-E1D2-1E4D-036C-5EC2499667E0}"/>
              </a:ext>
            </a:extLst>
          </p:cNvPr>
          <p:cNvSpPr/>
          <p:nvPr/>
        </p:nvSpPr>
        <p:spPr>
          <a:xfrm>
            <a:off x="2524090" y="4071676"/>
            <a:ext cx="386861" cy="316523"/>
          </a:xfrm>
          <a:custGeom>
            <a:avLst/>
            <a:gdLst>
              <a:gd name="connsiteX0" fmla="*/ 0 w 386861"/>
              <a:gd name="connsiteY0" fmla="*/ 0 h 316523"/>
              <a:gd name="connsiteX1" fmla="*/ 363415 w 386861"/>
              <a:gd name="connsiteY1" fmla="*/ 0 h 316523"/>
              <a:gd name="connsiteX2" fmla="*/ 363415 w 386861"/>
              <a:gd name="connsiteY2" fmla="*/ 304800 h 316523"/>
              <a:gd name="connsiteX3" fmla="*/ 386861 w 386861"/>
              <a:gd name="connsiteY3" fmla="*/ 316523 h 316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861" h="316523">
                <a:moveTo>
                  <a:pt x="0" y="0"/>
                </a:moveTo>
                <a:lnTo>
                  <a:pt x="363415" y="0"/>
                </a:lnTo>
                <a:lnTo>
                  <a:pt x="363415" y="304800"/>
                </a:lnTo>
                <a:lnTo>
                  <a:pt x="386861" y="316523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9EE5EC-C9EA-B83E-EDFF-BC151C76E713}"/>
              </a:ext>
            </a:extLst>
          </p:cNvPr>
          <p:cNvSpPr txBox="1"/>
          <p:nvPr/>
        </p:nvSpPr>
        <p:spPr>
          <a:xfrm>
            <a:off x="7941376" y="4511084"/>
            <a:ext cx="22592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속성이 추가되지 않음</a:t>
            </a:r>
          </a:p>
        </p:txBody>
      </p:sp>
      <p:sp>
        <p:nvSpPr>
          <p:cNvPr id="9" name="Right Bracket 15">
            <a:extLst>
              <a:ext uri="{FF2B5EF4-FFF2-40B4-BE49-F238E27FC236}">
                <a16:creationId xmlns:a16="http://schemas.microsoft.com/office/drawing/2014/main" id="{AB3B1D10-C9AA-4B33-39CF-C66FD3D07DA9}"/>
              </a:ext>
            </a:extLst>
          </p:cNvPr>
          <p:cNvSpPr/>
          <p:nvPr/>
        </p:nvSpPr>
        <p:spPr>
          <a:xfrm>
            <a:off x="6943690" y="3761014"/>
            <a:ext cx="163757" cy="310662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ight Bracket 18">
            <a:extLst>
              <a:ext uri="{FF2B5EF4-FFF2-40B4-BE49-F238E27FC236}">
                <a16:creationId xmlns:a16="http://schemas.microsoft.com/office/drawing/2014/main" id="{7C795027-ADAE-9A46-2BC0-C433AC223514}"/>
              </a:ext>
            </a:extLst>
          </p:cNvPr>
          <p:cNvSpPr/>
          <p:nvPr/>
        </p:nvSpPr>
        <p:spPr>
          <a:xfrm>
            <a:off x="6943690" y="5256439"/>
            <a:ext cx="163757" cy="310662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ight Bracket 19">
            <a:extLst>
              <a:ext uri="{FF2B5EF4-FFF2-40B4-BE49-F238E27FC236}">
                <a16:creationId xmlns:a16="http://schemas.microsoft.com/office/drawing/2014/main" id="{736904BE-9DA7-7E99-6C4A-636A1E6D4F62}"/>
              </a:ext>
            </a:extLst>
          </p:cNvPr>
          <p:cNvSpPr/>
          <p:nvPr/>
        </p:nvSpPr>
        <p:spPr>
          <a:xfrm>
            <a:off x="7163349" y="3918177"/>
            <a:ext cx="301285" cy="1493593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Straight Arrow Connector 20">
            <a:extLst>
              <a:ext uri="{FF2B5EF4-FFF2-40B4-BE49-F238E27FC236}">
                <a16:creationId xmlns:a16="http://schemas.microsoft.com/office/drawing/2014/main" id="{F8C24B71-EB86-AF26-614E-29E298775A6D}"/>
              </a:ext>
            </a:extLst>
          </p:cNvPr>
          <p:cNvCxnSpPr>
            <a:stCxn id="11" idx="2"/>
          </p:cNvCxnSpPr>
          <p:nvPr/>
        </p:nvCxnSpPr>
        <p:spPr>
          <a:xfrm>
            <a:off x="7464634" y="4664974"/>
            <a:ext cx="423863" cy="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5789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B74F0A-9789-A082-DE91-7741568E7E2D}"/>
              </a:ext>
            </a:extLst>
          </p:cNvPr>
          <p:cNvSpPr txBox="1"/>
          <p:nvPr/>
        </p:nvSpPr>
        <p:spPr>
          <a:xfrm>
            <a:off x="306648" y="319086"/>
            <a:ext cx="90550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기본 자료형을 객체로 선언하기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05D4DCD3-618C-DCE8-6693-80E182F3C25D}"/>
              </a:ext>
            </a:extLst>
          </p:cNvPr>
          <p:cNvSpPr txBox="1">
            <a:spLocks/>
          </p:cNvSpPr>
          <p:nvPr/>
        </p:nvSpPr>
        <p:spPr>
          <a:xfrm>
            <a:off x="455474" y="1026972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rgbClr val="000000"/>
                </a:solidFill>
                <a:latin typeface="+mn-ea"/>
              </a:rPr>
              <a:t>기본 자료형을 객체로 선언하기</a:t>
            </a: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숫자 객체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문자열 객체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불 객체를 생성</a:t>
            </a:r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2"/>
            <a:r>
              <a:rPr lang="ko-KR" altLang="en-US" sz="1400">
                <a:solidFill>
                  <a:srgbClr val="000000"/>
                </a:solidFill>
                <a:latin typeface="+mn-ea"/>
              </a:rPr>
              <a:t>단순한 기본 자료형이 아니므로 이전과 다르게 속성을 가짐</a:t>
            </a:r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A3C2D36-1C99-23CF-1482-BE27906264D3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2241940"/>
          <a:ext cx="3692769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2769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const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객체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= new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객체 자료형 이름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8EF2223-5AA2-7D5F-0F7C-C39CA73EBE34}"/>
              </a:ext>
            </a:extLst>
          </p:cNvPr>
          <p:cNvGraphicFramePr>
            <a:graphicFrameLocks noGrp="1"/>
          </p:cNvGraphicFramePr>
          <p:nvPr/>
        </p:nvGraphicFramePr>
        <p:xfrm>
          <a:off x="6316872" y="2241940"/>
          <a:ext cx="3692769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2769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new Number(10)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new String('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안녕하세요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new Boolean(true)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6" name="Arrow: Right 2">
            <a:extLst>
              <a:ext uri="{FF2B5EF4-FFF2-40B4-BE49-F238E27FC236}">
                <a16:creationId xmlns:a16="http://schemas.microsoft.com/office/drawing/2014/main" id="{76190449-B2AE-5EF1-37F0-A453645A9685}"/>
              </a:ext>
            </a:extLst>
          </p:cNvPr>
          <p:cNvSpPr/>
          <p:nvPr/>
        </p:nvSpPr>
        <p:spPr>
          <a:xfrm>
            <a:off x="5654151" y="2241940"/>
            <a:ext cx="175846" cy="36933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81E92F3C-6815-24F8-295D-7BEA52ACDF4F}"/>
              </a:ext>
            </a:extLst>
          </p:cNvPr>
          <p:cNvGraphicFramePr>
            <a:graphicFrameLocks noGrp="1"/>
          </p:cNvGraphicFramePr>
          <p:nvPr/>
        </p:nvGraphicFramePr>
        <p:xfrm>
          <a:off x="1492458" y="3165259"/>
          <a:ext cx="41148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기본편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260 Chapter 06 | 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객체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&gt; const f = new Number(273)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undefined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typeof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f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"object"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f.sample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= 10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f.sample</a:t>
                      </a:r>
                      <a:endParaRPr lang="en-US" altLang="ko-KR" sz="14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&gt; f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Number {273, sample: 10}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&gt; f + 0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273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f.valueOf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273</a:t>
                      </a:r>
                      <a:endParaRPr lang="ko-KR" altLang="en-US" sz="14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38BA319-5E56-586F-49ED-D734EDCCF7F8}"/>
              </a:ext>
            </a:extLst>
          </p:cNvPr>
          <p:cNvSpPr txBox="1"/>
          <p:nvPr/>
        </p:nvSpPr>
        <p:spPr>
          <a:xfrm>
            <a:off x="3354962" y="4754760"/>
            <a:ext cx="39448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속성을 가질 수 있음 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9AF406-5AC2-CCF0-3DB6-6C92AE0AE83D}"/>
              </a:ext>
            </a:extLst>
          </p:cNvPr>
          <p:cNvSpPr txBox="1"/>
          <p:nvPr/>
        </p:nvSpPr>
        <p:spPr>
          <a:xfrm>
            <a:off x="4193786" y="5246774"/>
            <a:ext cx="42385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콘솔에서 단순하게 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f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를 출력하면 객체 형태로 출력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B12F6D-3C2F-F2F8-1CF6-00A586076EF4}"/>
              </a:ext>
            </a:extLst>
          </p:cNvPr>
          <p:cNvSpPr txBox="1"/>
          <p:nvPr/>
        </p:nvSpPr>
        <p:spPr>
          <a:xfrm>
            <a:off x="4197576" y="5833226"/>
            <a:ext cx="42385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숫자와 똑같이 활용할 수 있고 </a:t>
            </a:r>
            <a:r>
              <a:rPr lang="en-US" altLang="ko-KR" sz="1400" b="0" i="0" u="none" strike="noStrike" baseline="0" dirty="0" err="1">
                <a:solidFill>
                  <a:srgbClr val="FF0000"/>
                </a:solidFill>
                <a:latin typeface="PCSJUS+RixVeryGoodPM"/>
              </a:rPr>
              <a:t>valueOf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() 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메소드를</a:t>
            </a:r>
          </a:p>
          <a:p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사용해서 값을 추출할 수도 있음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1" name="Right Bracket 5">
            <a:extLst>
              <a:ext uri="{FF2B5EF4-FFF2-40B4-BE49-F238E27FC236}">
                <a16:creationId xmlns:a16="http://schemas.microsoft.com/office/drawing/2014/main" id="{EE4C319A-78BC-2708-44E1-DE50DF0685F3}"/>
              </a:ext>
            </a:extLst>
          </p:cNvPr>
          <p:cNvSpPr/>
          <p:nvPr/>
        </p:nvSpPr>
        <p:spPr>
          <a:xfrm>
            <a:off x="2770274" y="4739571"/>
            <a:ext cx="128954" cy="307777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Straight Arrow Connector 9">
            <a:extLst>
              <a:ext uri="{FF2B5EF4-FFF2-40B4-BE49-F238E27FC236}">
                <a16:creationId xmlns:a16="http://schemas.microsoft.com/office/drawing/2014/main" id="{4BE6848F-DE1F-2754-CF29-788C2867D469}"/>
              </a:ext>
            </a:extLst>
          </p:cNvPr>
          <p:cNvCxnSpPr/>
          <p:nvPr/>
        </p:nvCxnSpPr>
        <p:spPr>
          <a:xfrm>
            <a:off x="2899228" y="4903076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Right Bracket 25">
            <a:extLst>
              <a:ext uri="{FF2B5EF4-FFF2-40B4-BE49-F238E27FC236}">
                <a16:creationId xmlns:a16="http://schemas.microsoft.com/office/drawing/2014/main" id="{91A24DF7-1104-8AA1-115F-A7DB99DAE990}"/>
              </a:ext>
            </a:extLst>
          </p:cNvPr>
          <p:cNvSpPr/>
          <p:nvPr/>
        </p:nvSpPr>
        <p:spPr>
          <a:xfrm>
            <a:off x="3618876" y="5206933"/>
            <a:ext cx="128954" cy="307777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Straight Arrow Connector 26">
            <a:extLst>
              <a:ext uri="{FF2B5EF4-FFF2-40B4-BE49-F238E27FC236}">
                <a16:creationId xmlns:a16="http://schemas.microsoft.com/office/drawing/2014/main" id="{8AA80DFA-2359-4465-C3DB-2151BAD32140}"/>
              </a:ext>
            </a:extLst>
          </p:cNvPr>
          <p:cNvCxnSpPr/>
          <p:nvPr/>
        </p:nvCxnSpPr>
        <p:spPr>
          <a:xfrm>
            <a:off x="3747830" y="5370438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Right Bracket 27">
            <a:extLst>
              <a:ext uri="{FF2B5EF4-FFF2-40B4-BE49-F238E27FC236}">
                <a16:creationId xmlns:a16="http://schemas.microsoft.com/office/drawing/2014/main" id="{F82184DA-BC31-66A6-E253-C7C7E48D7CF2}"/>
              </a:ext>
            </a:extLst>
          </p:cNvPr>
          <p:cNvSpPr/>
          <p:nvPr/>
        </p:nvSpPr>
        <p:spPr>
          <a:xfrm>
            <a:off x="3612775" y="5597767"/>
            <a:ext cx="128954" cy="736742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Straight Arrow Connector 28">
            <a:extLst>
              <a:ext uri="{FF2B5EF4-FFF2-40B4-BE49-F238E27FC236}">
                <a16:creationId xmlns:a16="http://schemas.microsoft.com/office/drawing/2014/main" id="{BB30DB18-C8FB-2A9D-3302-DDAE0C4B2C29}"/>
              </a:ext>
            </a:extLst>
          </p:cNvPr>
          <p:cNvCxnSpPr/>
          <p:nvPr/>
        </p:nvCxnSpPr>
        <p:spPr>
          <a:xfrm>
            <a:off x="3747830" y="6019180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4554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B74F0A-9789-A082-DE91-7741568E7E2D}"/>
              </a:ext>
            </a:extLst>
          </p:cNvPr>
          <p:cNvSpPr txBox="1"/>
          <p:nvPr/>
        </p:nvSpPr>
        <p:spPr>
          <a:xfrm>
            <a:off x="306648" y="319086"/>
            <a:ext cx="90550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기본 자료형의 일시적 승급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69A32520-452D-2E9F-E5AF-B0F5963B2E0C}"/>
              </a:ext>
            </a:extLst>
          </p:cNvPr>
          <p:cNvSpPr txBox="1">
            <a:spLocks/>
          </p:cNvSpPr>
          <p:nvPr/>
        </p:nvSpPr>
        <p:spPr>
          <a:xfrm>
            <a:off x="356386" y="1196008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rgbClr val="000000"/>
                </a:solidFill>
                <a:latin typeface="+mn-ea"/>
              </a:rPr>
              <a:t>기본 자료형의 일시적 승급</a:t>
            </a: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자바스크립트는 사용의 편리성을 위해서 기본 자료형의 속성과 메소드를 호출할 때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기본 자료형 뒤에 온점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(.)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을 찍고 무언가 하려고 하면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)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일시적으로 기본 자료형을 객체로 승급시킴</a:t>
            </a:r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9E06570-40A0-437C-D71E-6F3AC3668BE3}"/>
              </a:ext>
            </a:extLst>
          </p:cNvPr>
          <p:cNvGraphicFramePr>
            <a:graphicFrameLocks noGrp="1"/>
          </p:cNvGraphicFramePr>
          <p:nvPr/>
        </p:nvGraphicFramePr>
        <p:xfrm>
          <a:off x="1393371" y="2284828"/>
          <a:ext cx="3692769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2769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const h =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안녕하세요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undefined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h.sample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= 10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h.sample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undefined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7A53DEB-DC62-4A8B-8E97-DAB025F52999}"/>
              </a:ext>
            </a:extLst>
          </p:cNvPr>
          <p:cNvSpPr txBox="1"/>
          <p:nvPr/>
        </p:nvSpPr>
        <p:spPr>
          <a:xfrm>
            <a:off x="3591447" y="2889448"/>
            <a:ext cx="61077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일시적으로 객체로 승급되어 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sample 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속성을 추가할 수 있음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FF86E7-1104-B998-42D7-CCD3CE3B6E47}"/>
              </a:ext>
            </a:extLst>
          </p:cNvPr>
          <p:cNvSpPr txBox="1"/>
          <p:nvPr/>
        </p:nvSpPr>
        <p:spPr>
          <a:xfrm>
            <a:off x="3591447" y="3423499"/>
            <a:ext cx="61077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일시적으로 승급된 것이라 추가했던 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sample 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속성은 이미 사라짐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7" name="Right Bracket 29">
            <a:extLst>
              <a:ext uri="{FF2B5EF4-FFF2-40B4-BE49-F238E27FC236}">
                <a16:creationId xmlns:a16="http://schemas.microsoft.com/office/drawing/2014/main" id="{C048492B-A37C-584B-21A1-53D486D54160}"/>
              </a:ext>
            </a:extLst>
          </p:cNvPr>
          <p:cNvSpPr/>
          <p:nvPr/>
        </p:nvSpPr>
        <p:spPr>
          <a:xfrm>
            <a:off x="3008478" y="2889448"/>
            <a:ext cx="128954" cy="307777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Straight Arrow Connector 30">
            <a:extLst>
              <a:ext uri="{FF2B5EF4-FFF2-40B4-BE49-F238E27FC236}">
                <a16:creationId xmlns:a16="http://schemas.microsoft.com/office/drawing/2014/main" id="{E8FE1983-CC94-513D-BF36-FF289A912D88}"/>
              </a:ext>
            </a:extLst>
          </p:cNvPr>
          <p:cNvCxnSpPr/>
          <p:nvPr/>
        </p:nvCxnSpPr>
        <p:spPr>
          <a:xfrm>
            <a:off x="3137432" y="3052953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Right Bracket 31">
            <a:extLst>
              <a:ext uri="{FF2B5EF4-FFF2-40B4-BE49-F238E27FC236}">
                <a16:creationId xmlns:a16="http://schemas.microsoft.com/office/drawing/2014/main" id="{EAFF12CD-C54A-857C-6727-7C05E27E71B7}"/>
              </a:ext>
            </a:extLst>
          </p:cNvPr>
          <p:cNvSpPr/>
          <p:nvPr/>
        </p:nvSpPr>
        <p:spPr>
          <a:xfrm>
            <a:off x="3008478" y="3372167"/>
            <a:ext cx="128954" cy="307777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Straight Arrow Connector 32">
            <a:extLst>
              <a:ext uri="{FF2B5EF4-FFF2-40B4-BE49-F238E27FC236}">
                <a16:creationId xmlns:a16="http://schemas.microsoft.com/office/drawing/2014/main" id="{02987B55-47FA-C91E-E10C-3075DFB5A040}"/>
              </a:ext>
            </a:extLst>
          </p:cNvPr>
          <p:cNvCxnSpPr/>
          <p:nvPr/>
        </p:nvCxnSpPr>
        <p:spPr>
          <a:xfrm>
            <a:off x="3137432" y="3535672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3956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B74F0A-9789-A082-DE91-7741568E7E2D}"/>
              </a:ext>
            </a:extLst>
          </p:cNvPr>
          <p:cNvSpPr txBox="1"/>
          <p:nvPr/>
        </p:nvSpPr>
        <p:spPr>
          <a:xfrm>
            <a:off x="306648" y="319086"/>
            <a:ext cx="90550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프로토타입 메소드 추가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E441FFEB-6049-9E2B-21B6-6C5E5F644A73}"/>
              </a:ext>
            </a:extLst>
          </p:cNvPr>
          <p:cNvSpPr txBox="1">
            <a:spLocks/>
          </p:cNvSpPr>
          <p:nvPr/>
        </p:nvSpPr>
        <p:spPr>
          <a:xfrm>
            <a:off x="455474" y="1114365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rgbClr val="000000"/>
                </a:solidFill>
                <a:latin typeface="+mn-ea"/>
              </a:rPr>
              <a:t>프로토타입으로 메소드 추가하기</a:t>
            </a: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en-US" altLang="ko-KR" sz="1600">
                <a:solidFill>
                  <a:srgbClr val="000000"/>
                </a:solidFill>
                <a:latin typeface="ITC Garamond Std Lt"/>
              </a:rPr>
              <a:t>prototype </a:t>
            </a:r>
            <a:r>
              <a:rPr lang="ko-KR" altLang="en-US" sz="1600">
                <a:solidFill>
                  <a:srgbClr val="000000"/>
                </a:solidFill>
                <a:latin typeface="YoonV YoonMyungjo100Std_OTF"/>
              </a:rPr>
              <a:t>객체에 속성과 메소드를 추가하면 모든 객체</a:t>
            </a:r>
            <a:r>
              <a:rPr lang="en-US" altLang="ko-KR" sz="1600">
                <a:solidFill>
                  <a:srgbClr val="000000"/>
                </a:solidFill>
                <a:latin typeface="YoonV YoonMyungjo100Std_OTF"/>
              </a:rPr>
              <a:t>(</a:t>
            </a:r>
            <a:r>
              <a:rPr lang="ko-KR" altLang="en-US" sz="1600">
                <a:solidFill>
                  <a:srgbClr val="000000"/>
                </a:solidFill>
                <a:latin typeface="YoonV YoonMyungjo100Std_OTF"/>
              </a:rPr>
              <a:t>와 기본 자료형</a:t>
            </a:r>
            <a:r>
              <a:rPr lang="en-US" altLang="ko-KR" sz="1600">
                <a:solidFill>
                  <a:srgbClr val="000000"/>
                </a:solidFill>
                <a:latin typeface="YoonV YoonMyungjo100Std_OTF"/>
              </a:rPr>
              <a:t>)</a:t>
            </a:r>
            <a:r>
              <a:rPr lang="ko-KR" altLang="en-US" sz="1600">
                <a:solidFill>
                  <a:srgbClr val="000000"/>
                </a:solidFill>
                <a:latin typeface="YoonV YoonMyungjo100Std_OTF"/>
              </a:rPr>
              <a:t>에서 해당 속성과 메소드를 사용할 수 있음</a:t>
            </a:r>
            <a:endParaRPr lang="en-US" altLang="ko-KR" sz="1600">
              <a:solidFill>
                <a:srgbClr val="000000"/>
              </a:solidFill>
              <a:latin typeface="YoonV YoonMyungjo100Std_OTF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YoonV YoonMyungjo100Std_OTF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프로토타입으로 숫자 메소드 추가하기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6-2-1.html)</a:t>
            </a: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D93CB23-3AD3-AEEA-0B62-B9441E24AD97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1967493"/>
          <a:ext cx="5357446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7446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객체 자료형 이름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.prototype.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메소드 이름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= function ()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}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13465FC-6D3A-19B1-3A9C-BC7BB3722FF8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3017378"/>
          <a:ext cx="5357446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7446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power()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메소드를 추가합니다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Number.prototype.power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= function (n = 2)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  return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this.valueOf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() ** n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Number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객체의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power()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메소드를 사용합니다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a = 12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  console.log('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a.power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():',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a.power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())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11   console.log('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a.power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(3):',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a.power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(3))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12   console.log('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a.power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(4):',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a.power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(4))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13 &lt;/script&gt;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6" name="Picture 4">
            <a:extLst>
              <a:ext uri="{FF2B5EF4-FFF2-40B4-BE49-F238E27FC236}">
                <a16:creationId xmlns:a16="http://schemas.microsoft.com/office/drawing/2014/main" id="{FE2CAF6A-9165-43ED-BB94-C81B00226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0033" y="4526138"/>
            <a:ext cx="2409883" cy="148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0696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B74F0A-9789-A082-DE91-7741568E7E2D}"/>
              </a:ext>
            </a:extLst>
          </p:cNvPr>
          <p:cNvSpPr txBox="1"/>
          <p:nvPr/>
        </p:nvSpPr>
        <p:spPr>
          <a:xfrm>
            <a:off x="306648" y="319086"/>
            <a:ext cx="90550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객체의 속성과 메소드 사용하기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(1)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EB61566F-C815-FDA9-A416-C8DF66432120}"/>
              </a:ext>
            </a:extLst>
          </p:cNvPr>
          <p:cNvSpPr txBox="1">
            <a:spLocks/>
          </p:cNvSpPr>
          <p:nvPr/>
        </p:nvSpPr>
        <p:spPr>
          <a:xfrm>
            <a:off x="455474" y="1217779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rgbClr val="000000"/>
                </a:solidFill>
                <a:latin typeface="+mn-ea"/>
              </a:rPr>
              <a:t>프로토타입으로 메소드 추가하기</a:t>
            </a: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en-US" altLang="ko-KR" sz="1600">
                <a:latin typeface="Helvetica 65 Medium"/>
              </a:rPr>
              <a:t>indexOf() </a:t>
            </a:r>
            <a:r>
              <a:rPr lang="ko-KR" altLang="en-US" sz="1600">
                <a:latin typeface="YoonV YoonMyungjo100Std_OTF"/>
              </a:rPr>
              <a:t>메소드로 자바스크립트에서 문자열 내부에 어떤 문자열이 있는지</a:t>
            </a:r>
            <a:r>
              <a:rPr lang="en-US" altLang="ko-KR" sz="1600">
                <a:latin typeface="YoonV YoonMyungjo100Std_OTF"/>
              </a:rPr>
              <a:t>, </a:t>
            </a:r>
            <a:r>
              <a:rPr lang="ko-KR" altLang="en-US" sz="1600">
                <a:latin typeface="YoonV YoonMyungjo100Std_OTF"/>
              </a:rPr>
              <a:t>배열 내부에 어떤 자료가 있는지 확인</a:t>
            </a:r>
            <a:endParaRPr lang="en-US" altLang="ko-KR" sz="1600">
              <a:latin typeface="YoonV YoonMyungjo100Std_OTF"/>
            </a:endParaRPr>
          </a:p>
          <a:p>
            <a:pPr lvl="2"/>
            <a:r>
              <a:rPr lang="ko-KR" altLang="en-US" sz="1400">
                <a:latin typeface="YoonV YoonMyungjo100Std_OTF"/>
              </a:rPr>
              <a:t>문자열 ‘안녕하세요’ 내부에 ‘안녕’</a:t>
            </a:r>
            <a:r>
              <a:rPr lang="en-US" altLang="ko-KR" sz="1400">
                <a:latin typeface="YoonV YoonMyungjo100Std_OTF"/>
              </a:rPr>
              <a:t>, ‘</a:t>
            </a:r>
            <a:r>
              <a:rPr lang="ko-KR" altLang="en-US" sz="1400">
                <a:latin typeface="YoonV YoonMyungjo100Std_OTF"/>
              </a:rPr>
              <a:t>하세’</a:t>
            </a:r>
            <a:r>
              <a:rPr lang="en-US" altLang="ko-KR" sz="1400">
                <a:latin typeface="YoonV YoonMyungjo100Std_OTF"/>
              </a:rPr>
              <a:t>, ‘</a:t>
            </a:r>
            <a:r>
              <a:rPr lang="ko-KR" altLang="en-US" sz="1400">
                <a:latin typeface="YoonV YoonMyungjo100Std_OTF"/>
              </a:rPr>
              <a:t>없는 문자열’이 있는지 확인하면</a:t>
            </a:r>
            <a:r>
              <a:rPr lang="en-US" altLang="ko-KR" sz="1400">
                <a:latin typeface="YoonV YoonMyungjo100Std_OTF"/>
              </a:rPr>
              <a:t>,</a:t>
            </a:r>
            <a:r>
              <a:rPr lang="ko-KR" altLang="en-US" sz="1400">
                <a:latin typeface="YoonV YoonMyungjo100Std_OTF"/>
              </a:rPr>
              <a:t> </a:t>
            </a:r>
            <a:br>
              <a:rPr lang="en-US" altLang="ko-KR" sz="1400">
                <a:latin typeface="YoonV YoonMyungjo100Std_OTF"/>
              </a:rPr>
            </a:br>
            <a:r>
              <a:rPr lang="ko-KR" altLang="en-US" sz="1400">
                <a:latin typeface="YoonV YoonMyungjo100Std_OTF"/>
              </a:rPr>
              <a:t>해당 문자열이 시작하는 위치</a:t>
            </a:r>
            <a:r>
              <a:rPr lang="en-US" altLang="ko-KR" sz="1400">
                <a:latin typeface="YoonV YoonMyungjo100Std_OTF"/>
              </a:rPr>
              <a:t>(</a:t>
            </a:r>
            <a:r>
              <a:rPr lang="ko-KR" altLang="en-US" sz="1400">
                <a:latin typeface="YoonV YoonMyungjo100Std_OTF"/>
              </a:rPr>
              <a:t>인덱스</a:t>
            </a:r>
            <a:r>
              <a:rPr lang="en-US" altLang="ko-KR" sz="1400">
                <a:latin typeface="YoonV YoonMyungjo100Std_OTF"/>
              </a:rPr>
              <a:t>)</a:t>
            </a:r>
            <a:r>
              <a:rPr lang="ko-KR" altLang="en-US" sz="1400">
                <a:latin typeface="YoonV YoonMyungjo100Std_OTF"/>
              </a:rPr>
              <a:t>를 출력하고</a:t>
            </a:r>
            <a:r>
              <a:rPr lang="en-US" altLang="ko-KR" sz="1400">
                <a:latin typeface="YoonV YoonMyungjo100Std_OTF"/>
              </a:rPr>
              <a:t>, </a:t>
            </a:r>
            <a:r>
              <a:rPr lang="ko-KR" altLang="en-US" sz="1400">
                <a:latin typeface="YoonV YoonMyungjo100Std_OTF"/>
              </a:rPr>
              <a:t>없으면 </a:t>
            </a:r>
            <a:r>
              <a:rPr lang="en-US" altLang="ko-KR" sz="1400">
                <a:latin typeface="YoonV YoonMyungjo100Std_OTF"/>
              </a:rPr>
              <a:t>-1</a:t>
            </a:r>
            <a:r>
              <a:rPr lang="ko-KR" altLang="en-US" sz="1400">
                <a:latin typeface="YoonV YoonMyungjo100Std_OTF"/>
              </a:rPr>
              <a:t>을 출력</a:t>
            </a:r>
            <a:endParaRPr lang="en-US" altLang="ko-KR" sz="1400">
              <a:latin typeface="YoonV YoonMyungjo100Std_OTF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YoonV YoonMyungjo100Std_OTF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YoonV YoonMyungjo100Std_OTF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YoonV YoonMyungjo100Std_OTF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YoonV YoonMyungjo100Std_OTF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YoonV YoonMyungjo100Std_OTF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YoonV YoonMyungjo100Std_OTF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YoonV YoonMyungjo100Std_OTF"/>
            </a:endParaRPr>
          </a:p>
          <a:p>
            <a:pPr lvl="2"/>
            <a:r>
              <a:rPr lang="ko-KR" altLang="en-US" sz="1400">
                <a:solidFill>
                  <a:srgbClr val="000000"/>
                </a:solidFill>
                <a:latin typeface="YoonV YoonMyungjo100Std_OTF"/>
              </a:rPr>
              <a:t>배열의 </a:t>
            </a:r>
            <a:r>
              <a:rPr lang="en-US" altLang="ko-KR" sz="1400">
                <a:solidFill>
                  <a:srgbClr val="000000"/>
                </a:solidFill>
                <a:latin typeface="YoonV YoonMyungjo100Std_OTF"/>
              </a:rPr>
              <a:t>indexOf() </a:t>
            </a:r>
            <a:r>
              <a:rPr lang="ko-KR" altLang="en-US" sz="1400">
                <a:solidFill>
                  <a:srgbClr val="000000"/>
                </a:solidFill>
                <a:latin typeface="YoonV YoonMyungjo100Std_OTF"/>
              </a:rPr>
              <a:t>메소드도 마찬가지로 작동</a:t>
            </a:r>
            <a:endParaRPr lang="en-US" altLang="ko-KR" sz="1400">
              <a:solidFill>
                <a:srgbClr val="000000"/>
              </a:solidFill>
              <a:latin typeface="YoonV YoonMyungjo100Std_OTF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YoonV YoonMyungjo100Std_OTF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4E6E4A6-FF88-C05A-E3CF-283233156040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2587392"/>
          <a:ext cx="3810000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const j =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안녕하세요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undefined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j.indexOf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안녕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j.indexOf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하세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j.indexOf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없는 문자열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25DE8B0-9BB7-4BF7-EABD-8C09EC734C10}"/>
              </a:ext>
            </a:extLst>
          </p:cNvPr>
          <p:cNvSpPr txBox="1"/>
          <p:nvPr/>
        </p:nvSpPr>
        <p:spPr>
          <a:xfrm>
            <a:off x="3690722" y="3431169"/>
            <a:ext cx="61077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문자열 내에 있는 문자열이라면 그 인덱스를 출력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B73083-F37B-092D-5418-4CE5C212D3D5}"/>
              </a:ext>
            </a:extLst>
          </p:cNvPr>
          <p:cNvSpPr txBox="1"/>
          <p:nvPr/>
        </p:nvSpPr>
        <p:spPr>
          <a:xfrm>
            <a:off x="4229309" y="4127938"/>
            <a:ext cx="61077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문자열 내에 없는 문자열이라면 </a:t>
            </a:r>
            <a:r>
              <a:rPr lang="en-US" altLang="ko-KR" sz="1400" dirty="0">
                <a:solidFill>
                  <a:srgbClr val="FF0000"/>
                </a:solidFill>
              </a:rPr>
              <a:t>-1</a:t>
            </a:r>
            <a:r>
              <a:rPr lang="ko-KR" altLang="en-US" sz="1400" dirty="0">
                <a:solidFill>
                  <a:srgbClr val="FF0000"/>
                </a:solidFill>
              </a:rPr>
              <a:t>을 출력</a:t>
            </a:r>
          </a:p>
        </p:txBody>
      </p:sp>
      <p:sp>
        <p:nvSpPr>
          <p:cNvPr id="7" name="Right Bracket 7">
            <a:extLst>
              <a:ext uri="{FF2B5EF4-FFF2-40B4-BE49-F238E27FC236}">
                <a16:creationId xmlns:a16="http://schemas.microsoft.com/office/drawing/2014/main" id="{22DAB0D9-13F1-1257-17F2-7CDAAC5515B9}"/>
              </a:ext>
            </a:extLst>
          </p:cNvPr>
          <p:cNvSpPr/>
          <p:nvPr/>
        </p:nvSpPr>
        <p:spPr>
          <a:xfrm>
            <a:off x="3883967" y="4119109"/>
            <a:ext cx="105507" cy="325437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ight Bracket 14">
            <a:extLst>
              <a:ext uri="{FF2B5EF4-FFF2-40B4-BE49-F238E27FC236}">
                <a16:creationId xmlns:a16="http://schemas.microsoft.com/office/drawing/2014/main" id="{D66BBF45-9CB2-E8ED-C6E1-57FC3BEA2B62}"/>
              </a:ext>
            </a:extLst>
          </p:cNvPr>
          <p:cNvSpPr/>
          <p:nvPr/>
        </p:nvSpPr>
        <p:spPr>
          <a:xfrm>
            <a:off x="3344706" y="3218996"/>
            <a:ext cx="83234" cy="696595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Straight Arrow Connector 15">
            <a:extLst>
              <a:ext uri="{FF2B5EF4-FFF2-40B4-BE49-F238E27FC236}">
                <a16:creationId xmlns:a16="http://schemas.microsoft.com/office/drawing/2014/main" id="{870D0769-F8CB-8814-47F3-4AC21C3F4A88}"/>
              </a:ext>
            </a:extLst>
          </p:cNvPr>
          <p:cNvCxnSpPr>
            <a:cxnSpLocks/>
          </p:cNvCxnSpPr>
          <p:nvPr/>
        </p:nvCxnSpPr>
        <p:spPr>
          <a:xfrm>
            <a:off x="3427940" y="3567292"/>
            <a:ext cx="217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17">
            <a:extLst>
              <a:ext uri="{FF2B5EF4-FFF2-40B4-BE49-F238E27FC236}">
                <a16:creationId xmlns:a16="http://schemas.microsoft.com/office/drawing/2014/main" id="{6D0874FE-A6D9-3D68-49AD-9B81BDBE6762}"/>
              </a:ext>
            </a:extLst>
          </p:cNvPr>
          <p:cNvCxnSpPr>
            <a:cxnSpLocks/>
          </p:cNvCxnSpPr>
          <p:nvPr/>
        </p:nvCxnSpPr>
        <p:spPr>
          <a:xfrm>
            <a:off x="4001197" y="4293551"/>
            <a:ext cx="228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7183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B74F0A-9789-A082-DE91-7741568E7E2D}"/>
              </a:ext>
            </a:extLst>
          </p:cNvPr>
          <p:cNvSpPr txBox="1"/>
          <p:nvPr/>
        </p:nvSpPr>
        <p:spPr>
          <a:xfrm>
            <a:off x="306648" y="319086"/>
            <a:ext cx="90550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객체의 속성과 메소드 사용하기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(1)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4D647085-3AAE-F1D5-F58E-2023300738D3}"/>
              </a:ext>
            </a:extLst>
          </p:cNvPr>
          <p:cNvSpPr txBox="1">
            <a:spLocks/>
          </p:cNvSpPr>
          <p:nvPr/>
        </p:nvSpPr>
        <p:spPr>
          <a:xfrm>
            <a:off x="497901" y="1081708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rgbClr val="000000"/>
                </a:solidFill>
                <a:latin typeface="+mn-ea"/>
              </a:rPr>
              <a:t>프로토타입으로 메소드 추가하기</a:t>
            </a: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>
                <a:latin typeface="Helvetica 65 Medium"/>
              </a:rPr>
              <a:t>프로토타입으로 문자열 메소드 추가하기 </a:t>
            </a:r>
            <a:r>
              <a:rPr lang="en-US" altLang="ko-KR" sz="1600">
                <a:latin typeface="Helvetica 65 Medium"/>
              </a:rPr>
              <a:t>(</a:t>
            </a:r>
            <a:r>
              <a:rPr lang="ko-KR" altLang="en-US" sz="1600">
                <a:latin typeface="Helvetica 65 Medium"/>
              </a:rPr>
              <a:t>소스 코드 </a:t>
            </a:r>
            <a:r>
              <a:rPr lang="en-US" altLang="ko-KR" sz="1600">
                <a:latin typeface="Helvetica 65 Medium"/>
              </a:rPr>
              <a:t>6-2-2.html)</a:t>
            </a:r>
            <a:endParaRPr lang="en-US" altLang="ko-KR" sz="1600">
              <a:solidFill>
                <a:srgbClr val="000000"/>
              </a:solidFill>
              <a:latin typeface="YoonV YoonMyungjo100Std_OTF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5B85E60-65BE-BBE5-382B-0ABED865D445}"/>
              </a:ext>
            </a:extLst>
          </p:cNvPr>
          <p:cNvGraphicFramePr>
            <a:graphicFrameLocks noGrp="1"/>
          </p:cNvGraphicFramePr>
          <p:nvPr/>
        </p:nvGraphicFramePr>
        <p:xfrm>
          <a:off x="1534886" y="2039938"/>
          <a:ext cx="5839326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9326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 &lt;script&gt;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  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contain()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메소드를 추가합니다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String.prototype.contain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function (data) {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     return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this.indexOf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(data) &gt;= 0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   }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Array.prototype.contain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function (data) {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     return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this.indexOf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(data) &gt;= 0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   }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  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String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객체의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contain()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메소드를 사용합니다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 = '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   console.log('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안녕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:',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a.contain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안녕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'))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   console.log('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없는데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:',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a.contain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없는데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'))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  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 Array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객체의 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contain()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메소드를 사용합니다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 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 = [273, 32, 103, 57, 52]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   console.log('273 in [273, 32, 103, 57, 52]:',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b.contain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(273))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   console.log('0 in [273, 32, 103, 57, 52]:',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b.contain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(0)) 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 &lt;/script&gt; 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DBDC7942-CEBC-1EB0-8F75-BAA64FF75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1650" y="4584859"/>
            <a:ext cx="3777414" cy="155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834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6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>
                <a:solidFill>
                  <a:schemeClr val="bg1"/>
                </a:solidFill>
              </a:rPr>
              <a:t>라이브러리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9721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48CD3C-4827-442A-DEE3-7046CD4C148D}"/>
              </a:ext>
            </a:extLst>
          </p:cNvPr>
          <p:cNvSpPr txBox="1"/>
          <p:nvPr/>
        </p:nvSpPr>
        <p:spPr>
          <a:xfrm>
            <a:off x="306648" y="319086"/>
            <a:ext cx="90550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Lodash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라이브러리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3E4B30B9-0060-1456-59C1-BDB925757B55}"/>
              </a:ext>
            </a:extLst>
          </p:cNvPr>
          <p:cNvSpPr txBox="1">
            <a:spLocks/>
          </p:cNvSpPr>
          <p:nvPr/>
        </p:nvSpPr>
        <p:spPr>
          <a:xfrm>
            <a:off x="455474" y="1070823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개발할 때 보조적으로 사용하는 함수들을 제공해주는 유틸리티 라이브러리 중 가장 많이 사용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2"/>
            <a:r>
              <a:rPr lang="en-US" altLang="ko-KR" sz="1400" dirty="0" err="1">
                <a:solidFill>
                  <a:srgbClr val="000000"/>
                </a:solidFill>
                <a:latin typeface="+mn-ea"/>
              </a:rPr>
              <a:t>lodash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라이브러리 다운로드 페이지</a:t>
            </a:r>
            <a:br>
              <a:rPr lang="en-US" altLang="ko-KR" sz="1400" dirty="0">
                <a:solidFill>
                  <a:srgbClr val="000000"/>
                </a:solidFill>
                <a:latin typeface="+mn-ea"/>
              </a:rPr>
            </a:b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https://lodash.com</a:t>
            </a:r>
          </a:p>
          <a:p>
            <a:pPr lvl="2"/>
            <a:r>
              <a:rPr lang="en-US" altLang="ko-KR" sz="1400" dirty="0" err="1">
                <a:solidFill>
                  <a:srgbClr val="000000"/>
                </a:solidFill>
                <a:latin typeface="+mn-ea"/>
              </a:rPr>
              <a:t>Lodash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 CDN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링크 페이지</a:t>
            </a:r>
            <a:br>
              <a:rPr lang="en-US" altLang="ko-KR" sz="1400" dirty="0">
                <a:solidFill>
                  <a:srgbClr val="000000"/>
                </a:solidFill>
                <a:latin typeface="+mn-ea"/>
              </a:rPr>
            </a:b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https://www.jsdelivr.com/package/npm/lodash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CDN(Contents Delivery Network)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은 콘텐츠 전송 네트워크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min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버전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: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자바스크립트 코드를 </a:t>
            </a:r>
            <a:r>
              <a:rPr lang="ko-KR" altLang="en-US" sz="1600" dirty="0" err="1">
                <a:solidFill>
                  <a:srgbClr val="000000"/>
                </a:solidFill>
                <a:latin typeface="+mn-ea"/>
              </a:rPr>
              <a:t>집핑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(zipping)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한 파일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2"/>
            <a:r>
              <a:rPr lang="ko-KR" altLang="en-US" sz="1400" dirty="0" err="1">
                <a:solidFill>
                  <a:srgbClr val="000000"/>
                </a:solidFill>
                <a:latin typeface="+mn-ea"/>
              </a:rPr>
              <a:t>집핑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(zipping):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데이터를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CDN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으로 전송하는 경우 데이터의 용량을 줄이고자 다음과 같이 소개를 줄이고 모든 코드를 응축</a:t>
            </a:r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다양한 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</a:rPr>
              <a:t>Lodash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라이브러리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2"/>
            <a:r>
              <a:rPr lang="en-US" altLang="ko-KR" sz="1400" dirty="0" err="1">
                <a:solidFill>
                  <a:srgbClr val="000000"/>
                </a:solidFill>
                <a:latin typeface="+mn-ea"/>
              </a:rPr>
              <a:t>Luxon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와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date-</a:t>
            </a:r>
            <a:r>
              <a:rPr lang="en-US" altLang="ko-KR" sz="1400" dirty="0" err="1">
                <a:solidFill>
                  <a:srgbClr val="000000"/>
                </a:solidFill>
                <a:latin typeface="+mn-ea"/>
              </a:rPr>
              <a:t>fns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: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 날짜와 시간을 쉽게 다루는 라이브러리</a:t>
            </a:r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lvl="2"/>
            <a:r>
              <a:rPr lang="en-US" altLang="ko-KR" sz="1400" dirty="0" err="1">
                <a:solidFill>
                  <a:srgbClr val="000000"/>
                </a:solidFill>
                <a:latin typeface="+mn-ea"/>
              </a:rPr>
              <a:t>Handsontable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웹 페이지에 스프레드시트를 출력하는 라이브러리</a:t>
            </a:r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lvl="2"/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D3.js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와 </a:t>
            </a:r>
            <a:r>
              <a:rPr lang="en-US" altLang="ko-KR" sz="1400" dirty="0" err="1">
                <a:solidFill>
                  <a:srgbClr val="000000"/>
                </a:solidFill>
                <a:latin typeface="+mn-ea"/>
              </a:rPr>
              <a:t>ChartJS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: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 그래프를 그릴 수 있는 라이브러리</a:t>
            </a:r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lvl="2"/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Three.js: 3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차원 그래픽을 다루는 라이브러리</a:t>
            </a:r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marL="914400" lvl="2" indent="0">
              <a:buFont typeface="Arial" panose="020B0604020202020204" pitchFamily="34" charset="0"/>
              <a:buNone/>
            </a:pPr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491291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48CD3C-4827-442A-DEE3-7046CD4C148D}"/>
              </a:ext>
            </a:extLst>
          </p:cNvPr>
          <p:cNvSpPr txBox="1"/>
          <p:nvPr/>
        </p:nvSpPr>
        <p:spPr>
          <a:xfrm>
            <a:off x="306648" y="319086"/>
            <a:ext cx="90550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Lodash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라이브러리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5F04D432-6CDA-1648-C358-8F960AF2F92D}"/>
              </a:ext>
            </a:extLst>
          </p:cNvPr>
          <p:cNvSpPr txBox="1">
            <a:spLocks/>
          </p:cNvSpPr>
          <p:nvPr/>
        </p:nvSpPr>
        <p:spPr>
          <a:xfrm>
            <a:off x="519672" y="1212336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+mn-ea"/>
              </a:rPr>
              <a:t>sortBy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()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메소드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: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배열을 어떤 것으로 정렬할지 지정하면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지정한 것을 기반으로 배열을 정렬해서 리턴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+mn-ea"/>
              </a:rPr>
              <a:t>sortBy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()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메소드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6-2-6.html)</a:t>
            </a:r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B33407C-55B0-74D4-EE63-41F484B606B9}"/>
              </a:ext>
            </a:extLst>
          </p:cNvPr>
          <p:cNvGraphicFramePr>
            <a:graphicFrameLocks noGrp="1"/>
          </p:cNvGraphicFramePr>
          <p:nvPr/>
        </p:nvGraphicFramePr>
        <p:xfrm>
          <a:off x="1556656" y="2388911"/>
          <a:ext cx="5603631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3631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 &lt;script </a:t>
                      </a:r>
                      <a:r>
                        <a:rPr lang="en-US" altLang="ko-KR" sz="12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="https://cdn.jsdelivr.net/</a:t>
                      </a:r>
                      <a:r>
                        <a:rPr lang="en-US" altLang="ko-KR" sz="12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npm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/lodash@4.17.15/lodash.min.js"&gt;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 &lt;/script&gt;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 &lt;script&gt;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   // 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데이터를 생성합니다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   </a:t>
                      </a:r>
                      <a:r>
                        <a:rPr lang="en-US" altLang="ko-KR" sz="12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books = [{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     name: '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혼자 공부하는 파이썬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     price: 18000,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     publisher: '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한빛미디어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   }, {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    name: 'HTML5 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웹 프로그래밍 입문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     price: 26000,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    publisher: '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한빛아카데미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   }, { </a:t>
                      </a:r>
                    </a:p>
                    <a:p>
                      <a:endParaRPr lang="en-US" altLang="ko-KR" sz="12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2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   }]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   // 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가격으로 정렬한 뒤 출력합니다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   </a:t>
                      </a:r>
                      <a:r>
                        <a:rPr lang="en-US" altLang="ko-KR" sz="12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output = _.</a:t>
                      </a:r>
                      <a:r>
                        <a:rPr lang="en-US" altLang="ko-KR" sz="12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sortBy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(books, (book) =&gt; </a:t>
                      </a:r>
                      <a:r>
                        <a:rPr lang="en-US" altLang="ko-KR" sz="12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book.price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   console.log(</a:t>
                      </a:r>
                      <a:r>
                        <a:rPr lang="en-US" altLang="ko-KR" sz="12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JSON.stringify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(output, null, 2)) </a:t>
                      </a:r>
                    </a:p>
                    <a:p>
                      <a:r>
                        <a:rPr lang="en-US" altLang="ko-KR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 &lt;/script&gt;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51E3B84A-C884-F241-798B-A769BE2941CF}"/>
              </a:ext>
            </a:extLst>
          </p:cNvPr>
          <p:cNvSpPr/>
          <p:nvPr/>
        </p:nvSpPr>
        <p:spPr>
          <a:xfrm>
            <a:off x="1556657" y="4816928"/>
            <a:ext cx="3072954" cy="32824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중간 생략</a:t>
            </a:r>
          </a:p>
        </p:txBody>
      </p:sp>
      <p:grpSp>
        <p:nvGrpSpPr>
          <p:cNvPr id="6" name="Group 11">
            <a:extLst>
              <a:ext uri="{FF2B5EF4-FFF2-40B4-BE49-F238E27FC236}">
                <a16:creationId xmlns:a16="http://schemas.microsoft.com/office/drawing/2014/main" id="{EF743CD1-75A2-FFFC-9D4C-72DA63CE87AC}"/>
              </a:ext>
            </a:extLst>
          </p:cNvPr>
          <p:cNvGrpSpPr/>
          <p:nvPr/>
        </p:nvGrpSpPr>
        <p:grpSpPr>
          <a:xfrm>
            <a:off x="7627705" y="2239405"/>
            <a:ext cx="2935055" cy="4230931"/>
            <a:chOff x="3995737" y="223837"/>
            <a:chExt cx="4463195" cy="6433771"/>
          </a:xfrm>
        </p:grpSpPr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13407A10-C2E9-AAE0-2DD9-8524D1B9C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95737" y="223837"/>
              <a:ext cx="4200525" cy="6410325"/>
            </a:xfrm>
            <a:prstGeom prst="rect">
              <a:avLst/>
            </a:prstGeom>
          </p:spPr>
        </p:pic>
        <p:pic>
          <p:nvPicPr>
            <p:cNvPr id="8" name="Picture 10">
              <a:extLst>
                <a:ext uri="{FF2B5EF4-FFF2-40B4-BE49-F238E27FC236}">
                  <a16:creationId xmlns:a16="http://schemas.microsoft.com/office/drawing/2014/main" id="{3BE0DA6B-B512-B3A2-84CC-E1277552C5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06482" y="247283"/>
              <a:ext cx="552450" cy="64103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89489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6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마무리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561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B74F0A-9789-A082-DE91-7741568E7E2D}"/>
              </a:ext>
            </a:extLst>
          </p:cNvPr>
          <p:cNvSpPr txBox="1"/>
          <p:nvPr/>
        </p:nvSpPr>
        <p:spPr>
          <a:xfrm>
            <a:off x="306648" y="319086"/>
            <a:ext cx="90550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객체의 기본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(1)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2264BA87-98B7-66B7-64F4-78188C43E51E}"/>
              </a:ext>
            </a:extLst>
          </p:cNvPr>
          <p:cNvSpPr txBox="1">
            <a:spLocks/>
          </p:cNvSpPr>
          <p:nvPr/>
        </p:nvSpPr>
        <p:spPr>
          <a:xfrm>
            <a:off x="411931" y="1687200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배열은 요소에 접근할 때 인덱스를 사용하지만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객체는 키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(key)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를 사용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객체는 중괄호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{...}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로 생성하며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다음과 같은 형태의 자료를 쉼표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(,)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로 연결해서 입력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객체 선언 예시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DD314E5-4D06-A84C-5EC5-86D714892669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2313222"/>
          <a:ext cx="2965938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5938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: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값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84B3ADDA-D8D6-AF67-F5C3-AC18E8BDAB04}"/>
              </a:ext>
            </a:extLst>
          </p:cNvPr>
          <p:cNvGraphicFramePr>
            <a:graphicFrameLocks noGrp="1"/>
          </p:cNvGraphicFramePr>
          <p:nvPr/>
        </p:nvGraphicFramePr>
        <p:xfrm>
          <a:off x="1492458" y="3353582"/>
          <a:ext cx="501992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9924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product = {</a:t>
                      </a:r>
                    </a:p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    제품명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: '7D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건조 망고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', </a:t>
                      </a:r>
                    </a:p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    유형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: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당절임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',</a:t>
                      </a:r>
                    </a:p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    성분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: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망고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설탕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메타중아황산나트륨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치자황색소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',</a:t>
                      </a:r>
                    </a:p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    원산지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: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필리핀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3EC36D4-1D00-C950-F7A6-82E577729AE1}"/>
              </a:ext>
            </a:extLst>
          </p:cNvPr>
          <p:cNvSpPr txBox="1"/>
          <p:nvPr/>
        </p:nvSpPr>
        <p:spPr>
          <a:xfrm>
            <a:off x="3963280" y="3812469"/>
            <a:ext cx="39330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dirty="0">
                <a:solidFill>
                  <a:srgbClr val="FF0000"/>
                </a:solidFill>
              </a:rPr>
              <a:t>키와 값 뒤에 쉼표</a:t>
            </a:r>
            <a:r>
              <a:rPr lang="en-US" altLang="ko-KR" sz="1400" b="0" dirty="0">
                <a:solidFill>
                  <a:srgbClr val="FF0000"/>
                </a:solidFill>
              </a:rPr>
              <a:t>(,)</a:t>
            </a:r>
            <a:r>
              <a:rPr lang="ko-KR" altLang="en-US" sz="1400" b="0" dirty="0">
                <a:solidFill>
                  <a:srgbClr val="FF0000"/>
                </a:solidFill>
              </a:rPr>
              <a:t>를 </a:t>
            </a:r>
            <a:br>
              <a:rPr lang="en-US" altLang="ko-KR" sz="1400" b="0" dirty="0">
                <a:solidFill>
                  <a:srgbClr val="FF0000"/>
                </a:solidFill>
              </a:rPr>
            </a:br>
            <a:r>
              <a:rPr lang="ko-KR" altLang="en-US" sz="1400" b="0" dirty="0">
                <a:solidFill>
                  <a:srgbClr val="FF0000"/>
                </a:solidFill>
              </a:rPr>
              <a:t>넣어 구분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45">
            <a:extLst>
              <a:ext uri="{FF2B5EF4-FFF2-40B4-BE49-F238E27FC236}">
                <a16:creationId xmlns:a16="http://schemas.microsoft.com/office/drawing/2014/main" id="{D61952AD-2316-6BDD-4A65-05F220B4BA56}"/>
              </a:ext>
            </a:extLst>
          </p:cNvPr>
          <p:cNvCxnSpPr/>
          <p:nvPr/>
        </p:nvCxnSpPr>
        <p:spPr>
          <a:xfrm>
            <a:off x="3719843" y="4010252"/>
            <a:ext cx="243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9" name="Table 47">
            <a:extLst>
              <a:ext uri="{FF2B5EF4-FFF2-40B4-BE49-F238E27FC236}">
                <a16:creationId xmlns:a16="http://schemas.microsoft.com/office/drawing/2014/main" id="{EC4CAFDF-2AD7-F137-23AB-C7D3A8D01F69}"/>
              </a:ext>
            </a:extLst>
          </p:cNvPr>
          <p:cNvGraphicFramePr>
            <a:graphicFrameLocks noGrp="1"/>
          </p:cNvGraphicFramePr>
          <p:nvPr/>
        </p:nvGraphicFramePr>
        <p:xfrm>
          <a:off x="6605395" y="3353582"/>
          <a:ext cx="4842608" cy="1666875"/>
        </p:xfrm>
        <a:graphic>
          <a:graphicData uri="http://schemas.openxmlformats.org/drawingml/2006/table">
            <a:tbl>
              <a:tblPr/>
              <a:tblGrid>
                <a:gridCol w="1132168">
                  <a:extLst>
                    <a:ext uri="{9D8B030D-6E8A-4147-A177-3AD203B41FA5}">
                      <a16:colId xmlns:a16="http://schemas.microsoft.com/office/drawing/2014/main" val="1601366027"/>
                    </a:ext>
                  </a:extLst>
                </a:gridCol>
                <a:gridCol w="3710440">
                  <a:extLst>
                    <a:ext uri="{9D8B030D-6E8A-4147-A177-3AD203B41FA5}">
                      <a16:colId xmlns:a16="http://schemas.microsoft.com/office/drawing/2014/main" val="665964927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892339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7D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건조 망고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2712738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당절임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702428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망고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설탕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메타중아황산나트륨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치자황색소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927278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원산지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필리핀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4984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49103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48CD3C-4827-442A-DEE3-7046CD4C148D}"/>
              </a:ext>
            </a:extLst>
          </p:cNvPr>
          <p:cNvSpPr txBox="1"/>
          <p:nvPr/>
        </p:nvSpPr>
        <p:spPr>
          <a:xfrm>
            <a:off x="306648" y="319086"/>
            <a:ext cx="90550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마무리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0F875312-2532-4056-0B80-19F78644CDC5}"/>
              </a:ext>
            </a:extLst>
          </p:cNvPr>
          <p:cNvSpPr txBox="1">
            <a:spLocks/>
          </p:cNvSpPr>
          <p:nvPr/>
        </p:nvSpPr>
        <p:spPr>
          <a:xfrm>
            <a:off x="455474" y="1250437"/>
            <a:ext cx="11281052" cy="499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4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가지 키워드로 정리하는 핵심 포인트</a:t>
            </a: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실체가 있는 것 중에서 객체가 아닌 것을 기본 자료형이라고 하며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숫자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문자열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불이 대표적인 예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객체를 기반으로 하는 자료형을 객체 자료형이라고 하며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, new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키워드를 활용해서 생성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기본 자료형의 승급이란 기본 자료형이 일시적으로 객체 자료형으로 변화하는 것을 의미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prototype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객체란 객체의 틀을 의미하며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이곳에 속성과 메소드를 추가하면 해당 객체 전체에서 사용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YoonV YoonMyungjo100Std_OTF"/>
              </a:rPr>
              <a:t>확인 문제</a:t>
            </a:r>
            <a:endParaRPr lang="en-US" altLang="ko-KR" sz="18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다음 코드의 실행 결과를 예측해보세요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. 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예측과 다른 결과가 나온다면 왜 그런지 생각해보기</a:t>
            </a:r>
            <a:endParaRPr lang="en-US" altLang="ko-KR" sz="16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6ED1A00-FA18-4318-F033-1CF874C8F1A2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4116842"/>
          <a:ext cx="3528646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646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&lt;script&gt;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num = 52000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num.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원 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function ()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this.valueOf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+ '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원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}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console.log(num.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원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5" name="Picture 5">
            <a:extLst>
              <a:ext uri="{FF2B5EF4-FFF2-40B4-BE49-F238E27FC236}">
                <a16:creationId xmlns:a16="http://schemas.microsoft.com/office/drawing/2014/main" id="{7E09DEC0-DFEF-3EFF-12B4-AA24CDA14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4458" y="4116842"/>
            <a:ext cx="3337413" cy="187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1027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87F80C-77F8-96B5-AA41-A2FC4BDA5045}"/>
              </a:ext>
            </a:extLst>
          </p:cNvPr>
          <p:cNvSpPr txBox="1"/>
          <p:nvPr/>
        </p:nvSpPr>
        <p:spPr>
          <a:xfrm>
            <a:off x="306648" y="319086"/>
            <a:ext cx="90550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마무리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03C2FBEF-C25E-296B-C586-71E18DA9915F}"/>
              </a:ext>
            </a:extLst>
          </p:cNvPr>
          <p:cNvSpPr txBox="1">
            <a:spLocks/>
          </p:cNvSpPr>
          <p:nvPr/>
        </p:nvSpPr>
        <p:spPr>
          <a:xfrm>
            <a:off x="455474" y="1108922"/>
            <a:ext cx="11281052" cy="499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확인 문제</a:t>
            </a:r>
          </a:p>
          <a:p>
            <a:pPr marL="800100" lvl="1" indent="-342900">
              <a:buFont typeface="+mj-lt"/>
              <a:buAutoNum type="arabicPeriod" startAt="2"/>
            </a:pP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다음 코드의 실행 결과를 예측하기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457200" lvl="1" indent="0">
              <a:buNone/>
            </a:pPr>
            <a:r>
              <a:rPr lang="en-US" altLang="ko-KR" sz="1600" dirty="0"/>
              <a:t>	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B8A3369-D33D-F94A-433B-A97186D5DF39}"/>
              </a:ext>
            </a:extLst>
          </p:cNvPr>
          <p:cNvGraphicFramePr>
            <a:graphicFrameLocks noGrp="1"/>
          </p:cNvGraphicFramePr>
          <p:nvPr/>
        </p:nvGraphicFramePr>
        <p:xfrm>
          <a:off x="1492458" y="1936684"/>
          <a:ext cx="4824414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4414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&lt;script&gt;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function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printLang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(code)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printLang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._lang[code]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}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printLang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._lang = {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ko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'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한국어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en: '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영어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'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일본어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'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프랑스어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'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스페인어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}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console.log('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printLang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("ko"):',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printLang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('ko'))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console.log('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printLang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("en"):',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printLang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('en'))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6" name="Picture 8">
            <a:extLst>
              <a:ext uri="{FF2B5EF4-FFF2-40B4-BE49-F238E27FC236}">
                <a16:creationId xmlns:a16="http://schemas.microsoft.com/office/drawing/2014/main" id="{C2B11FB7-8727-96C1-6432-31E361761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289" y="2669523"/>
            <a:ext cx="3337413" cy="187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0684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586B52-D567-C87A-D6EC-3CFD6AF0C104}"/>
              </a:ext>
            </a:extLst>
          </p:cNvPr>
          <p:cNvSpPr txBox="1"/>
          <p:nvPr/>
        </p:nvSpPr>
        <p:spPr>
          <a:xfrm>
            <a:off x="306648" y="319086"/>
            <a:ext cx="90550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마무리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DCCE393B-A5F6-5DC2-CB55-5EDD38BD594A}"/>
              </a:ext>
            </a:extLst>
          </p:cNvPr>
          <p:cNvSpPr txBox="1">
            <a:spLocks/>
          </p:cNvSpPr>
          <p:nvPr/>
        </p:nvSpPr>
        <p:spPr>
          <a:xfrm>
            <a:off x="389044" y="1217780"/>
            <a:ext cx="11281052" cy="499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확인 문제</a:t>
            </a:r>
          </a:p>
          <a:p>
            <a:pPr marL="800100" lvl="1" indent="-342900">
              <a:buFont typeface="+mj-lt"/>
              <a:buAutoNum type="arabicPeriod" startAt="3"/>
            </a:pP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모질라 문서에서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Math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객체와 관련된 내용을 읽고 사인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90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도의 값을 구하기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.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참고로 사인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90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도는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1.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아주 단순하게 생각해서 구현하면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0.8939966636005579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라는 결과가 나옴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. 0.8939966636005579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가 나왔다면 왜 그런지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그리고 이를 어떻게 해야 제대로 사용할 수 있는지 구글 검색 등을 활용해서 알아보고 코드를 수정해보기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3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3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3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3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3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3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3"/>
            </a:pP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다음 중 어떤 종류의 객체들이 모두 공유하는 속성과 메소드를 추가할 때 사용하는 객체의 이름은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?</a:t>
            </a:r>
          </a:p>
          <a:p>
            <a:pPr marL="914400" lvl="2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① </a:t>
            </a:r>
            <a:r>
              <a:rPr lang="en-US" altLang="ko-KR" dirty="0" err="1">
                <a:solidFill>
                  <a:srgbClr val="000000"/>
                </a:solidFill>
                <a:latin typeface="YoonV YoonMyungjo100Std_OTF"/>
              </a:rPr>
              <a:t>classProp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           ② prototype               ③ sample           ④ frame</a:t>
            </a:r>
          </a:p>
          <a:p>
            <a:pPr marL="457200" lvl="1" indent="0">
              <a:buNone/>
            </a:pPr>
            <a:r>
              <a:rPr lang="en-US" altLang="ko-KR" sz="1600" dirty="0"/>
              <a:t>	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6A4D28B-EF40-5180-F163-EB8FB4440417}"/>
              </a:ext>
            </a:extLst>
          </p:cNvPr>
          <p:cNvGraphicFramePr>
            <a:graphicFrameLocks noGrp="1"/>
          </p:cNvGraphicFramePr>
          <p:nvPr/>
        </p:nvGraphicFramePr>
        <p:xfrm>
          <a:off x="1426028" y="2696519"/>
          <a:ext cx="4824414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4414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&lt;script&gt;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//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변수를 선언합니다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6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degree = 90</a:t>
                      </a: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//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출력합니다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en-US" altLang="ko-KR" sz="16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6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FE84EFBD-928B-4715-6921-7F7CC70E7BE5}"/>
              </a:ext>
            </a:extLst>
          </p:cNvPr>
          <p:cNvSpPr/>
          <p:nvPr/>
        </p:nvSpPr>
        <p:spPr>
          <a:xfrm>
            <a:off x="1618533" y="3717599"/>
            <a:ext cx="4485003" cy="4600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5608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586B52-D567-C87A-D6EC-3CFD6AF0C104}"/>
              </a:ext>
            </a:extLst>
          </p:cNvPr>
          <p:cNvSpPr txBox="1"/>
          <p:nvPr/>
        </p:nvSpPr>
        <p:spPr>
          <a:xfrm>
            <a:off x="306648" y="319086"/>
            <a:ext cx="90550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마무리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DAC84278-272E-4105-6BE1-678FA4896413}"/>
              </a:ext>
            </a:extLst>
          </p:cNvPr>
          <p:cNvSpPr txBox="1">
            <a:spLocks/>
          </p:cNvSpPr>
          <p:nvPr/>
        </p:nvSpPr>
        <p:spPr>
          <a:xfrm>
            <a:off x="455474" y="1026972"/>
            <a:ext cx="11281052" cy="499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확인 문제</a:t>
            </a:r>
          </a:p>
          <a:p>
            <a:pPr marL="800100" lvl="1" indent="-342900">
              <a:buFont typeface="+mj-lt"/>
              <a:buAutoNum type="arabicPeriod" startAt="5"/>
            </a:pP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본문에서는 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YoonV YoonMyungjo100Std_OTF"/>
              </a:rPr>
              <a:t>Lodash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라이브러리의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_.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YoonV YoonMyungjo100Std_OTF"/>
              </a:rPr>
              <a:t>sortBy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()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메소드를 살펴보았음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. _.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YoonV YoonMyungjo100Std_OTF"/>
              </a:rPr>
              <a:t>orderBy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()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메소드도 한번 살펴보고 어떤 형태로 사용해야 하는지 직접 예제를 작성하기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.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그리고 다음과 같은 배열을 이름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(name)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으로 오름차순 정렬하기</a:t>
            </a: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457200" lvl="1" indent="0">
              <a:buNone/>
            </a:pPr>
            <a:r>
              <a:rPr lang="en-US" altLang="ko-KR" sz="1600" dirty="0"/>
              <a:t>	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6810824-756A-DB55-AEC0-7889A1D23E6C}"/>
              </a:ext>
            </a:extLst>
          </p:cNvPr>
          <p:cNvGraphicFramePr>
            <a:graphicFrameLocks noGrp="1"/>
          </p:cNvGraphicFramePr>
          <p:nvPr/>
        </p:nvGraphicFramePr>
        <p:xfrm>
          <a:off x="1492458" y="2129029"/>
          <a:ext cx="4824414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4414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&lt;script&gt;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books = [{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name: '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혼자 공부하는 파이썬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price: 18000,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publisher: '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한빛미디어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}, {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name: 'HTML5 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웹 프로그래밍 입문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price: 26000,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publisher: '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한빛아카데미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}, {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name: '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머신러닝 딥러닝 실전 개발 입문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price: 30000,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publisher: '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위키북스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}, {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name: '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딥러닝을 위한 수학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',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price: 25000,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publisher: '</a:t>
                      </a: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위키북스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}]</a:t>
                      </a:r>
                    </a:p>
                    <a:p>
                      <a:endParaRPr lang="en-US" altLang="ko-KR" sz="14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C29E6E05-2B01-5177-5076-5A40FE015CDE}"/>
              </a:ext>
            </a:extLst>
          </p:cNvPr>
          <p:cNvSpPr/>
          <p:nvPr/>
        </p:nvSpPr>
        <p:spPr>
          <a:xfrm>
            <a:off x="1667144" y="6026610"/>
            <a:ext cx="4485003" cy="22700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188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B74F0A-9789-A082-DE91-7741568E7E2D}"/>
              </a:ext>
            </a:extLst>
          </p:cNvPr>
          <p:cNvSpPr txBox="1"/>
          <p:nvPr/>
        </p:nvSpPr>
        <p:spPr>
          <a:xfrm>
            <a:off x="306648" y="319086"/>
            <a:ext cx="90550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객체의 기본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(1)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84CC28AA-DED2-702C-980E-DA1C24770569}"/>
              </a:ext>
            </a:extLst>
          </p:cNvPr>
          <p:cNvSpPr txBox="1">
            <a:spLocks/>
          </p:cNvSpPr>
          <p:nvPr/>
        </p:nvSpPr>
        <p:spPr>
          <a:xfrm>
            <a:off x="504459" y="1794733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객체 요소에 접근하기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대괄호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[ ]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사용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)</a:t>
            </a: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객체 요소에 접근하기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온점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.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사용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)</a:t>
            </a: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식별자로 사용할 수 없는 단어를 키로 사용할 경우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2"/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객체를 생성할 때 키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(key)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는 식별자와 문자열을 모두 사용 가능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 </a:t>
            </a:r>
            <a:br>
              <a:rPr lang="en-US" altLang="ko-KR" sz="1400" dirty="0">
                <a:solidFill>
                  <a:srgbClr val="000000"/>
                </a:solidFill>
                <a:latin typeface="+mn-ea"/>
              </a:rPr>
            </a:b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대부분의 개발자가 식별자를 키로 사용하지만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식별자로 사용할 수 없는 단어를 키로 사용할 때는 문자열을 사용</a:t>
            </a:r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lvl="2"/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식별자가 아닌 문자열을 키로 사용했을 때는 무조건 대괄호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[...]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를 사용해야 객체의 요소에 접근 가능</a:t>
            </a:r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083C959-C34B-E021-4F8F-C76B9BA6FB4C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2120492"/>
          <a:ext cx="2992134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2134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product[‘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제품명’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] 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product['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유형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’] 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product['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성분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product['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원산지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']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4AEA5FF-24C3-43E7-298E-40611E815B6F}"/>
              </a:ext>
            </a:extLst>
          </p:cNvPr>
          <p:cNvSpPr txBox="1"/>
          <p:nvPr/>
        </p:nvSpPr>
        <p:spPr>
          <a:xfrm>
            <a:off x="3552972" y="2142667"/>
            <a:ext cx="39330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FF0000"/>
                </a:solidFill>
              </a:rPr>
              <a:t>'7D </a:t>
            </a:r>
            <a:r>
              <a:rPr lang="ko-KR" altLang="en-US" sz="1400" b="0" dirty="0">
                <a:solidFill>
                  <a:srgbClr val="FF0000"/>
                </a:solidFill>
              </a:rPr>
              <a:t>건조 망고</a:t>
            </a:r>
            <a:r>
              <a:rPr lang="en-US" altLang="ko-KR" sz="1400" b="0" dirty="0">
                <a:solidFill>
                  <a:srgbClr val="FF0000"/>
                </a:solidFill>
              </a:rPr>
              <a:t>'</a:t>
            </a:r>
          </a:p>
        </p:txBody>
      </p:sp>
      <p:cxnSp>
        <p:nvCxnSpPr>
          <p:cNvPr id="6" name="Straight Arrow Connector 45">
            <a:extLst>
              <a:ext uri="{FF2B5EF4-FFF2-40B4-BE49-F238E27FC236}">
                <a16:creationId xmlns:a16="http://schemas.microsoft.com/office/drawing/2014/main" id="{ACCF2866-D21F-D179-9A0D-EB9564D51B76}"/>
              </a:ext>
            </a:extLst>
          </p:cNvPr>
          <p:cNvCxnSpPr>
            <a:cxnSpLocks/>
          </p:cNvCxnSpPr>
          <p:nvPr/>
        </p:nvCxnSpPr>
        <p:spPr>
          <a:xfrm>
            <a:off x="3309535" y="2271917"/>
            <a:ext cx="243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D8935F4-F8BA-F6B3-7C0F-972DCD2BBD5D}"/>
              </a:ext>
            </a:extLst>
          </p:cNvPr>
          <p:cNvSpPr txBox="1"/>
          <p:nvPr/>
        </p:nvSpPr>
        <p:spPr>
          <a:xfrm>
            <a:off x="3552972" y="2398326"/>
            <a:ext cx="39330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FF0000"/>
                </a:solidFill>
              </a:rPr>
              <a:t>'</a:t>
            </a:r>
            <a:r>
              <a:rPr lang="ko-KR" altLang="en-US" sz="1400" b="0" dirty="0">
                <a:solidFill>
                  <a:srgbClr val="FF0000"/>
                </a:solidFill>
              </a:rPr>
              <a:t>당절임</a:t>
            </a:r>
            <a:r>
              <a:rPr lang="en-US" altLang="ko-KR" sz="1400" b="0" dirty="0">
                <a:solidFill>
                  <a:srgbClr val="FF0000"/>
                </a:solidFill>
              </a:rPr>
              <a:t>'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26FB42-07CE-823F-F098-E6338B8F971D}"/>
              </a:ext>
            </a:extLst>
          </p:cNvPr>
          <p:cNvSpPr txBox="1"/>
          <p:nvPr/>
        </p:nvSpPr>
        <p:spPr>
          <a:xfrm>
            <a:off x="3552972" y="2653985"/>
            <a:ext cx="39330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FF0000"/>
                </a:solidFill>
              </a:rPr>
              <a:t>'</a:t>
            </a:r>
            <a:r>
              <a:rPr lang="ko-KR" altLang="en-US" sz="1400" b="0" dirty="0">
                <a:solidFill>
                  <a:srgbClr val="FF0000"/>
                </a:solidFill>
              </a:rPr>
              <a:t>망고</a:t>
            </a:r>
            <a:r>
              <a:rPr lang="en-US" altLang="ko-KR" sz="1400" b="0" dirty="0">
                <a:solidFill>
                  <a:srgbClr val="FF0000"/>
                </a:solidFill>
              </a:rPr>
              <a:t>, </a:t>
            </a:r>
            <a:r>
              <a:rPr lang="ko-KR" altLang="en-US" sz="1400" b="0" dirty="0">
                <a:solidFill>
                  <a:srgbClr val="FF0000"/>
                </a:solidFill>
              </a:rPr>
              <a:t>설탕</a:t>
            </a:r>
            <a:r>
              <a:rPr lang="en-US" altLang="ko-KR" sz="1400" b="0" dirty="0">
                <a:solidFill>
                  <a:srgbClr val="FF0000"/>
                </a:solidFill>
              </a:rPr>
              <a:t>, </a:t>
            </a:r>
            <a:r>
              <a:rPr lang="ko-KR" altLang="en-US" sz="1400" b="0" dirty="0">
                <a:solidFill>
                  <a:srgbClr val="FF0000"/>
                </a:solidFill>
              </a:rPr>
              <a:t>메타중아황산나트륨</a:t>
            </a:r>
            <a:r>
              <a:rPr lang="en-US" altLang="ko-KR" sz="1400" b="0" dirty="0">
                <a:solidFill>
                  <a:srgbClr val="FF0000"/>
                </a:solidFill>
              </a:rPr>
              <a:t>, </a:t>
            </a:r>
            <a:r>
              <a:rPr lang="ko-KR" altLang="en-US" sz="1400" b="0" dirty="0">
                <a:solidFill>
                  <a:srgbClr val="FF0000"/>
                </a:solidFill>
              </a:rPr>
              <a:t>치자황색소</a:t>
            </a:r>
            <a:r>
              <a:rPr lang="en-US" altLang="ko-KR" sz="1400" b="0" dirty="0">
                <a:solidFill>
                  <a:srgbClr val="FF0000"/>
                </a:solidFill>
              </a:rPr>
              <a:t>'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FF9C88-8320-D9B7-2790-800666934295}"/>
              </a:ext>
            </a:extLst>
          </p:cNvPr>
          <p:cNvSpPr txBox="1"/>
          <p:nvPr/>
        </p:nvSpPr>
        <p:spPr>
          <a:xfrm>
            <a:off x="3552972" y="2909644"/>
            <a:ext cx="39330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FF0000"/>
                </a:solidFill>
              </a:rPr>
              <a:t>'</a:t>
            </a:r>
            <a:r>
              <a:rPr lang="ko-KR" altLang="en-US" sz="1400" b="0" dirty="0">
                <a:solidFill>
                  <a:srgbClr val="FF0000"/>
                </a:solidFill>
              </a:rPr>
              <a:t>필리핀</a:t>
            </a:r>
            <a:r>
              <a:rPr lang="en-US" altLang="ko-KR" sz="1400" b="0" dirty="0">
                <a:solidFill>
                  <a:srgbClr val="FF0000"/>
                </a:solidFill>
              </a:rPr>
              <a:t>'</a:t>
            </a:r>
          </a:p>
        </p:txBody>
      </p:sp>
      <p:cxnSp>
        <p:nvCxnSpPr>
          <p:cNvPr id="10" name="Straight Arrow Connector 13">
            <a:extLst>
              <a:ext uri="{FF2B5EF4-FFF2-40B4-BE49-F238E27FC236}">
                <a16:creationId xmlns:a16="http://schemas.microsoft.com/office/drawing/2014/main" id="{17CEE02E-8B5E-21EF-3EE3-E9C671A11FBC}"/>
              </a:ext>
            </a:extLst>
          </p:cNvPr>
          <p:cNvCxnSpPr>
            <a:cxnSpLocks/>
          </p:cNvCxnSpPr>
          <p:nvPr/>
        </p:nvCxnSpPr>
        <p:spPr>
          <a:xfrm>
            <a:off x="3309535" y="2525917"/>
            <a:ext cx="243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4">
            <a:extLst>
              <a:ext uri="{FF2B5EF4-FFF2-40B4-BE49-F238E27FC236}">
                <a16:creationId xmlns:a16="http://schemas.microsoft.com/office/drawing/2014/main" id="{E0A1BEB0-1AB7-AC07-E2EF-55F09A59480E}"/>
              </a:ext>
            </a:extLst>
          </p:cNvPr>
          <p:cNvCxnSpPr>
            <a:cxnSpLocks/>
          </p:cNvCxnSpPr>
          <p:nvPr/>
        </p:nvCxnSpPr>
        <p:spPr>
          <a:xfrm>
            <a:off x="3309535" y="2779917"/>
            <a:ext cx="243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5">
            <a:extLst>
              <a:ext uri="{FF2B5EF4-FFF2-40B4-BE49-F238E27FC236}">
                <a16:creationId xmlns:a16="http://schemas.microsoft.com/office/drawing/2014/main" id="{29F231D6-2C25-61A1-F4F2-2064F8DC20D2}"/>
              </a:ext>
            </a:extLst>
          </p:cNvPr>
          <p:cNvCxnSpPr>
            <a:cxnSpLocks/>
          </p:cNvCxnSpPr>
          <p:nvPr/>
        </p:nvCxnSpPr>
        <p:spPr>
          <a:xfrm>
            <a:off x="3309535" y="3033917"/>
            <a:ext cx="243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6F165180-5216-A82C-D4ED-F65F8ACD5711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3722087"/>
          <a:ext cx="2992134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2134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product.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제품명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product.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유형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product.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성분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product.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원산지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F5A229DC-75C0-BFFC-5997-8D61B7850826}"/>
              </a:ext>
            </a:extLst>
          </p:cNvPr>
          <p:cNvSpPr txBox="1"/>
          <p:nvPr/>
        </p:nvSpPr>
        <p:spPr>
          <a:xfrm>
            <a:off x="3552972" y="3731116"/>
            <a:ext cx="39330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FF0000"/>
                </a:solidFill>
              </a:rPr>
              <a:t>'7D </a:t>
            </a:r>
            <a:r>
              <a:rPr lang="ko-KR" altLang="en-US" sz="1400" b="0" dirty="0">
                <a:solidFill>
                  <a:srgbClr val="FF0000"/>
                </a:solidFill>
              </a:rPr>
              <a:t>건조 망고</a:t>
            </a:r>
            <a:r>
              <a:rPr lang="en-US" altLang="ko-KR" sz="1400" b="0" dirty="0">
                <a:solidFill>
                  <a:srgbClr val="FF0000"/>
                </a:solidFill>
              </a:rPr>
              <a:t>'</a:t>
            </a:r>
          </a:p>
        </p:txBody>
      </p:sp>
      <p:cxnSp>
        <p:nvCxnSpPr>
          <p:cNvPr id="15" name="Straight Arrow Connector 18">
            <a:extLst>
              <a:ext uri="{FF2B5EF4-FFF2-40B4-BE49-F238E27FC236}">
                <a16:creationId xmlns:a16="http://schemas.microsoft.com/office/drawing/2014/main" id="{64F9D23C-AB90-7ABE-B276-6D5B41D28390}"/>
              </a:ext>
            </a:extLst>
          </p:cNvPr>
          <p:cNvCxnSpPr>
            <a:cxnSpLocks/>
          </p:cNvCxnSpPr>
          <p:nvPr/>
        </p:nvCxnSpPr>
        <p:spPr>
          <a:xfrm>
            <a:off x="3309535" y="3860366"/>
            <a:ext cx="243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9D978E0-27B0-F583-10AD-27758A39B67C}"/>
              </a:ext>
            </a:extLst>
          </p:cNvPr>
          <p:cNvSpPr txBox="1"/>
          <p:nvPr/>
        </p:nvSpPr>
        <p:spPr>
          <a:xfrm>
            <a:off x="3552972" y="3986775"/>
            <a:ext cx="39330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FF0000"/>
                </a:solidFill>
              </a:rPr>
              <a:t>'</a:t>
            </a:r>
            <a:r>
              <a:rPr lang="ko-KR" altLang="en-US" sz="1400" b="0" dirty="0">
                <a:solidFill>
                  <a:srgbClr val="FF0000"/>
                </a:solidFill>
              </a:rPr>
              <a:t>당절임</a:t>
            </a:r>
            <a:r>
              <a:rPr lang="en-US" altLang="ko-KR" sz="1400" b="0" dirty="0">
                <a:solidFill>
                  <a:srgbClr val="FF0000"/>
                </a:solidFill>
              </a:rPr>
              <a:t>'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30836E-4453-5EA6-B567-CDBFF4227857}"/>
              </a:ext>
            </a:extLst>
          </p:cNvPr>
          <p:cNvSpPr txBox="1"/>
          <p:nvPr/>
        </p:nvSpPr>
        <p:spPr>
          <a:xfrm>
            <a:off x="3552972" y="4242434"/>
            <a:ext cx="39330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FF0000"/>
                </a:solidFill>
              </a:rPr>
              <a:t>'</a:t>
            </a:r>
            <a:r>
              <a:rPr lang="ko-KR" altLang="en-US" sz="1400" b="0" dirty="0">
                <a:solidFill>
                  <a:srgbClr val="FF0000"/>
                </a:solidFill>
              </a:rPr>
              <a:t>망고</a:t>
            </a:r>
            <a:r>
              <a:rPr lang="en-US" altLang="ko-KR" sz="1400" b="0" dirty="0">
                <a:solidFill>
                  <a:srgbClr val="FF0000"/>
                </a:solidFill>
              </a:rPr>
              <a:t>, </a:t>
            </a:r>
            <a:r>
              <a:rPr lang="ko-KR" altLang="en-US" sz="1400" b="0" dirty="0">
                <a:solidFill>
                  <a:srgbClr val="FF0000"/>
                </a:solidFill>
              </a:rPr>
              <a:t>설탕</a:t>
            </a:r>
            <a:r>
              <a:rPr lang="en-US" altLang="ko-KR" sz="1400" b="0" dirty="0">
                <a:solidFill>
                  <a:srgbClr val="FF0000"/>
                </a:solidFill>
              </a:rPr>
              <a:t>, </a:t>
            </a:r>
            <a:r>
              <a:rPr lang="ko-KR" altLang="en-US" sz="1400" b="0" dirty="0">
                <a:solidFill>
                  <a:srgbClr val="FF0000"/>
                </a:solidFill>
              </a:rPr>
              <a:t>메타중아황산나트륨</a:t>
            </a:r>
            <a:r>
              <a:rPr lang="en-US" altLang="ko-KR" sz="1400" b="0" dirty="0">
                <a:solidFill>
                  <a:srgbClr val="FF0000"/>
                </a:solidFill>
              </a:rPr>
              <a:t>, </a:t>
            </a:r>
            <a:r>
              <a:rPr lang="ko-KR" altLang="en-US" sz="1400" b="0" dirty="0">
                <a:solidFill>
                  <a:srgbClr val="FF0000"/>
                </a:solidFill>
              </a:rPr>
              <a:t>치자황색소</a:t>
            </a:r>
            <a:r>
              <a:rPr lang="en-US" altLang="ko-KR" sz="1400" b="0" dirty="0">
                <a:solidFill>
                  <a:srgbClr val="FF0000"/>
                </a:solidFill>
              </a:rPr>
              <a:t>'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442516-D268-ABCA-D942-763AF7213B99}"/>
              </a:ext>
            </a:extLst>
          </p:cNvPr>
          <p:cNvSpPr txBox="1"/>
          <p:nvPr/>
        </p:nvSpPr>
        <p:spPr>
          <a:xfrm>
            <a:off x="3552972" y="4498093"/>
            <a:ext cx="39330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FF0000"/>
                </a:solidFill>
              </a:rPr>
              <a:t>'</a:t>
            </a:r>
            <a:r>
              <a:rPr lang="ko-KR" altLang="en-US" sz="1400" b="0" dirty="0">
                <a:solidFill>
                  <a:srgbClr val="FF0000"/>
                </a:solidFill>
              </a:rPr>
              <a:t>필리핀</a:t>
            </a:r>
            <a:r>
              <a:rPr lang="en-US" altLang="ko-KR" sz="1400" b="0" dirty="0">
                <a:solidFill>
                  <a:srgbClr val="FF0000"/>
                </a:solidFill>
              </a:rPr>
              <a:t>'</a:t>
            </a:r>
          </a:p>
        </p:txBody>
      </p:sp>
      <p:cxnSp>
        <p:nvCxnSpPr>
          <p:cNvPr id="19" name="Straight Arrow Connector 22">
            <a:extLst>
              <a:ext uri="{FF2B5EF4-FFF2-40B4-BE49-F238E27FC236}">
                <a16:creationId xmlns:a16="http://schemas.microsoft.com/office/drawing/2014/main" id="{2C342929-D140-99CD-7C41-BFF2632FFD47}"/>
              </a:ext>
            </a:extLst>
          </p:cNvPr>
          <p:cNvCxnSpPr>
            <a:cxnSpLocks/>
          </p:cNvCxnSpPr>
          <p:nvPr/>
        </p:nvCxnSpPr>
        <p:spPr>
          <a:xfrm>
            <a:off x="3309535" y="4114366"/>
            <a:ext cx="243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23">
            <a:extLst>
              <a:ext uri="{FF2B5EF4-FFF2-40B4-BE49-F238E27FC236}">
                <a16:creationId xmlns:a16="http://schemas.microsoft.com/office/drawing/2014/main" id="{2A96C297-1A7B-F55F-0C3D-7E310010B3D1}"/>
              </a:ext>
            </a:extLst>
          </p:cNvPr>
          <p:cNvCxnSpPr>
            <a:cxnSpLocks/>
          </p:cNvCxnSpPr>
          <p:nvPr/>
        </p:nvCxnSpPr>
        <p:spPr>
          <a:xfrm>
            <a:off x="3309535" y="4368366"/>
            <a:ext cx="243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4">
            <a:extLst>
              <a:ext uri="{FF2B5EF4-FFF2-40B4-BE49-F238E27FC236}">
                <a16:creationId xmlns:a16="http://schemas.microsoft.com/office/drawing/2014/main" id="{16C5513C-821C-8ED2-6E08-B3FEAB18ED20}"/>
              </a:ext>
            </a:extLst>
          </p:cNvPr>
          <p:cNvCxnSpPr>
            <a:cxnSpLocks/>
          </p:cNvCxnSpPr>
          <p:nvPr/>
        </p:nvCxnSpPr>
        <p:spPr>
          <a:xfrm>
            <a:off x="3309535" y="4622366"/>
            <a:ext cx="243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125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6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 err="1">
                <a:solidFill>
                  <a:schemeClr val="bg1"/>
                </a:solidFill>
              </a:rPr>
              <a:t>매소드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061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B74F0A-9789-A082-DE91-7741568E7E2D}"/>
              </a:ext>
            </a:extLst>
          </p:cNvPr>
          <p:cNvSpPr txBox="1"/>
          <p:nvPr/>
        </p:nvSpPr>
        <p:spPr>
          <a:xfrm>
            <a:off x="306648" y="319086"/>
            <a:ext cx="90550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속성과 메소드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71AD2CBB-DAB8-17DF-1EA0-F7F8379BD782}"/>
              </a:ext>
            </a:extLst>
          </p:cNvPr>
          <p:cNvSpPr txBox="1">
            <a:spLocks/>
          </p:cNvSpPr>
          <p:nvPr/>
        </p:nvSpPr>
        <p:spPr>
          <a:xfrm>
            <a:off x="455474" y="1217779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rgbClr val="000000"/>
                </a:solidFill>
                <a:latin typeface="+mn-ea"/>
              </a:rPr>
              <a:t>속성과 메소드</a:t>
            </a: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객체의 속성은 모든 형태의 자료값을 가질 수 있음</a:t>
            </a:r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속성과 메소드 구분하기</a:t>
            </a:r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2"/>
            <a:r>
              <a:rPr lang="ko-KR" altLang="en-US" sz="1400">
                <a:solidFill>
                  <a:srgbClr val="000000"/>
                </a:solidFill>
                <a:latin typeface="+mn-ea"/>
              </a:rPr>
              <a:t>메소드</a:t>
            </a:r>
            <a:r>
              <a:rPr lang="en-US" altLang="ko-KR" sz="1400">
                <a:solidFill>
                  <a:srgbClr val="000000"/>
                </a:solidFill>
                <a:latin typeface="+mn-ea"/>
              </a:rPr>
              <a:t>: </a:t>
            </a:r>
            <a:r>
              <a:rPr lang="ko-KR" altLang="en-US" sz="1400">
                <a:solidFill>
                  <a:srgbClr val="000000"/>
                </a:solidFill>
                <a:latin typeface="+mn-ea"/>
              </a:rPr>
              <a:t>객체의 속성 중 함수 자료형인 속성</a:t>
            </a:r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2"/>
            <a:r>
              <a:rPr lang="en-US" altLang="ko-KR" sz="1400">
                <a:solidFill>
                  <a:srgbClr val="000000"/>
                </a:solidFill>
                <a:latin typeface="+mn-ea"/>
              </a:rPr>
              <a:t>eat</a:t>
            </a:r>
            <a:r>
              <a:rPr lang="ko-KR" altLang="en-US" sz="1400">
                <a:solidFill>
                  <a:srgbClr val="000000"/>
                </a:solidFill>
                <a:latin typeface="+mn-ea"/>
              </a:rPr>
              <a:t> 메소드</a:t>
            </a:r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4A6806A-E6A9-BB95-E62F-F1C2EDFB85F2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3098029"/>
          <a:ext cx="3329354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9354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pet =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  name: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구름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',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  eat: function (food) {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  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메소드를 호출합니다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person.eat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189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B74F0A-9789-A082-DE91-7741568E7E2D}"/>
              </a:ext>
            </a:extLst>
          </p:cNvPr>
          <p:cNvSpPr txBox="1"/>
          <p:nvPr/>
        </p:nvSpPr>
        <p:spPr>
          <a:xfrm>
            <a:off x="306648" y="319086"/>
            <a:ext cx="90550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속성과 메소드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0CB63DA8-209E-8D4B-2F48-E32C13134EE6}"/>
              </a:ext>
            </a:extLst>
          </p:cNvPr>
          <p:cNvSpPr txBox="1">
            <a:spLocks/>
          </p:cNvSpPr>
          <p:nvPr/>
        </p:nvSpPr>
        <p:spPr>
          <a:xfrm>
            <a:off x="455474" y="1228666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rgbClr val="000000"/>
                </a:solidFill>
                <a:latin typeface="+mn-ea"/>
              </a:rPr>
              <a:t>속성과 메소드</a:t>
            </a: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메소드 내부에서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this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키워드 사용하기</a:t>
            </a:r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2"/>
            <a:r>
              <a:rPr lang="ko-KR" altLang="en-US" sz="1400">
                <a:solidFill>
                  <a:srgbClr val="000000"/>
                </a:solidFill>
                <a:latin typeface="+mn-ea"/>
              </a:rPr>
              <a:t>자기 자신의 자신이 가진 속성이라는 것을 표시할 때 </a:t>
            </a:r>
            <a:r>
              <a:rPr lang="en-US" altLang="ko-KR" sz="1400">
                <a:solidFill>
                  <a:srgbClr val="000000"/>
                </a:solidFill>
                <a:latin typeface="+mn-ea"/>
              </a:rPr>
              <a:t>this </a:t>
            </a:r>
            <a:r>
              <a:rPr lang="ko-KR" altLang="en-US" sz="1400">
                <a:solidFill>
                  <a:srgbClr val="000000"/>
                </a:solidFill>
                <a:latin typeface="+mn-ea"/>
              </a:rPr>
              <a:t>키워드를 사용</a:t>
            </a:r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메소드 내부에서의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this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키워드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6-1-1.html)</a:t>
            </a: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F22839-A249-82BC-A303-38F056B22657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2707405"/>
          <a:ext cx="5076092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6092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변수를 선언합니다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pet =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  name: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구름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',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  eat: function (food)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    alert(this.name +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은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는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 + food +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을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를 먹습니다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메소드를 호출합니다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11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pet.eat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밥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12 &lt;/script&gt;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57F5E8D-BF80-4A89-CFAC-72258262B8EB}"/>
              </a:ext>
            </a:extLst>
          </p:cNvPr>
          <p:cNvSpPr txBox="1"/>
          <p:nvPr/>
        </p:nvSpPr>
        <p:spPr>
          <a:xfrm>
            <a:off x="4341167" y="4263730"/>
            <a:ext cx="28514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FF0000"/>
                </a:solidFill>
              </a:rPr>
              <a:t>this </a:t>
            </a:r>
            <a:r>
              <a:rPr lang="ko-KR" altLang="en-US" sz="1400" b="0" dirty="0">
                <a:solidFill>
                  <a:srgbClr val="FF0000"/>
                </a:solidFill>
              </a:rPr>
              <a:t>키워드를 사용해 자신이 가진</a:t>
            </a:r>
          </a:p>
          <a:p>
            <a:r>
              <a:rPr lang="ko-KR" altLang="en-US" sz="1400" b="0" dirty="0">
                <a:solidFill>
                  <a:srgbClr val="FF0000"/>
                </a:solidFill>
              </a:rPr>
              <a:t>속성에 접근할 수 있음</a:t>
            </a:r>
            <a:endParaRPr lang="en-US" altLang="ko-KR" sz="1400" b="0" dirty="0">
              <a:solidFill>
                <a:srgbClr val="FF0000"/>
              </a:solidFill>
            </a:endParaRPr>
          </a:p>
        </p:txBody>
      </p:sp>
      <p:cxnSp>
        <p:nvCxnSpPr>
          <p:cNvPr id="6" name="Straight Connector 4">
            <a:extLst>
              <a:ext uri="{FF2B5EF4-FFF2-40B4-BE49-F238E27FC236}">
                <a16:creationId xmlns:a16="http://schemas.microsoft.com/office/drawing/2014/main" id="{1670497B-8C25-8A56-68B5-97798A33AC14}"/>
              </a:ext>
            </a:extLst>
          </p:cNvPr>
          <p:cNvCxnSpPr/>
          <p:nvPr/>
        </p:nvCxnSpPr>
        <p:spPr>
          <a:xfrm>
            <a:off x="2525939" y="4216165"/>
            <a:ext cx="86750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Freeform: Shape 7">
            <a:extLst>
              <a:ext uri="{FF2B5EF4-FFF2-40B4-BE49-F238E27FC236}">
                <a16:creationId xmlns:a16="http://schemas.microsoft.com/office/drawing/2014/main" id="{6ED8D6D8-372F-F935-E6BF-995A039516F7}"/>
              </a:ext>
            </a:extLst>
          </p:cNvPr>
          <p:cNvSpPr/>
          <p:nvPr/>
        </p:nvSpPr>
        <p:spPr>
          <a:xfrm>
            <a:off x="2711659" y="4223658"/>
            <a:ext cx="1629508" cy="211015"/>
          </a:xfrm>
          <a:custGeom>
            <a:avLst/>
            <a:gdLst>
              <a:gd name="connsiteX0" fmla="*/ 0 w 1629508"/>
              <a:gd name="connsiteY0" fmla="*/ 0 h 211015"/>
              <a:gd name="connsiteX1" fmla="*/ 0 w 1629508"/>
              <a:gd name="connsiteY1" fmla="*/ 199292 h 211015"/>
              <a:gd name="connsiteX2" fmla="*/ 1629508 w 1629508"/>
              <a:gd name="connsiteY2" fmla="*/ 199292 h 211015"/>
              <a:gd name="connsiteX3" fmla="*/ 1629508 w 1629508"/>
              <a:gd name="connsiteY3" fmla="*/ 211015 h 211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9508" h="211015">
                <a:moveTo>
                  <a:pt x="0" y="0"/>
                </a:moveTo>
                <a:lnTo>
                  <a:pt x="0" y="199292"/>
                </a:lnTo>
                <a:lnTo>
                  <a:pt x="1629508" y="199292"/>
                </a:lnTo>
                <a:lnTo>
                  <a:pt x="1629508" y="211015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10">
            <a:extLst>
              <a:ext uri="{FF2B5EF4-FFF2-40B4-BE49-F238E27FC236}">
                <a16:creationId xmlns:a16="http://schemas.microsoft.com/office/drawing/2014/main" id="{906476A6-F6C6-1A68-08DC-6FB227305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5785" y="4566060"/>
            <a:ext cx="2765547" cy="92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24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44A6F01B-35BD-182F-F3D3-1155F23B726B}"/>
              </a:ext>
            </a:extLst>
          </p:cNvPr>
          <p:cNvSpPr txBox="1">
            <a:spLocks/>
          </p:cNvSpPr>
          <p:nvPr/>
        </p:nvSpPr>
        <p:spPr>
          <a:xfrm>
            <a:off x="514228" y="1431079"/>
            <a:ext cx="11281052" cy="70788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동적으로 객체 속성 추가하기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6-1-2.html)</a:t>
            </a: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099A9E6-445F-C9EB-FFC6-AB8FD7BD4702}"/>
              </a:ext>
            </a:extLst>
          </p:cNvPr>
          <p:cNvGraphicFramePr>
            <a:graphicFrameLocks noGrp="1"/>
          </p:cNvGraphicFramePr>
          <p:nvPr/>
        </p:nvGraphicFramePr>
        <p:xfrm>
          <a:off x="1540328" y="1935229"/>
          <a:ext cx="5076092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6092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객체를 선언합니다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student = {}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student.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이름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=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윤인성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student.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취미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=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악기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student.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장래희망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=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생명공학자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출력합니다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  console.log(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JSON.stringify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(student, null, 2))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&lt;/script&gt;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5" name="Picture 5">
            <a:extLst>
              <a:ext uri="{FF2B5EF4-FFF2-40B4-BE49-F238E27FC236}">
                <a16:creationId xmlns:a16="http://schemas.microsoft.com/office/drawing/2014/main" id="{BC2E3083-8118-F238-0FE6-A1DC67438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1183" y="2162464"/>
            <a:ext cx="3208018" cy="22209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DC64B0-566F-B4FF-EACD-FB1AB2CF9AA9}"/>
              </a:ext>
            </a:extLst>
          </p:cNvPr>
          <p:cNvSpPr txBox="1"/>
          <p:nvPr/>
        </p:nvSpPr>
        <p:spPr>
          <a:xfrm>
            <a:off x="306648" y="319086"/>
            <a:ext cx="90550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동적으로 객체 속성 추가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/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제거</a:t>
            </a:r>
          </a:p>
        </p:txBody>
      </p:sp>
    </p:spTree>
    <p:extLst>
      <p:ext uri="{BB962C8B-B14F-4D97-AF65-F5344CB8AC3E}">
        <p14:creationId xmlns:p14="http://schemas.microsoft.com/office/powerpoint/2010/main" val="689531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D1E71A43-0EB2-4B54-0B9D-3F3E2CFE33C5}"/>
              </a:ext>
            </a:extLst>
          </p:cNvPr>
          <p:cNvSpPr txBox="1">
            <a:spLocks/>
          </p:cNvSpPr>
          <p:nvPr/>
        </p:nvSpPr>
        <p:spPr>
          <a:xfrm>
            <a:off x="455474" y="1026972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rgbClr val="000000"/>
                </a:solidFill>
                <a:latin typeface="+mn-ea"/>
              </a:rPr>
              <a:t>동적으로 객체 속성 추가</a:t>
            </a:r>
            <a:r>
              <a:rPr lang="en-US" altLang="ko-KR">
                <a:solidFill>
                  <a:srgbClr val="000000"/>
                </a:solidFill>
                <a:latin typeface="+mn-ea"/>
              </a:rPr>
              <a:t>/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제거</a:t>
            </a: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동적으로 객체 속성 제거하기</a:t>
            </a:r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2"/>
            <a:r>
              <a:rPr lang="en-US" altLang="ko-KR" sz="1400">
                <a:solidFill>
                  <a:srgbClr val="000000"/>
                </a:solidFill>
                <a:latin typeface="+mn-ea"/>
              </a:rPr>
              <a:t>delete </a:t>
            </a:r>
            <a:r>
              <a:rPr lang="ko-KR" altLang="en-US" sz="1400">
                <a:solidFill>
                  <a:srgbClr val="000000"/>
                </a:solidFill>
                <a:latin typeface="+mn-ea"/>
              </a:rPr>
              <a:t>키워드 사용</a:t>
            </a:r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동적으로 객체 속성 제거하기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6-1-3.html)</a:t>
            </a: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B270884-598B-18C8-C110-7CB2AC9DA79F}"/>
              </a:ext>
            </a:extLst>
          </p:cNvPr>
          <p:cNvGraphicFramePr>
            <a:graphicFrameLocks noGrp="1"/>
          </p:cNvGraphicFramePr>
          <p:nvPr/>
        </p:nvGraphicFramePr>
        <p:xfrm>
          <a:off x="1499828" y="2116716"/>
          <a:ext cx="2653769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3769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delete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객체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속성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0A1E198-5607-1218-361F-9CE1B43A21D9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3218141"/>
          <a:ext cx="4700954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0954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객체를 선언합니다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student = {}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student.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이름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=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윤인성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student.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취미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=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악기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student.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장래희망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=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생명공학자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’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08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객체의 속성을 제거합니다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09   delete student.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장래희망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11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출력합니다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12   console.log(</a:t>
                      </a:r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</a:rPr>
                        <a:t>JSON.stringify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(student, null, 2))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13 &lt;/script&gt;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6" name="Picture 4">
            <a:extLst>
              <a:ext uri="{FF2B5EF4-FFF2-40B4-BE49-F238E27FC236}">
                <a16:creationId xmlns:a16="http://schemas.microsoft.com/office/drawing/2014/main" id="{6D4AE365-FD3F-C45C-09F3-DD4AA459A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3314" y="4125854"/>
            <a:ext cx="3208018" cy="18331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592DEB-9B0E-8BA6-56ED-48B1A4F8F03B}"/>
              </a:ext>
            </a:extLst>
          </p:cNvPr>
          <p:cNvSpPr txBox="1"/>
          <p:nvPr/>
        </p:nvSpPr>
        <p:spPr>
          <a:xfrm>
            <a:off x="306648" y="319086"/>
            <a:ext cx="90550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동적으로 객체 속성 추가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/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제거</a:t>
            </a:r>
          </a:p>
        </p:txBody>
      </p:sp>
    </p:spTree>
    <p:extLst>
      <p:ext uri="{BB962C8B-B14F-4D97-AF65-F5344CB8AC3E}">
        <p14:creationId xmlns:p14="http://schemas.microsoft.com/office/powerpoint/2010/main" val="1934482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2821</Words>
  <Application>Microsoft Office PowerPoint</Application>
  <PresentationFormat>와이드스크린</PresentationFormat>
  <Paragraphs>633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2" baseType="lpstr">
      <vt:lpstr>Helvetica 65 Medium</vt:lpstr>
      <vt:lpstr>ITC Garamond Std Lt</vt:lpstr>
      <vt:lpstr>KoPubWorld돋움체 Bold</vt:lpstr>
      <vt:lpstr>PCSJUS+RixVeryGoodPM</vt:lpstr>
      <vt:lpstr>YoonV YoonMyungjo100Std_OTF</vt:lpstr>
      <vt:lpstr>맑은 고딕</vt:lpstr>
      <vt:lpstr>시스템 서체</vt:lpstr>
      <vt:lpstr>Arial</vt:lpstr>
      <vt:lpstr>Office 테마</vt:lpstr>
      <vt:lpstr>PowerPoint 프레젠테이션</vt:lpstr>
      <vt:lpstr>06[HTML+CSS+ JAVASCRIPT] 객체의 기본</vt:lpstr>
      <vt:lpstr>PowerPoint 프레젠테이션</vt:lpstr>
      <vt:lpstr>PowerPoint 프레젠테이션</vt:lpstr>
      <vt:lpstr>06[HTML+CSS+ JAVASCRIPT] 매소드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06[HTML+CSS+ JAVASCRIPT] 화살표 메서드</vt:lpstr>
      <vt:lpstr>PowerPoint 프레젠테이션</vt:lpstr>
      <vt:lpstr>06[HTML+CSS+ JAVASCRIPT] 정리</vt:lpstr>
      <vt:lpstr>PowerPoint 프레젠테이션</vt:lpstr>
      <vt:lpstr>06[HTML+CSS+ JAVASCRIPT] 확인문제</vt:lpstr>
      <vt:lpstr>PowerPoint 프레젠테이션</vt:lpstr>
      <vt:lpstr>PowerPoint 프레젠테이션</vt:lpstr>
      <vt:lpstr>06[HTML+CSS+ JAVASCRIPT] 객체의 속성과 메소드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06[HTML+CSS+ JAVASCRIPT] 라이브러리</vt:lpstr>
      <vt:lpstr>PowerPoint 프레젠테이션</vt:lpstr>
      <vt:lpstr>PowerPoint 프레젠테이션</vt:lpstr>
      <vt:lpstr>06[HTML+CSS+ JAVASCRIPT] 마무리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06[HTML+CSS+ JAVASCRIPT] 객체의 기본</dc:title>
  <dc:creator>이 호진</dc:creator>
  <cp:lastModifiedBy>이 호진</cp:lastModifiedBy>
  <cp:revision>13</cp:revision>
  <dcterms:created xsi:type="dcterms:W3CDTF">2023-05-20T08:31:53Z</dcterms:created>
  <dcterms:modified xsi:type="dcterms:W3CDTF">2023-05-20T10:10:46Z</dcterms:modified>
</cp:coreProperties>
</file>