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4" r:id="rId2"/>
    <p:sldId id="22894" r:id="rId3"/>
    <p:sldId id="22895" r:id="rId4"/>
    <p:sldId id="22896" r:id="rId5"/>
    <p:sldId id="22897" r:id="rId6"/>
    <p:sldId id="22898" r:id="rId7"/>
    <p:sldId id="22899" r:id="rId8"/>
    <p:sldId id="22900" r:id="rId9"/>
    <p:sldId id="22901" r:id="rId10"/>
    <p:sldId id="22902" r:id="rId11"/>
    <p:sldId id="22903" r:id="rId12"/>
    <p:sldId id="22904" r:id="rId13"/>
    <p:sldId id="22905" r:id="rId14"/>
    <p:sldId id="22906" r:id="rId15"/>
    <p:sldId id="2290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20B7F-874C-4D31-8D26-B00AEF22BD91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905CA-7708-4C98-AFC0-18B1AE667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746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A91C8-DEA2-5AF7-7969-01938F4A5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D1266F-C160-A1C5-C1D4-6B4A2E6C7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7C2891-A762-CFB0-97CE-B7DF8D8E4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16BA-BAB4-45C6-A411-2E4568FC220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6F57D4-ACC5-E5D8-E1DC-E3BC83B4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6E8822-F2C8-519D-75D3-103910EA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1EAC-BF71-4D55-9B97-8A274E234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94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DD821-5CDC-C6C0-AEBA-F4EDAE59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9E4260-AA93-0759-AF54-CB1223CB4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966D0B-3512-69B4-5155-B5F6EE90D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16BA-BAB4-45C6-A411-2E4568FC220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5477AE-C211-D543-3EDF-CB6063AA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952A5F-37C2-ABB4-1A3B-6BA38241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1EAC-BF71-4D55-9B97-8A274E234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28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8C2DA3-E8BA-E943-0273-16BF111C2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C5A4E4-1B6B-2052-B718-190236772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99627E-DCDB-5EF0-21FF-D23C9D13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16BA-BAB4-45C6-A411-2E4568FC220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E915B-5D6D-68B4-067A-770FD4C8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827F2-B530-AAD7-5F43-CD472222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1EAC-BF71-4D55-9B97-8A274E234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04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CFD98-5854-EE7D-2845-B55AC4FC2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B68A2-4E07-17D3-D7E9-CDBBBB969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C465A-3EB0-9FF9-620D-A4F0F3D2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16BA-BAB4-45C6-A411-2E4568FC220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BB072-0894-7CD4-6592-BF62F0B6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017D8-F829-B057-21D6-864D2975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1EAC-BF71-4D55-9B97-8A274E234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85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4134-DAAF-8B3E-EE88-A027B46D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A4274E-40B7-A602-DED9-D138E5369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8146B-5EE6-622E-03E6-C0B1A08F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16BA-BAB4-45C6-A411-2E4568FC220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EA2A5-9402-9792-EFF0-23BC0A55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4A216-B0F9-2DA6-F30D-2A71675D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1EAC-BF71-4D55-9B97-8A274E234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6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F1056-4DB9-95F6-B18F-5B15D22D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34210-2DD6-27BC-A08F-4948C36FA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2622A-CF60-A452-B6FD-60EC56EC1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34006F-B536-91D9-9CD3-8AA48B7C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16BA-BAB4-45C6-A411-2E4568FC220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0835EF-5458-1852-79E3-342BC8A24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30B779-A5AA-E649-022B-929289C8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1EAC-BF71-4D55-9B97-8A274E234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4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B46C7-B3D8-4945-3D70-A3AF6CB97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11FEC-E947-E183-F029-049D80070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A0B093-7388-578B-0AD6-C7A761A6D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1B8DE2-3F22-1A23-AE62-8856A3B1B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D0A43C-3948-C7C8-5C68-6620000CA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DA0C29-D7CF-6880-C39E-14FEC4B8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16BA-BAB4-45C6-A411-2E4568FC220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58E7F2-5122-C19F-652F-5D4EA08F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5E45E1-A384-4CD3-7C1B-8CD65A48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1EAC-BF71-4D55-9B97-8A274E234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7CED4-1F6C-DD85-7B89-F9D874EBC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6D6828-4077-64F2-5F19-B0E4E1D8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16BA-BAB4-45C6-A411-2E4568FC220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E6BA3F-85C9-6389-2104-3F7BDA78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45836E-E49E-15CB-C39E-CF36F632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1EAC-BF71-4D55-9B97-8A274E234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2D522F-E139-28F4-28B9-64188753B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16BA-BAB4-45C6-A411-2E4568FC220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72A736-D71C-FC08-C915-B79E33E5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7E5580-4F9F-6121-08AC-06DED15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1EAC-BF71-4D55-9B97-8A274E234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38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85EA6-E31B-FA86-B68B-47871E9D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47B7E-1436-83EF-4C8A-2C446395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7A36A9-2BB2-D610-E96E-5120CAA3F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15E62C-381C-EBE0-50CA-AA427ADEA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16BA-BAB4-45C6-A411-2E4568FC220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ECF21C-1B7F-7B10-2946-EFC0D38A2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458760-2724-0107-75A7-E6CCD0EA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1EAC-BF71-4D55-9B97-8A274E234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2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C9A49-8C2A-E9AF-A3AF-8379F7CC5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9B2FEA-9B9F-E85F-D4F0-3C5520BA3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84F8C4-EDCE-8CAA-BC06-D27A25B76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752046-021C-3C38-28F4-39E8073D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16BA-BAB4-45C6-A411-2E4568FC220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91581F-B5A5-B158-8377-63ED2DF1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33C8B7-7660-D7AE-A256-119643B4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1EAC-BF71-4D55-9B97-8A274E234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60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A18DBD-E940-9869-08FB-913221E5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B4F7C9-B138-725F-3F6A-8518CA2EC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B6F02B-5395-F13A-4091-790E6A2DD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316BA-BAB4-45C6-A411-2E4568FC220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D0E139-1110-E2D1-6088-1B0C47305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444AA-C329-E64D-8686-A1E3A3929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91EAC-BF71-4D55-9B97-8A274E234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14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305. 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객체와 배열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86B52-D567-C87A-D6EC-3CFD6AF0C104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 전개 연산자</a:t>
            </a: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DC11B816-1CF5-6BFA-E670-36A07D93F515}"/>
              </a:ext>
            </a:extLst>
          </p:cNvPr>
          <p:cNvSpPr txBox="1">
            <a:spLocks/>
          </p:cNvSpPr>
          <p:nvPr/>
        </p:nvSpPr>
        <p:spPr>
          <a:xfrm>
            <a:off x="455474" y="1026972"/>
            <a:ext cx="11281052" cy="56573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객체 전개 연산자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400">
                <a:solidFill>
                  <a:srgbClr val="000000"/>
                </a:solidFill>
                <a:latin typeface="+mn-ea"/>
              </a:rPr>
              <a:t>객체도 깊은 복사를 할 때 전개 연산자 사용 가능</a:t>
            </a: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400">
                <a:solidFill>
                  <a:srgbClr val="000000"/>
                </a:solidFill>
                <a:latin typeface="+mn-ea"/>
              </a:rPr>
              <a:t>얕은 복사로 객체 복사하기 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6-3-7.html)</a:t>
            </a: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F7FD51-4041-7D6D-41F3-304542408BE1}"/>
              </a:ext>
            </a:extLst>
          </p:cNvPr>
          <p:cNvGraphicFramePr>
            <a:graphicFrameLocks noGrp="1"/>
          </p:cNvGraphicFramePr>
          <p:nvPr/>
        </p:nvGraphicFramePr>
        <p:xfrm>
          <a:off x="1260165" y="2766139"/>
          <a:ext cx="594267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267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  const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구름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   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   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6,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 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종족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강아지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}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const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구름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나이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1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console.log(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JSON.stringify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console.log(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JSON.stringify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&lt;/script&gt;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DAF2B7-3A31-0DD8-6050-0140FAEB8E24}"/>
              </a:ext>
            </a:extLst>
          </p:cNvPr>
          <p:cNvGraphicFramePr>
            <a:graphicFrameLocks noGrp="1"/>
          </p:cNvGraphicFramePr>
          <p:nvPr/>
        </p:nvGraphicFramePr>
        <p:xfrm>
          <a:off x="1240045" y="1784767"/>
          <a:ext cx="4824414" cy="315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15371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{...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객체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9CEC0E1-FE05-1DEA-8CDC-5094E0127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839" y="4534997"/>
            <a:ext cx="3419977" cy="113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3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86B52-D567-C87A-D6EC-3CFD6AF0C104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객체와 배열 고급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177792AD-75A2-FE96-9EDB-F35E20E96280}"/>
              </a:ext>
            </a:extLst>
          </p:cNvPr>
          <p:cNvSpPr txBox="1">
            <a:spLocks/>
          </p:cNvSpPr>
          <p:nvPr/>
        </p:nvSpPr>
        <p:spPr>
          <a:xfrm>
            <a:off x="455474" y="1157908"/>
            <a:ext cx="11281052" cy="39747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전개 연산자를 사용해서 깊은 복사를 하면 두 객체가 독립적으로 동작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1"/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전개 연산자를 사용해 깊은 복사하기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6-3-8.html)</a:t>
            </a: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5806F5-1CE4-CA7F-970F-C4E2598304DA}"/>
              </a:ext>
            </a:extLst>
          </p:cNvPr>
          <p:cNvGraphicFramePr>
            <a:graphicFrameLocks noGrp="1"/>
          </p:cNvGraphicFramePr>
          <p:nvPr/>
        </p:nvGraphicFramePr>
        <p:xfrm>
          <a:off x="1245336" y="1899539"/>
          <a:ext cx="594267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267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  const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구름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   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   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6,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 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종족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강아지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const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{...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나이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1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console.log(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JSON.stringify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console.log(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JSON.stringify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262B3E90-E2DE-200A-A4F5-09A803C08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079" y="3594952"/>
            <a:ext cx="3551503" cy="116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98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86B52-D567-C87A-D6EC-3CFD6AF0C104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객체와 배열 고급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438C12B-9550-F7A0-7CA3-EB818B44F5B0}"/>
              </a:ext>
            </a:extLst>
          </p:cNvPr>
          <p:cNvSpPr txBox="1">
            <a:spLocks/>
          </p:cNvSpPr>
          <p:nvPr/>
        </p:nvSpPr>
        <p:spPr>
          <a:xfrm>
            <a:off x="306648" y="1141579"/>
            <a:ext cx="11281052" cy="56573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400">
                <a:solidFill>
                  <a:srgbClr val="000000"/>
                </a:solidFill>
                <a:latin typeface="+mn-ea"/>
              </a:rPr>
              <a:t>전개 연산자를 사용해 객체 요소를 추가할 수 있음</a:t>
            </a: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400">
                <a:solidFill>
                  <a:srgbClr val="000000"/>
                </a:solidFill>
                <a:latin typeface="+mn-ea"/>
              </a:rPr>
              <a:t>변경하고 싶은 속성만 추가하기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6-3-9.html)</a:t>
            </a: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63A367-08A3-CBC8-578D-880E2402CFED}"/>
              </a:ext>
            </a:extLst>
          </p:cNvPr>
          <p:cNvGraphicFramePr>
            <a:graphicFrameLocks noGrp="1"/>
          </p:cNvGraphicFramePr>
          <p:nvPr/>
        </p:nvGraphicFramePr>
        <p:xfrm>
          <a:off x="1096510" y="2485230"/>
          <a:ext cx="5942674" cy="3661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267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61501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  const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구름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   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   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6,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 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종족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강아지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const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08         ...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  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기존의 속성 덮어 쓰기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  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1, 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기존의 속성 덮어 쓰기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 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예방접종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true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console.log(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JSON.stringify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console.log(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JSON.stringify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CEA5138-CA88-D3E9-5EED-783475BA4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167" y="4934461"/>
            <a:ext cx="4311533" cy="1067618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5F2D9A5-A977-BC6E-93D4-407BEA22F1AE}"/>
              </a:ext>
            </a:extLst>
          </p:cNvPr>
          <p:cNvGraphicFramePr>
            <a:graphicFrameLocks noGrp="1"/>
          </p:cNvGraphicFramePr>
          <p:nvPr/>
        </p:nvGraphicFramePr>
        <p:xfrm>
          <a:off x="1122760" y="1497670"/>
          <a:ext cx="4824414" cy="315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15371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{...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객체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자료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자료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자료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890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86B52-D567-C87A-D6EC-3CFD6AF0C104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객체와 배열 고급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EA41C375-23C8-D317-0BBC-43E9BFD38112}"/>
              </a:ext>
            </a:extLst>
          </p:cNvPr>
          <p:cNvSpPr txBox="1">
            <a:spLocks/>
          </p:cNvSpPr>
          <p:nvPr/>
        </p:nvSpPr>
        <p:spPr>
          <a:xfrm>
            <a:off x="455474" y="1026972"/>
            <a:ext cx="11281052" cy="56573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400">
                <a:solidFill>
                  <a:srgbClr val="000000"/>
                </a:solidFill>
                <a:latin typeface="+mn-ea"/>
              </a:rPr>
              <a:t>객체는 전개 순서가 중요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. ‘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전개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’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라는 이름처럼 전개한 부분에 객체가 펼쳐지기 때문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1"/>
            <a:r>
              <a:rPr lang="ko-KR" altLang="en-US" sz="1400">
                <a:solidFill>
                  <a:srgbClr val="000000"/>
                </a:solidFill>
                <a:latin typeface="+mn-ea"/>
              </a:rPr>
              <a:t>다음과 같이 입력한 경우 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‘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구름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’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이라는 객체가 앞부분에 전개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따라서 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‘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뒤에 있는 이름과 나이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’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가 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‘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앞에 있는 이름과 나이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’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를 덮어씀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400">
                <a:solidFill>
                  <a:srgbClr val="000000"/>
                </a:solidFill>
                <a:latin typeface="+mn-ea"/>
              </a:rPr>
              <a:t>전개를 뒤에 한다면 뒤에서 전개됨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. ‘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뒤에 있는 이름과 나이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’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가 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‘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앞에 있는 이름과 나이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’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를 덮어씀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80A9E17-ECCE-A0C8-B7FD-EF929D1778DE}"/>
              </a:ext>
            </a:extLst>
          </p:cNvPr>
          <p:cNvGraphicFramePr>
            <a:graphicFrameLocks noGrp="1"/>
          </p:cNvGraphicFramePr>
          <p:nvPr/>
        </p:nvGraphicFramePr>
        <p:xfrm>
          <a:off x="1197908" y="1747169"/>
          <a:ext cx="2036339" cy="2086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339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2086769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이름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＇,</a:t>
                      </a:r>
                    </a:p>
                    <a:p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나이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1,</a:t>
                      </a:r>
                    </a:p>
                    <a:p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예방접종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true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DA88A8-8BC8-5D97-6EF4-28D871553A20}"/>
              </a:ext>
            </a:extLst>
          </p:cNvPr>
          <p:cNvGraphicFramePr>
            <a:graphicFrameLocks noGrp="1"/>
          </p:cNvGraphicFramePr>
          <p:nvPr/>
        </p:nvGraphicFramePr>
        <p:xfrm>
          <a:off x="3547243" y="1747169"/>
          <a:ext cx="2036339" cy="2086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339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2086769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{</a:t>
                      </a:r>
                    </a:p>
                    <a:p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이름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＇,</a:t>
                      </a:r>
                    </a:p>
                    <a:p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나이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6, </a:t>
                      </a:r>
                    </a:p>
                    <a:p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종족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강아지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＇,</a:t>
                      </a:r>
                    </a:p>
                    <a:p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나이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1,</a:t>
                      </a:r>
                    </a:p>
                    <a:p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예방접종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true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26A7EC4-D572-51F4-56F7-E6E0A2975A50}"/>
              </a:ext>
            </a:extLst>
          </p:cNvPr>
          <p:cNvGraphicFramePr>
            <a:graphicFrameLocks noGrp="1"/>
          </p:cNvGraphicFramePr>
          <p:nvPr/>
        </p:nvGraphicFramePr>
        <p:xfrm>
          <a:off x="1213738" y="4298391"/>
          <a:ext cx="2036339" cy="2086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339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2086769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{</a:t>
                      </a:r>
                    </a:p>
                    <a:p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이름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＇,</a:t>
                      </a:r>
                    </a:p>
                    <a:p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나이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1,</a:t>
                      </a:r>
                    </a:p>
                    <a:p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예방접종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true,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구름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63A5FCD-E256-172A-5C2E-897FC8D37DA9}"/>
              </a:ext>
            </a:extLst>
          </p:cNvPr>
          <p:cNvGraphicFramePr>
            <a:graphicFrameLocks noGrp="1"/>
          </p:cNvGraphicFramePr>
          <p:nvPr/>
        </p:nvGraphicFramePr>
        <p:xfrm>
          <a:off x="3563073" y="4298391"/>
          <a:ext cx="2036339" cy="2086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339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2086769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{</a:t>
                      </a:r>
                    </a:p>
                    <a:p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이름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＇,</a:t>
                      </a:r>
                    </a:p>
                    <a:p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나이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1,</a:t>
                      </a:r>
                    </a:p>
                    <a:p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예방접종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true,</a:t>
                      </a:r>
                    </a:p>
                    <a:p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＇,</a:t>
                      </a:r>
                    </a:p>
                    <a:p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나이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6,</a:t>
                      </a:r>
                    </a:p>
                    <a:p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종족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강아지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897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86B52-D567-C87A-D6EC-3CFD6AF0C104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객체와 배열 고급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1CA74DA9-2DE8-1C9E-31E6-2A3D6FC0D021}"/>
              </a:ext>
            </a:extLst>
          </p:cNvPr>
          <p:cNvSpPr txBox="1">
            <a:spLocks/>
          </p:cNvSpPr>
          <p:nvPr/>
        </p:nvSpPr>
        <p:spPr>
          <a:xfrm>
            <a:off x="405372" y="1157908"/>
            <a:ext cx="11281052" cy="56573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4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6-3-9.html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의 전개 부분을 뒤로 옮기면 다음과 같음</a:t>
            </a: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400">
                <a:solidFill>
                  <a:srgbClr val="000000"/>
                </a:solidFill>
                <a:latin typeface="+mn-ea"/>
              </a:rPr>
              <a:t>전개 부분 뒤로 이동하기 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6-3-10.html)</a:t>
            </a: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6F8E67-C624-AA8C-1A8C-2E5B7BD5672D}"/>
              </a:ext>
            </a:extLst>
          </p:cNvPr>
          <p:cNvGraphicFramePr>
            <a:graphicFrameLocks noGrp="1"/>
          </p:cNvGraphicFramePr>
          <p:nvPr/>
        </p:nvGraphicFramePr>
        <p:xfrm>
          <a:off x="1195234" y="1884043"/>
          <a:ext cx="5942674" cy="3661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267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61501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  const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구름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   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   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6,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 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종족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강아지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const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 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   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   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예방접종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true,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11         ...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구름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console.log(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JSON.stringify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console.log(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JSON.stringify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B240E4FD-92ED-F35A-5523-4B7D63FDF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399" y="4373825"/>
            <a:ext cx="4039164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29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86B52-D567-C87A-D6EC-3CFD6AF0C104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객체와 배열 고급</a:t>
            </a: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93C35B97-B357-100E-1F4A-799B6EAD16ED}"/>
              </a:ext>
            </a:extLst>
          </p:cNvPr>
          <p:cNvSpPr txBox="1">
            <a:spLocks/>
          </p:cNvSpPr>
          <p:nvPr/>
        </p:nvSpPr>
        <p:spPr>
          <a:xfrm>
            <a:off x="455474" y="1018129"/>
            <a:ext cx="11281052" cy="575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4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속성 존재 여부 확인은 객체 내부에 어떤 속성이 있는지 확인하는 것을 의미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객체에 없는 속성은 접근하면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undefined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 나오는데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이를 활용하면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됨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다중 할당은 배열과 객체 하나로 여러 변수에 값을 할당하는 것을 의미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얕은 복사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참조 복사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)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는 복사하는 행위가 단순하게 다른 이름을 붙이는 형태로 동작하는 복사를 의미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깊은 복사는 복사 후 두 객체를 완전하게 독립적으로 사용할 수 있는 복사를 의미합니다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000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sz="2000" dirty="0">
              <a:solidFill>
                <a:srgbClr val="000000"/>
              </a:solidFill>
              <a:latin typeface="YoonV YoonMyungjo100Std_OTF"/>
            </a:endParaRP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1.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중 전개 연산자의 형태로 올바른 것은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       ① ~ 	                  ② … 		③ @		④ spread</a:t>
            </a:r>
          </a:p>
          <a:p>
            <a:pPr marL="457200" lvl="1" indent="0">
              <a:buNone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2.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구글에 “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popular </a:t>
            </a:r>
            <a:r>
              <a:rPr lang="en-US" altLang="ko-KR" sz="1600" dirty="0" err="1">
                <a:solidFill>
                  <a:srgbClr val="000000"/>
                </a:solidFill>
                <a:latin typeface="YoonV YoonMyungjo100Std_OTF"/>
              </a:rPr>
              <a:t>javascript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 libraries 2020”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등으로 검색해서 자바스크립트 라이브러리를 살펴본 후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이름을 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7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개 적기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이름만 적지 말고 어떤 라이브러리인지도 꼭 살펴보기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8440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86B52-D567-C87A-D6EC-3CFD6AF0C104}"/>
              </a:ext>
            </a:extLst>
          </p:cNvPr>
          <p:cNvSpPr txBox="1"/>
          <p:nvPr/>
        </p:nvSpPr>
        <p:spPr>
          <a:xfrm>
            <a:off x="306648" y="319086"/>
            <a:ext cx="58393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속성 존재 여부 확인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5379234-A912-4FF2-6A6C-3B6DB4647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22080"/>
              </p:ext>
            </p:extLst>
          </p:nvPr>
        </p:nvGraphicFramePr>
        <p:xfrm>
          <a:off x="658586" y="2177789"/>
          <a:ext cx="5600699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0699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333160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객체를 생성합니다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const object =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    name: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혼자 공부하는 파이썬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  price: 18000,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    publisher: '</a:t>
                      </a:r>
                      <a:r>
                        <a:rPr lang="ko-KR" alt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한빛미디어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}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 내부에 속성이 있는지 확인합니다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if (object.name !== undefined)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    console.log('name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속성이 있습니다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.')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} else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    console.log('name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속성이 없습니다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.')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}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if 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object.author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!== undefined)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      console.log('author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속성이 있습니다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.')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  } else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      console.log('author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속성이 없습니다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.')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  }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&lt;/script&gt; 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32A2BD3F-3512-8E3E-8C5A-10DD5193F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716" y="2044286"/>
            <a:ext cx="3902527" cy="20286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6F0005-F091-0DAA-8903-BC91B649CA35}"/>
              </a:ext>
            </a:extLst>
          </p:cNvPr>
          <p:cNvSpPr txBox="1"/>
          <p:nvPr/>
        </p:nvSpPr>
        <p:spPr>
          <a:xfrm>
            <a:off x="397327" y="1026972"/>
            <a:ext cx="102652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객체 내부에 어떤 속성이 있는지 확인하는 코드는 굉장히 자주 사용. 내가 직접 코드는 물론 남이 만든 코드를 이해할 때도 필요.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조건문으로 </a:t>
            </a:r>
            <a:r>
              <a:rPr lang="ko-KR" altLang="en-US" dirty="0" err="1"/>
              <a:t>undefined인지</a:t>
            </a:r>
            <a:r>
              <a:rPr lang="ko-KR" altLang="en-US" dirty="0"/>
              <a:t> 아닌지 확인하면 속성 존재 여부를 확인할 수 있음.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484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86B52-D567-C87A-D6EC-3CFD6AF0C104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객체와 배열 고급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E910BBB1-0E26-D848-DDF5-856C10E1B6AD}"/>
              </a:ext>
            </a:extLst>
          </p:cNvPr>
          <p:cNvSpPr txBox="1">
            <a:spLocks/>
          </p:cNvSpPr>
          <p:nvPr/>
        </p:nvSpPr>
        <p:spPr>
          <a:xfrm>
            <a:off x="181463" y="1160571"/>
            <a:ext cx="11014352" cy="7315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개발자들은 일반적으로 더 간단하게 검사하려고 다음과 같이 사용하기도 함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단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객체의 특정 속성이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false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로 변환될 수 있는 값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(0, false,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빈 문자열 등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이 아닐 때와 같은 전제가 있어야 안전하게 사용할 수 있음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B10440-4CC9-C8E2-E9B5-8266CB279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020070"/>
              </p:ext>
            </p:extLst>
          </p:nvPr>
        </p:nvGraphicFramePr>
        <p:xfrm>
          <a:off x="797916" y="2433944"/>
          <a:ext cx="4824414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 내부에 속성이 있는지 확인합니다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(object.name)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console.log('name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속성이 있습니다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.')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else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console.log('name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속성이 없습니다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.')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object.author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console.log('author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속성이 있습니다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.')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else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console.log('author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속성이 없습니다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.')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0A2E5E-FA9E-471D-7D68-E144B9231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588192"/>
              </p:ext>
            </p:extLst>
          </p:nvPr>
        </p:nvGraphicFramePr>
        <p:xfrm>
          <a:off x="6371401" y="2802383"/>
          <a:ext cx="482441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 내부에 속성이 있는지 확인합니다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object.name || console.log('name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속성이 없습니다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.') </a:t>
                      </a:r>
                    </a:p>
                    <a:p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object.author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|| console.log('author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속성이 없습니다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.')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E5FB1AF-A261-89DF-263F-8B9B42E486C0}"/>
              </a:ext>
            </a:extLst>
          </p:cNvPr>
          <p:cNvSpPr txBox="1"/>
          <p:nvPr/>
        </p:nvSpPr>
        <p:spPr>
          <a:xfrm>
            <a:off x="6262543" y="2322867"/>
            <a:ext cx="3294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짧은 </a:t>
            </a:r>
            <a:r>
              <a:rPr lang="ko-KR" altLang="en-US" sz="1400" dirty="0"/>
              <a:t>조건문으로 더 짧게도 사용 가능</a:t>
            </a:r>
          </a:p>
        </p:txBody>
      </p:sp>
    </p:spTree>
    <p:extLst>
      <p:ext uri="{BB962C8B-B14F-4D97-AF65-F5344CB8AC3E}">
        <p14:creationId xmlns:p14="http://schemas.microsoft.com/office/powerpoint/2010/main" val="57164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86B52-D567-C87A-D6EC-3CFD6AF0C104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객체와 배열 고급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15B072-3A1F-16FB-F2B7-050125503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296010"/>
              </p:ext>
            </p:extLst>
          </p:nvPr>
        </p:nvGraphicFramePr>
        <p:xfrm>
          <a:off x="496170" y="1927132"/>
          <a:ext cx="5942674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267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객체를 생성합니다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const object =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    name: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혼자 공부하는 파이썬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  price: 18000,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    publisher: '</a:t>
                      </a:r>
                      <a:r>
                        <a:rPr lang="ko-KR" alt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한빛미디어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}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객체의 기본 속성을 지정합니다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object.name = object.name !== undefined ? object.name :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제목 미정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object.author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object.author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!== undefined ?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object.author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저자 미상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객체를 출력합니다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console.log(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JSON.stringify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(object, null, 2))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&lt;/script&gt;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549E3B52-B483-4D85-7EED-05712B9E3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627" y="2307595"/>
            <a:ext cx="2675884" cy="1753363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1DC0D9B-8FE4-D653-E540-912300B6362C}"/>
              </a:ext>
            </a:extLst>
          </p:cNvPr>
          <p:cNvCxnSpPr/>
          <p:nvPr/>
        </p:nvCxnSpPr>
        <p:spPr>
          <a:xfrm>
            <a:off x="7901953" y="3718059"/>
            <a:ext cx="139849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56ED867-B941-3436-0A1D-B929367D221A}"/>
              </a:ext>
            </a:extLst>
          </p:cNvPr>
          <p:cNvCxnSpPr>
            <a:cxnSpLocks/>
          </p:cNvCxnSpPr>
          <p:nvPr/>
        </p:nvCxnSpPr>
        <p:spPr>
          <a:xfrm>
            <a:off x="8724494" y="3718059"/>
            <a:ext cx="0" cy="85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9D4E05A-EE94-FF1C-CE1D-6EC79146927A}"/>
              </a:ext>
            </a:extLst>
          </p:cNvPr>
          <p:cNvSpPr txBox="1"/>
          <p:nvPr/>
        </p:nvSpPr>
        <p:spPr>
          <a:xfrm>
            <a:off x="7901953" y="4698473"/>
            <a:ext cx="219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author </a:t>
            </a:r>
            <a:r>
              <a:rPr lang="ko-KR" altLang="en-US" sz="1400" dirty="0">
                <a:solidFill>
                  <a:srgbClr val="FF0000"/>
                </a:solidFill>
              </a:rPr>
              <a:t>속성이 없었으므로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기본 속성이 적용됨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EF8E0565-0F7F-1F92-37BD-EE301DED6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14702"/>
              </p:ext>
            </p:extLst>
          </p:nvPr>
        </p:nvGraphicFramePr>
        <p:xfrm>
          <a:off x="5152420" y="5917447"/>
          <a:ext cx="482441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객체의 기본 속성을 지정합니다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object.name = object.name ||'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제목 미정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object.author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object.author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||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저자 미상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C60B318-1E1B-FB70-A74F-4848D8E568CE}"/>
              </a:ext>
            </a:extLst>
          </p:cNvPr>
          <p:cNvSpPr txBox="1"/>
          <p:nvPr/>
        </p:nvSpPr>
        <p:spPr>
          <a:xfrm>
            <a:off x="391885" y="1212308"/>
            <a:ext cx="109292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이러한 조건문을 활용해서 객체의 기본 속성을 지정하는 경우도 많음</a:t>
            </a:r>
          </a:p>
          <a:p>
            <a:r>
              <a:rPr lang="ko-KR" altLang="en-US" dirty="0"/>
              <a:t>다음은 객체의 속성이 있는지 확인하고 있다면 해당 속성을, 없다면 별도의 문자열을 지정하는 코드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1C7891-B191-FC44-87FD-36DDA87C7019}"/>
              </a:ext>
            </a:extLst>
          </p:cNvPr>
          <p:cNvSpPr txBox="1"/>
          <p:nvPr/>
        </p:nvSpPr>
        <p:spPr>
          <a:xfrm>
            <a:off x="496170" y="5969704"/>
            <a:ext cx="42282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마찬가지로 속성이 </a:t>
            </a:r>
            <a:r>
              <a:rPr lang="ko-KR" altLang="en-US" sz="1200" dirty="0" err="1"/>
              <a:t>false로</a:t>
            </a:r>
            <a:r>
              <a:rPr lang="ko-KR" altLang="en-US" sz="1200" dirty="0"/>
              <a:t> 변환될 수 있는 값이 들어오지 않을 것이라는 전제가 있으면 짧은 조건문으로도 구현</a:t>
            </a:r>
          </a:p>
        </p:txBody>
      </p:sp>
    </p:spTree>
    <p:extLst>
      <p:ext uri="{BB962C8B-B14F-4D97-AF65-F5344CB8AC3E}">
        <p14:creationId xmlns:p14="http://schemas.microsoft.com/office/powerpoint/2010/main" val="373462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86B52-D567-C87A-D6EC-3CFD6AF0C104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배열 기반의 다중 할당</a:t>
            </a: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150B36A3-A814-92A0-EA14-7BAE4406EB1D}"/>
              </a:ext>
            </a:extLst>
          </p:cNvPr>
          <p:cNvSpPr txBox="1">
            <a:spLocks/>
          </p:cNvSpPr>
          <p:nvPr/>
        </p:nvSpPr>
        <p:spPr>
          <a:xfrm>
            <a:off x="259531" y="1654629"/>
            <a:ext cx="11281052" cy="3581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최신 자바스크립트부터 배열과 비슷한 작성 방법으로 한 번에 여러 개의 변수에 값을 할당하는 다중 할당 기능이 추가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할당 연산자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(=)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왼쪽에 식별자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변수 또는 상수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의 배열을 넣고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   오른쪽에 배열을 위치시키면 배열의 위치에 맞게 값들이 할당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1"/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처음에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[a, b] = [1, 2]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라고 할당했으므로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a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에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이 할당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b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에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2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가 할당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1"/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이때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let [a, b]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형태로 선언했으므로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a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와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b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는 변수가 됨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. </a:t>
            </a:r>
          </a:p>
          <a:p>
            <a:pPr lvl="1"/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배열의 크기는 같을 필요도 없고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const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키워드로도 사용할 수 있음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오른쪽 같이 배열의 길이가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5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인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arrayA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의 값을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[a, b, c]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에 할당하면 앞의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3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개만 할당됨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C8E4F9-0F84-CE53-F9DE-C5B032AF2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40401"/>
              </p:ext>
            </p:extLst>
          </p:nvPr>
        </p:nvGraphicFramePr>
        <p:xfrm>
          <a:off x="1075643" y="2124514"/>
          <a:ext cx="4824414" cy="315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15371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배열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304368-6451-ADD6-EBE2-34939473D740}"/>
              </a:ext>
            </a:extLst>
          </p:cNvPr>
          <p:cNvSpPr txBox="1"/>
          <p:nvPr/>
        </p:nvSpPr>
        <p:spPr>
          <a:xfrm>
            <a:off x="8160263" y="2075325"/>
            <a:ext cx="3389954" cy="2462213"/>
          </a:xfrm>
          <a:prstGeom prst="rect">
            <a:avLst/>
          </a:prstGeom>
          <a:solidFill>
            <a:srgbClr val="A9D08E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&gt; let [a, b] = [1, 2]</a:t>
            </a:r>
          </a:p>
          <a:p>
            <a:r>
              <a:rPr lang="en-US" altLang="ko-KR" sz="1400" dirty="0"/>
              <a:t>undefined</a:t>
            </a:r>
          </a:p>
          <a:p>
            <a:r>
              <a:rPr lang="en-US" altLang="ko-KR" sz="1400" dirty="0"/>
              <a:t>&gt; console.log(a, b)</a:t>
            </a:r>
          </a:p>
          <a:p>
            <a:r>
              <a:rPr lang="en-US" altLang="ko-KR" sz="1400" dirty="0"/>
              <a:t>1, 2</a:t>
            </a:r>
          </a:p>
          <a:p>
            <a:r>
              <a:rPr lang="en-US" altLang="ko-KR" sz="1400" dirty="0"/>
              <a:t>Undefined</a:t>
            </a:r>
          </a:p>
          <a:p>
            <a:endParaRPr lang="en-US" altLang="ko-KR" sz="1400" dirty="0"/>
          </a:p>
          <a:p>
            <a:r>
              <a:rPr lang="en-US" altLang="ko-KR" sz="1400" dirty="0"/>
              <a:t>&gt; [a, b] = [b, a]</a:t>
            </a:r>
          </a:p>
          <a:p>
            <a:r>
              <a:rPr lang="en-US" altLang="ko-KR" sz="1400" dirty="0"/>
              <a:t>(2) [2, 1]</a:t>
            </a:r>
          </a:p>
          <a:p>
            <a:r>
              <a:rPr lang="en-US" altLang="ko-KR" sz="1400" dirty="0"/>
              <a:t>&gt; console.log(a, b)</a:t>
            </a:r>
          </a:p>
          <a:p>
            <a:r>
              <a:rPr lang="en-US" altLang="ko-KR" sz="1400" dirty="0"/>
              <a:t>2, 1</a:t>
            </a:r>
          </a:p>
          <a:p>
            <a:r>
              <a:rPr lang="en-US" altLang="ko-KR" sz="1400" dirty="0"/>
              <a:t>undefined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5C2576-ED71-F362-C3EA-112193363FEA}"/>
              </a:ext>
            </a:extLst>
          </p:cNvPr>
          <p:cNvSpPr txBox="1"/>
          <p:nvPr/>
        </p:nvSpPr>
        <p:spPr>
          <a:xfrm>
            <a:off x="8160262" y="4722905"/>
            <a:ext cx="3389954" cy="1600438"/>
          </a:xfrm>
          <a:prstGeom prst="rect">
            <a:avLst/>
          </a:prstGeom>
          <a:solidFill>
            <a:srgbClr val="A9D08E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&gt; let </a:t>
            </a:r>
            <a:r>
              <a:rPr lang="en-US" altLang="ko-KR" sz="1400" dirty="0" err="1"/>
              <a:t>arrayA</a:t>
            </a:r>
            <a:r>
              <a:rPr lang="en-US" altLang="ko-KR" sz="1400" dirty="0"/>
              <a:t> = [1, 2, 3, 4, 5]</a:t>
            </a:r>
          </a:p>
          <a:p>
            <a:r>
              <a:rPr lang="en-US" altLang="ko-KR" sz="1400" dirty="0"/>
              <a:t>undefined</a:t>
            </a:r>
          </a:p>
          <a:p>
            <a:r>
              <a:rPr lang="en-US" altLang="ko-KR" sz="1400" dirty="0"/>
              <a:t>&gt; const [a, b, c] = </a:t>
            </a:r>
            <a:r>
              <a:rPr lang="en-US" altLang="ko-KR" sz="1400" dirty="0" err="1"/>
              <a:t>arrayA</a:t>
            </a:r>
            <a:endParaRPr lang="en-US" altLang="ko-KR" sz="1400" dirty="0"/>
          </a:p>
          <a:p>
            <a:r>
              <a:rPr lang="en-US" altLang="ko-KR" sz="1400" dirty="0"/>
              <a:t>undefined</a:t>
            </a:r>
          </a:p>
          <a:p>
            <a:r>
              <a:rPr lang="en-US" altLang="ko-KR" sz="1400" dirty="0"/>
              <a:t>&gt; console.log(a, b, c)</a:t>
            </a:r>
          </a:p>
          <a:p>
            <a:r>
              <a:rPr lang="en-US" altLang="ko-KR" sz="1400" dirty="0"/>
              <a:t>1 2 3</a:t>
            </a:r>
          </a:p>
          <a:p>
            <a:r>
              <a:rPr lang="en-US" altLang="ko-KR" sz="1400" dirty="0"/>
              <a:t>undefined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7861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86B52-D567-C87A-D6EC-3CFD6AF0C104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 기반의 다중 할당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5FF92D-D44C-7656-E5CD-7E4A94D8A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877372"/>
              </p:ext>
            </p:extLst>
          </p:nvPr>
        </p:nvGraphicFramePr>
        <p:xfrm>
          <a:off x="511403" y="1643298"/>
          <a:ext cx="482441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15371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속성 이름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속성 이름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=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객체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속성 이름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속성 이름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=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객체</a:t>
                      </a:r>
                      <a:endParaRPr lang="en-US" altLang="ko-KR" sz="1400" b="0" i="0" u="none" strike="noStrike" kern="1200" baseline="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4373FC-3BD3-0DCE-C9A6-35936394E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274227"/>
              </p:ext>
            </p:extLst>
          </p:nvPr>
        </p:nvGraphicFramePr>
        <p:xfrm>
          <a:off x="664729" y="2789136"/>
          <a:ext cx="5942674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267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객체를 생성합니다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const object =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    name: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혼자 공부하는 파이썬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  price: 18000,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    publisher: '</a:t>
                      </a:r>
                      <a:r>
                        <a:rPr lang="ko-KR" alt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한빛미디어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객체에서 변수를 추출합니다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const { name, price } = object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console.log('#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 이름 그대로 꺼내서 출력하기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console.log(name, price)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console.log('')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const { a=name, b=price } = object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console.log('#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이름으로 속성 꺼내서 출력하기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  console.log(a, b)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10D27F56-0432-1B33-6BE7-3803C51B59A2}"/>
              </a:ext>
            </a:extLst>
          </p:cNvPr>
          <p:cNvCxnSpPr>
            <a:cxnSpLocks/>
          </p:cNvCxnSpPr>
          <p:nvPr/>
        </p:nvCxnSpPr>
        <p:spPr>
          <a:xfrm flipV="1">
            <a:off x="1880531" y="4314133"/>
            <a:ext cx="1882238" cy="6353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0E0EAC1-B582-500C-68F3-BD12A165AF8D}"/>
              </a:ext>
            </a:extLst>
          </p:cNvPr>
          <p:cNvSpPr txBox="1"/>
          <p:nvPr/>
        </p:nvSpPr>
        <p:spPr>
          <a:xfrm>
            <a:off x="3756827" y="4142430"/>
            <a:ext cx="3137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name </a:t>
            </a:r>
            <a:r>
              <a:rPr lang="ko-KR" altLang="en-US" sz="1400" dirty="0">
                <a:solidFill>
                  <a:srgbClr val="FF0000"/>
                </a:solidFill>
              </a:rPr>
              <a:t>속성과 </a:t>
            </a:r>
            <a:r>
              <a:rPr lang="en-US" altLang="ko-KR" sz="1400" dirty="0">
                <a:solidFill>
                  <a:srgbClr val="FF0000"/>
                </a:solidFill>
              </a:rPr>
              <a:t>price </a:t>
            </a:r>
            <a:r>
              <a:rPr lang="ko-KR" altLang="en-US" sz="1400" dirty="0">
                <a:solidFill>
                  <a:srgbClr val="FF0000"/>
                </a:solidFill>
              </a:rPr>
              <a:t>속성을 그대로 꺼냄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D819FA03-024E-A7FA-A8EA-A448736D543E}"/>
              </a:ext>
            </a:extLst>
          </p:cNvPr>
          <p:cNvCxnSpPr/>
          <p:nvPr/>
        </p:nvCxnSpPr>
        <p:spPr>
          <a:xfrm flipV="1">
            <a:off x="1880531" y="5525416"/>
            <a:ext cx="2541318" cy="4809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DF08CE-981D-F259-B25D-475F3BC7FA5F}"/>
              </a:ext>
            </a:extLst>
          </p:cNvPr>
          <p:cNvSpPr txBox="1"/>
          <p:nvPr/>
        </p:nvSpPr>
        <p:spPr>
          <a:xfrm>
            <a:off x="4421848" y="5353677"/>
            <a:ext cx="4108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name </a:t>
            </a:r>
            <a:r>
              <a:rPr lang="ko-KR" altLang="en-US" sz="1400" dirty="0">
                <a:solidFill>
                  <a:srgbClr val="FF0000"/>
                </a:solidFill>
              </a:rPr>
              <a:t>속성을 </a:t>
            </a:r>
            <a:r>
              <a:rPr lang="en-US" altLang="ko-KR" sz="1400" dirty="0">
                <a:solidFill>
                  <a:srgbClr val="FF0000"/>
                </a:solidFill>
              </a:rPr>
              <a:t>a, price </a:t>
            </a:r>
            <a:r>
              <a:rPr lang="ko-KR" altLang="en-US" sz="1400" dirty="0">
                <a:solidFill>
                  <a:srgbClr val="FF0000"/>
                </a:solidFill>
              </a:rPr>
              <a:t>속성을 </a:t>
            </a:r>
            <a:r>
              <a:rPr lang="en-US" altLang="ko-KR" sz="1400" dirty="0">
                <a:solidFill>
                  <a:srgbClr val="FF0000"/>
                </a:solidFill>
              </a:rPr>
              <a:t>b</a:t>
            </a:r>
            <a:r>
              <a:rPr lang="ko-KR" altLang="en-US" sz="1400" dirty="0">
                <a:solidFill>
                  <a:srgbClr val="FF0000"/>
                </a:solidFill>
              </a:rPr>
              <a:t>라는 이름으로 꺼냄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FE727D-8020-3AC5-22A0-D5CBFC792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029" y="2604201"/>
            <a:ext cx="4296567" cy="25559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C25270-9357-197E-A0DD-71BDAEC0A621}"/>
              </a:ext>
            </a:extLst>
          </p:cNvPr>
          <p:cNvSpPr txBox="1"/>
          <p:nvPr/>
        </p:nvSpPr>
        <p:spPr>
          <a:xfrm>
            <a:off x="410062" y="1201653"/>
            <a:ext cx="108185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최신 자바스크립트에서는 객체 내부에 있는 속성을 꺼내서 변수로 할당할 때 다음과 같이 사용 가능.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63A80D-6EF5-03EA-9F38-680ED9FD46D1}"/>
              </a:ext>
            </a:extLst>
          </p:cNvPr>
          <p:cNvSpPr txBox="1"/>
          <p:nvPr/>
        </p:nvSpPr>
        <p:spPr>
          <a:xfrm>
            <a:off x="511403" y="239997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객체 속성 꺼내서 다중 할당하기 (소스 코드 6-3-3.html)</a:t>
            </a:r>
          </a:p>
        </p:txBody>
      </p:sp>
    </p:spTree>
    <p:extLst>
      <p:ext uri="{BB962C8B-B14F-4D97-AF65-F5344CB8AC3E}">
        <p14:creationId xmlns:p14="http://schemas.microsoft.com/office/powerpoint/2010/main" val="805573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86B52-D567-C87A-D6EC-3CFD6AF0C104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얕은 복사</a:t>
            </a: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2FC27BD0-8EC4-CF33-0611-BF2AE56F0B5A}"/>
              </a:ext>
            </a:extLst>
          </p:cNvPr>
          <p:cNvSpPr txBox="1">
            <a:spLocks/>
          </p:cNvSpPr>
          <p:nvPr/>
        </p:nvSpPr>
        <p:spPr>
          <a:xfrm>
            <a:off x="537116" y="5339443"/>
            <a:ext cx="11281052" cy="566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400">
                <a:solidFill>
                  <a:srgbClr val="000000"/>
                </a:solidFill>
                <a:latin typeface="+mn-ea"/>
              </a:rPr>
              <a:t>정답은 같은 값이 나온다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1"/>
            <a:r>
              <a:rPr lang="ko-KR" altLang="en-US" sz="1400">
                <a:solidFill>
                  <a:srgbClr val="000000"/>
                </a:solidFill>
                <a:latin typeface="+mn-ea"/>
              </a:rPr>
              <a:t>배열은 복사해도 다른 이름이 붙을 뿐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이를 </a:t>
            </a:r>
            <a:r>
              <a:rPr lang="ko-KR" altLang="en-US" sz="1400" b="1">
                <a:solidFill>
                  <a:srgbClr val="000000"/>
                </a:solidFill>
                <a:latin typeface="+mn-ea"/>
              </a:rPr>
              <a:t>얕은 복사</a:t>
            </a:r>
            <a:r>
              <a:rPr lang="en-US" altLang="ko-KR" sz="1400" b="1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rgbClr val="000000"/>
                </a:solidFill>
                <a:latin typeface="+mn-ea"/>
              </a:rPr>
              <a:t>참조 복사</a:t>
            </a:r>
            <a:r>
              <a:rPr lang="en-US" altLang="ko-KR" sz="1400" b="1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라고 부른다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6EFCC7-C9E2-7444-3685-CDE152BF456A}"/>
              </a:ext>
            </a:extLst>
          </p:cNvPr>
          <p:cNvGraphicFramePr>
            <a:graphicFrameLocks noGrp="1"/>
          </p:cNvGraphicFramePr>
          <p:nvPr/>
        </p:nvGraphicFramePr>
        <p:xfrm>
          <a:off x="1260165" y="2736449"/>
          <a:ext cx="5942674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267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사야 하는 물건 목록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const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_200301 = ['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우유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식빵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_200302 =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_200301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_200302.push('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고구마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_200302.push('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토마토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console.log(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_200301)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console.log(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_200302)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994D8DEA-2ACC-F7A6-DB49-0FF038686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907" y="4108933"/>
            <a:ext cx="3664989" cy="11559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A78D3-6786-3AF5-B244-9FB123E81A9E}"/>
              </a:ext>
            </a:extLst>
          </p:cNvPr>
          <p:cNvSpPr txBox="1"/>
          <p:nvPr/>
        </p:nvSpPr>
        <p:spPr>
          <a:xfrm>
            <a:off x="306647" y="1126098"/>
            <a:ext cx="114118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배열과 객체는 할당할 때 얕은 복사라는 것이 이루어짐.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‘물건_200301’라는 배열을 ‘물건_200302’로 복사한 뒤에 ‘물건_200302’에 </a:t>
            </a:r>
            <a:r>
              <a:rPr lang="ko-KR" altLang="en-US" dirty="0" err="1"/>
              <a:t>push</a:t>
            </a:r>
            <a:r>
              <a:rPr lang="ko-KR" altLang="en-US" dirty="0"/>
              <a:t>() 메소드를 호출해서 자료를 추가했다. 그런 다음 ‘물건_200301’과 ‘물건_200302’를 출력하면 어떤 값을 출력할까?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얕은 복사 이해하기 (소스 코드 6-3-4.html)</a:t>
            </a:r>
          </a:p>
        </p:txBody>
      </p:sp>
    </p:spTree>
    <p:extLst>
      <p:ext uri="{BB962C8B-B14F-4D97-AF65-F5344CB8AC3E}">
        <p14:creationId xmlns:p14="http://schemas.microsoft.com/office/powerpoint/2010/main" val="293125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86B52-D567-C87A-D6EC-3CFD6AF0C104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깊은복사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4C007201-DDDE-5386-165A-0C57BE98D904}"/>
              </a:ext>
            </a:extLst>
          </p:cNvPr>
          <p:cNvSpPr txBox="1">
            <a:spLocks/>
          </p:cNvSpPr>
          <p:nvPr/>
        </p:nvSpPr>
        <p:spPr>
          <a:xfrm>
            <a:off x="329955" y="1361297"/>
            <a:ext cx="11281052" cy="18356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얕은 복사의 반대말은 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</a:rPr>
              <a:t>깊은 복사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1"/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깊은 복사는 복사한 두 배열이 완전히 독립적으로 작동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자바스크립트 개발에서는 ‘클론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(clone)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을 만드는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것’이라고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표현하기도 함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1"/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과거에는 깊은 복사를 위해 반복문을 활용한 긴 코드를 사용하기도 했지만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최신 자바스크립트에서는 전개 연산자로도 가능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전개 연산자를 사용해 배열 복사하기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6-3-5.html)</a:t>
            </a: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3958C6-1EE8-A949-927B-5C466303C1BA}"/>
              </a:ext>
            </a:extLst>
          </p:cNvPr>
          <p:cNvGraphicFramePr>
            <a:graphicFrameLocks noGrp="1"/>
          </p:cNvGraphicFramePr>
          <p:nvPr/>
        </p:nvGraphicFramePr>
        <p:xfrm>
          <a:off x="1104685" y="3136553"/>
          <a:ext cx="5942674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267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사야 하는 물건 목록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const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_200301 = ['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우유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식빵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_200302 = [...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_200301]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_200302.push('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고구마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_200302.push('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토마토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console.log(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_200301)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console.log(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_200302)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8EEE5A-A6B4-63DF-6011-F67CB7D85DB0}"/>
              </a:ext>
            </a:extLst>
          </p:cNvPr>
          <p:cNvGraphicFramePr>
            <a:graphicFrameLocks noGrp="1"/>
          </p:cNvGraphicFramePr>
          <p:nvPr/>
        </p:nvGraphicFramePr>
        <p:xfrm>
          <a:off x="1104685" y="2173002"/>
          <a:ext cx="4824414" cy="315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15371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[...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배열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B999919-42F4-2046-8930-C8D810F57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351" y="4438881"/>
            <a:ext cx="3812451" cy="122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5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86B52-D567-C87A-D6EC-3CFD6AF0C104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객체와 배열 고급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0BA598CE-315A-0352-D707-9F9F6F1E8CE5}"/>
              </a:ext>
            </a:extLst>
          </p:cNvPr>
          <p:cNvSpPr txBox="1">
            <a:spLocks/>
          </p:cNvSpPr>
          <p:nvPr/>
        </p:nvSpPr>
        <p:spPr>
          <a:xfrm>
            <a:off x="367272" y="1026972"/>
            <a:ext cx="11281052" cy="56573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400">
                <a:solidFill>
                  <a:srgbClr val="000000"/>
                </a:solidFill>
                <a:latin typeface="+mn-ea"/>
              </a:rPr>
              <a:t>복사한 뒤에 자료를 추가하는 코드도 많이 사용되므로 전개 연산자로 배열을 전개하고 뒤에 자료를 추가하는 패턴도 사용 가능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400">
                <a:solidFill>
                  <a:srgbClr val="000000"/>
                </a:solidFill>
                <a:latin typeface="+mn-ea"/>
              </a:rPr>
              <a:t>전개 연산자로 배열 전개하고 자료 추가하기 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6-3-6.html)</a:t>
            </a: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400">
                <a:solidFill>
                  <a:srgbClr val="000000"/>
                </a:solidFill>
                <a:latin typeface="+mn-ea"/>
              </a:rPr>
              <a:t>전개 연산자를 입력한 곳에 배열이 전개되어 들어가는 것이므로 배열을 여러 번 전개 가능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다른 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2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개 이상의 배열을 붙일 때도 활용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E39A59-6B12-6018-A3B1-A294F0543A0D}"/>
              </a:ext>
            </a:extLst>
          </p:cNvPr>
          <p:cNvGraphicFramePr>
            <a:graphicFrameLocks noGrp="1"/>
          </p:cNvGraphicFramePr>
          <p:nvPr/>
        </p:nvGraphicFramePr>
        <p:xfrm>
          <a:off x="1115571" y="2374260"/>
          <a:ext cx="594267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267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사야 하는 물건 목록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const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_200301 = ['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우유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식빵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_200302 = ['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고구마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...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_200301,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토마토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console.log(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_200301)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console.log(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_200302)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1A9D8B-EB96-B5C1-6667-684660F36B5F}"/>
              </a:ext>
            </a:extLst>
          </p:cNvPr>
          <p:cNvGraphicFramePr>
            <a:graphicFrameLocks noGrp="1"/>
          </p:cNvGraphicFramePr>
          <p:nvPr/>
        </p:nvGraphicFramePr>
        <p:xfrm>
          <a:off x="1115571" y="1391890"/>
          <a:ext cx="4824414" cy="315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15371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[...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배열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자료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자료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자료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548DC8C-1774-2CAE-1F83-4B822ECEE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427" y="3289550"/>
            <a:ext cx="3610440" cy="1132014"/>
          </a:xfrm>
          <a:prstGeom prst="rect">
            <a:avLst/>
          </a:prstGeom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80457936-EE01-DA15-3703-FB47F3198539}"/>
              </a:ext>
            </a:extLst>
          </p:cNvPr>
          <p:cNvCxnSpPr/>
          <p:nvPr/>
        </p:nvCxnSpPr>
        <p:spPr>
          <a:xfrm flipV="1">
            <a:off x="3935680" y="2782972"/>
            <a:ext cx="2226624" cy="5303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393A2B-2D22-CABE-D770-75A8633AF3E3}"/>
              </a:ext>
            </a:extLst>
          </p:cNvPr>
          <p:cNvSpPr txBox="1"/>
          <p:nvPr/>
        </p:nvSpPr>
        <p:spPr>
          <a:xfrm>
            <a:off x="6202341" y="2521362"/>
            <a:ext cx="4634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해당 위치에 복사되어 전개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위치를 원하는 곳에 놓아서 요소들의 순서를 바꿀 수 있음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95D4C-7C52-169B-FFF4-E03E33406ABB}"/>
              </a:ext>
            </a:extLst>
          </p:cNvPr>
          <p:cNvSpPr txBox="1"/>
          <p:nvPr/>
        </p:nvSpPr>
        <p:spPr>
          <a:xfrm>
            <a:off x="1115571" y="4894109"/>
            <a:ext cx="3389954" cy="1892826"/>
          </a:xfrm>
          <a:prstGeom prst="rect">
            <a:avLst/>
          </a:prstGeom>
          <a:solidFill>
            <a:srgbClr val="A9D08E"/>
          </a:solidFill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&gt; const a = ['</a:t>
            </a:r>
            <a:r>
              <a:rPr lang="ko-KR" altLang="en-US" sz="1300" dirty="0"/>
              <a:t>우유</a:t>
            </a:r>
            <a:r>
              <a:rPr lang="en-US" altLang="ko-KR" sz="1300" dirty="0"/>
              <a:t>', '</a:t>
            </a:r>
            <a:r>
              <a:rPr lang="ko-KR" altLang="en-US" sz="1300" dirty="0"/>
              <a:t>식빵</a:t>
            </a:r>
            <a:r>
              <a:rPr lang="en-US" altLang="ko-KR" sz="1300" dirty="0"/>
              <a:t>']</a:t>
            </a:r>
          </a:p>
          <a:p>
            <a:r>
              <a:rPr lang="en-US" altLang="ko-KR" sz="1300" dirty="0"/>
              <a:t>undefined</a:t>
            </a:r>
          </a:p>
          <a:p>
            <a:r>
              <a:rPr lang="en-US" altLang="ko-KR" sz="1300" dirty="0"/>
              <a:t>&gt; const b = ['</a:t>
            </a:r>
            <a:r>
              <a:rPr lang="ko-KR" altLang="en-US" sz="1300" dirty="0"/>
              <a:t>고구마</a:t>
            </a:r>
            <a:r>
              <a:rPr lang="en-US" altLang="ko-KR" sz="1300" dirty="0"/>
              <a:t>', '</a:t>
            </a:r>
            <a:r>
              <a:rPr lang="ko-KR" altLang="en-US" sz="1300" dirty="0"/>
              <a:t>토마토</a:t>
            </a:r>
            <a:r>
              <a:rPr lang="en-US" altLang="ko-KR" sz="1300" dirty="0"/>
              <a:t>']</a:t>
            </a:r>
          </a:p>
          <a:p>
            <a:r>
              <a:rPr lang="en-US" altLang="ko-KR" sz="1300" dirty="0"/>
              <a:t>Undefined</a:t>
            </a:r>
          </a:p>
          <a:p>
            <a:endParaRPr lang="en-US" altLang="ko-KR" sz="1300" dirty="0"/>
          </a:p>
          <a:p>
            <a:r>
              <a:rPr lang="en-US" altLang="ko-KR" sz="1300" dirty="0"/>
              <a:t>&gt; [...a, ...b]</a:t>
            </a:r>
          </a:p>
          <a:p>
            <a:r>
              <a:rPr lang="en-US" altLang="ko-KR" sz="1300" dirty="0"/>
              <a:t>(4) ["</a:t>
            </a:r>
            <a:r>
              <a:rPr lang="ko-KR" altLang="en-US" sz="1300" dirty="0"/>
              <a:t>우유</a:t>
            </a:r>
            <a:r>
              <a:rPr lang="en-US" altLang="ko-KR" sz="1300" dirty="0"/>
              <a:t>", "</a:t>
            </a:r>
            <a:r>
              <a:rPr lang="ko-KR" altLang="en-US" sz="1300" dirty="0"/>
              <a:t>식빵</a:t>
            </a:r>
            <a:r>
              <a:rPr lang="en-US" altLang="ko-KR" sz="1300" dirty="0"/>
              <a:t>", "</a:t>
            </a:r>
            <a:r>
              <a:rPr lang="ko-KR" altLang="en-US" sz="1300" dirty="0"/>
              <a:t>고구마</a:t>
            </a:r>
            <a:r>
              <a:rPr lang="en-US" altLang="ko-KR" sz="1300" dirty="0"/>
              <a:t>", "</a:t>
            </a:r>
            <a:r>
              <a:rPr lang="ko-KR" altLang="en-US" sz="1300" dirty="0"/>
              <a:t>토마토</a:t>
            </a:r>
            <a:r>
              <a:rPr lang="en-US" altLang="ko-KR" sz="1300" dirty="0"/>
              <a:t>"]</a:t>
            </a:r>
          </a:p>
          <a:p>
            <a:r>
              <a:rPr lang="en-US" altLang="ko-KR" sz="1300" dirty="0"/>
              <a:t>&gt; [...b, ...a]</a:t>
            </a:r>
          </a:p>
          <a:p>
            <a:r>
              <a:rPr lang="en-US" altLang="ko-KR" sz="1300" dirty="0"/>
              <a:t>(4) ["</a:t>
            </a:r>
            <a:r>
              <a:rPr lang="ko-KR" altLang="en-US" sz="1300" dirty="0"/>
              <a:t>고구마</a:t>
            </a:r>
            <a:r>
              <a:rPr lang="en-US" altLang="ko-KR" sz="1300" dirty="0"/>
              <a:t>", "</a:t>
            </a:r>
            <a:r>
              <a:rPr lang="ko-KR" altLang="en-US" sz="1300" dirty="0"/>
              <a:t>토마토</a:t>
            </a:r>
            <a:r>
              <a:rPr lang="en-US" altLang="ko-KR" sz="1300" dirty="0"/>
              <a:t>", "</a:t>
            </a:r>
            <a:r>
              <a:rPr lang="ko-KR" altLang="en-US" sz="1300" dirty="0"/>
              <a:t>우유</a:t>
            </a:r>
            <a:r>
              <a:rPr lang="en-US" altLang="ko-KR" sz="1300" dirty="0"/>
              <a:t>", "</a:t>
            </a:r>
            <a:r>
              <a:rPr lang="ko-KR" altLang="en-US" sz="1300" dirty="0"/>
              <a:t>식빵</a:t>
            </a:r>
            <a:r>
              <a:rPr lang="en-US" altLang="ko-KR" sz="1300" dirty="0"/>
              <a:t>"]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863306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2211</Words>
  <Application>Microsoft Office PowerPoint</Application>
  <PresentationFormat>와이드스크린</PresentationFormat>
  <Paragraphs>531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KoPubWorld돋움체 Bold</vt:lpstr>
      <vt:lpstr>YoonV YoonMyungjo100Std_OTF</vt:lpstr>
      <vt:lpstr>맑은 고딕</vt:lpstr>
      <vt:lpstr>시스템 서체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2023-05-20T09:48:49Z</dcterms:created>
  <dcterms:modified xsi:type="dcterms:W3CDTF">2023-05-20T10:22:33Z</dcterms:modified>
</cp:coreProperties>
</file>