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918" r:id="rId3"/>
    <p:sldId id="281" r:id="rId4"/>
    <p:sldId id="22914" r:id="rId5"/>
    <p:sldId id="22877" r:id="rId6"/>
    <p:sldId id="22878" r:id="rId7"/>
    <p:sldId id="23062" r:id="rId8"/>
    <p:sldId id="22830" r:id="rId9"/>
    <p:sldId id="22995" r:id="rId10"/>
    <p:sldId id="22997" r:id="rId11"/>
    <p:sldId id="23024" r:id="rId12"/>
    <p:sldId id="22999" r:id="rId13"/>
    <p:sldId id="23002" r:id="rId14"/>
    <p:sldId id="23004" r:id="rId15"/>
    <p:sldId id="23006" r:id="rId16"/>
    <p:sldId id="23007" r:id="rId17"/>
    <p:sldId id="23009" r:id="rId18"/>
    <p:sldId id="23010" r:id="rId19"/>
    <p:sldId id="23011" r:id="rId20"/>
    <p:sldId id="23012" r:id="rId21"/>
    <p:sldId id="23014" r:id="rId22"/>
    <p:sldId id="23015" r:id="rId23"/>
    <p:sldId id="23016" r:id="rId24"/>
    <p:sldId id="23017" r:id="rId25"/>
    <p:sldId id="23018" r:id="rId26"/>
    <p:sldId id="23019" r:id="rId27"/>
    <p:sldId id="23020" r:id="rId28"/>
    <p:sldId id="23021" r:id="rId29"/>
    <p:sldId id="23063" r:id="rId30"/>
    <p:sldId id="23032" r:id="rId31"/>
    <p:sldId id="23033" r:id="rId32"/>
    <p:sldId id="23034" r:id="rId33"/>
    <p:sldId id="23035" r:id="rId34"/>
    <p:sldId id="23036" r:id="rId35"/>
    <p:sldId id="23037" r:id="rId36"/>
    <p:sldId id="23038" r:id="rId37"/>
    <p:sldId id="23039" r:id="rId38"/>
    <p:sldId id="23064" r:id="rId39"/>
    <p:sldId id="23025" r:id="rId40"/>
    <p:sldId id="23027" r:id="rId41"/>
    <p:sldId id="23028" r:id="rId42"/>
    <p:sldId id="23031" r:id="rId43"/>
    <p:sldId id="23065" r:id="rId44"/>
    <p:sldId id="23040" r:id="rId45"/>
    <p:sldId id="23042" r:id="rId46"/>
    <p:sldId id="23043" r:id="rId47"/>
    <p:sldId id="23044" r:id="rId48"/>
    <p:sldId id="23045" r:id="rId49"/>
    <p:sldId id="23046" r:id="rId50"/>
    <p:sldId id="23047" r:id="rId51"/>
    <p:sldId id="23048" r:id="rId52"/>
    <p:sldId id="23049" r:id="rId53"/>
    <p:sldId id="23051" r:id="rId54"/>
    <p:sldId id="23054" r:id="rId55"/>
    <p:sldId id="23055" r:id="rId56"/>
    <p:sldId id="23056" r:id="rId57"/>
    <p:sldId id="23057" r:id="rId58"/>
    <p:sldId id="23058" r:id="rId59"/>
    <p:sldId id="23059" r:id="rId60"/>
    <p:sldId id="23060" r:id="rId61"/>
    <p:sldId id="23061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6F3A2-4B25-CE27-96AD-A17CD2C8C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75803B-CA28-D8F4-0874-FDC9D2B4F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31C58-1724-9D0F-DD32-93A5C1C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E0B24-7501-D1CD-2020-39290697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74E65-117E-0ABB-68E5-E7F6C08B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9111-E016-9003-9925-7FC53B0E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88E612-CC8C-C9FF-1453-42BFEAF94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256A3-2791-76AC-8898-8FD7D851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E9F5E-A82B-29FE-9CBB-F946F316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CBF5B-32EF-E732-0FA0-1E399C84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5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6E378C-4416-05B5-A1F6-02025C5F7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4794D-5F8C-798D-C785-959737C27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30480-3397-B00D-E82E-463802B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89E73-DB20-BCF6-47F6-04C83F2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7BDB-7057-AD69-1041-44A148EB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40806-BEA8-32BB-591F-DE149CDF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0A360-4D7D-EB37-EFD2-06ED7544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05A1D-1C21-FE81-6E5E-E2290409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D2798-1047-9C51-8D12-A859962A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868ED-23A9-887D-4E4A-C68C294F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8260F-3F62-D9DD-7D88-91AD9ACC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209CA-A396-58A2-B5DB-5CEB831D9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E79B8-784C-E62E-E8CB-BED12BC8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24521-0C70-39D5-6465-6FC6E536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F32C7-613C-89FC-C4BE-9651E52F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59BA7-2B30-E9F9-599D-36E9B1AA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16E59-2771-4C93-0292-6336541A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00D36-8D99-4A20-E661-66AB55F4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63A47-6FE6-9C5F-98CC-99934F0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E27814-A94E-795F-EFF7-AD3FEC98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6CDB6-4104-843F-3ADB-80A5F48E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DEB89-EDB6-C7B3-3490-83C226AA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DE216-2C90-AC35-5CD5-4159B9BC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68328-71C8-7E13-1DD9-B63944EAE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0BC4B7-E9DB-E4B1-6F21-382D200C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3675D-20EB-E066-8B3C-0FBEB1298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75A16C-3BFC-C41F-941C-2E4D449E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4CEC1-DD06-DAEF-5CA8-A03245DF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427D61-089F-7793-C186-C928AC3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9BA6D-C3C4-2255-D476-C894193D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903787-5E1F-FDA8-98B8-A0D05FA5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A9C04A-8CF2-1F6A-D101-3C7E6753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038AD3-A651-1869-072B-AE6D327A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5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09D97-EC42-21A9-465E-A805AB1E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AEF4D1-E8E5-7BB7-442B-374813F2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A5F7B-52E0-2920-0DA5-E6C447B4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2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99718-9E74-9027-DA18-F1371BA3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497E5-0F4C-7A45-378A-48E4DE80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0B1344-839E-6A7F-BA6D-E36F761D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4F47C-4725-D56D-5279-692542E4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525F-EE16-F66D-AB26-0C1E53F2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ABC31-66E0-DAE4-2BB5-2B8B3EF3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0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6CEA-AA47-FD79-3A74-D3B3C3F2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D71740-26D9-1A76-90F6-8831AB9A2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93CEA3-D466-CBF7-DBD2-C89B7A16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B8694-5223-B087-16BD-16BFCF62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EE470-CB6F-E2DF-E56D-84E62FFD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D92BC-F306-0EA8-695C-7FA073C5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93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73A4EB-36DB-35CD-7C38-AA41CBD7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D4740-BD14-2CBD-88DC-3F1C8B926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C7ED0-7E77-111B-5CB2-8F6D4912B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3012-27D5-4CEB-BBE0-72298D4B3AD5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52AF7-885D-070B-7BF8-B258FF3E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C3A2F-8B5B-E4F6-6F2D-6B1623D5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CBA2-9FEB-4D70-B3B4-4B8674F08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36902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305-2.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내장객체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705E4-375C-199B-D943-68F7AE9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문자열에 특정 문자가 몇 개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936F2-CEB0-40BB-43E7-B436ACB86956}"/>
              </a:ext>
            </a:extLst>
          </p:cNvPr>
          <p:cNvSpPr txBox="1"/>
          <p:nvPr/>
        </p:nvSpPr>
        <p:spPr>
          <a:xfrm>
            <a:off x="748937" y="1307740"/>
            <a:ext cx="8186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몇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확인하는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1F745F-D63F-6331-208E-E4E5FE90D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3"/>
          <a:stretch/>
        </p:blipFill>
        <p:spPr bwMode="auto">
          <a:xfrm>
            <a:off x="951411" y="2206715"/>
            <a:ext cx="3010989" cy="139347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5FD74-D2AD-76C6-F3B8-113C2DEE4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6"/>
          <a:stretch/>
        </p:blipFill>
        <p:spPr bwMode="auto">
          <a:xfrm>
            <a:off x="4258445" y="2206715"/>
            <a:ext cx="3040822" cy="139347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773583-1402-8F94-C298-B85FE8711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43"/>
          <a:stretch/>
        </p:blipFill>
        <p:spPr bwMode="auto">
          <a:xfrm>
            <a:off x="7587343" y="2187121"/>
            <a:ext cx="3064755" cy="1393478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208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647B50-D815-1415-36F8-11D4FE3EA1C8}"/>
              </a:ext>
            </a:extLst>
          </p:cNvPr>
          <p:cNvSpPr txBox="1"/>
          <p:nvPr/>
        </p:nvSpPr>
        <p:spPr>
          <a:xfrm>
            <a:off x="587829" y="1121376"/>
            <a:ext cx="11016342" cy="51860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counting(str,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count = 0;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 안의 문자를 하나씩 체크합니다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if (str[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 ===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if(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str.charAt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=== 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로 작성 가능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count += 1;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count;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string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문자열을 입력하세요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letter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어떤 문자를 체크하겠습니까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result = counting(string, letter);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(`"${string}"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"${letter}"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&lt;span style="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color:red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"&gt;${result}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&lt;/span&gt;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있습니다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E43FB-86C6-90BB-7DC1-608FE68B665E}"/>
              </a:ext>
            </a:extLst>
          </p:cNvPr>
          <p:cNvSpPr txBox="1"/>
          <p:nvPr/>
        </p:nvSpPr>
        <p:spPr>
          <a:xfrm>
            <a:off x="587829" y="550589"/>
            <a:ext cx="729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10\countChar.html, 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\countChar.js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436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9555D0-552A-401D-DFEE-283AA3B8565C}"/>
              </a:ext>
            </a:extLst>
          </p:cNvPr>
          <p:cNvSpPr txBox="1"/>
          <p:nvPr/>
        </p:nvSpPr>
        <p:spPr>
          <a:xfrm>
            <a:off x="733697" y="1418549"/>
            <a:ext cx="10395857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이상의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구성된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공백으로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구분되는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indexOf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 괄호 안의 문자열이 나타난 위치를 알려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찾는 문자열이 없으면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반환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72106-CBF0-3A00-6CBE-D896094F3844}"/>
              </a:ext>
            </a:extLst>
          </p:cNvPr>
          <p:cNvSpPr txBox="1"/>
          <p:nvPr/>
        </p:nvSpPr>
        <p:spPr>
          <a:xfrm>
            <a:off x="812074" y="2481359"/>
            <a:ext cx="3516086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indexOf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indexOf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03CB6-D9E2-E4B7-1315-F88338837FEC}"/>
              </a:ext>
            </a:extLst>
          </p:cNvPr>
          <p:cNvSpPr txBox="1"/>
          <p:nvPr/>
        </p:nvSpPr>
        <p:spPr>
          <a:xfrm>
            <a:off x="733697" y="3678181"/>
            <a:ext cx="994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str1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부분 문자열 위치 찾기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16A64-0FF0-E3E2-47E2-A4110898736A}"/>
              </a:ext>
            </a:extLst>
          </p:cNvPr>
          <p:cNvSpPr txBox="1"/>
          <p:nvPr/>
        </p:nvSpPr>
        <p:spPr>
          <a:xfrm>
            <a:off x="829492" y="4148818"/>
            <a:ext cx="8551817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 = "Good morning, everyone. Beautiful morning."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str1.indexOf("morning")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5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str1.indexOf("evening")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-1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8483B-196F-F911-9CC4-7A34FBC6447F}"/>
              </a:ext>
            </a:extLst>
          </p:cNvPr>
          <p:cNvSpPr txBox="1"/>
          <p:nvPr/>
        </p:nvSpPr>
        <p:spPr>
          <a:xfrm>
            <a:off x="812074" y="5376727"/>
            <a:ext cx="8551817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 = "Good morning, everyone. Beautiful morning."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first = str1.indexOf("morning")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5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str1.indexOf(“morning”, first+1)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두번째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morning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의 위치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8BF90-9D79-A7B8-52F6-187AF1E245A7}"/>
              </a:ext>
            </a:extLst>
          </p:cNvPr>
          <p:cNvSpPr txBox="1"/>
          <p:nvPr/>
        </p:nvSpPr>
        <p:spPr>
          <a:xfrm>
            <a:off x="306647" y="319086"/>
            <a:ext cx="8309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부분 문자열의 위치 찾기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indexOf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81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9C3839-6FA6-D42F-D8B2-B7AB9C057F90}"/>
              </a:ext>
            </a:extLst>
          </p:cNvPr>
          <p:cNvSpPr txBox="1"/>
          <p:nvPr/>
        </p:nvSpPr>
        <p:spPr>
          <a:xfrm>
            <a:off x="733697" y="1231897"/>
            <a:ext cx="994301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시작하는지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영문자의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대소문자를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구별하므로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주의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해야 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C8F9C-7D2A-8D9A-402C-56D4EBE4BD61}"/>
              </a:ext>
            </a:extLst>
          </p:cNvPr>
          <p:cNvSpPr txBox="1"/>
          <p:nvPr/>
        </p:nvSpPr>
        <p:spPr>
          <a:xfrm>
            <a:off x="838200" y="2197363"/>
            <a:ext cx="440653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startsWith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524DE2-CD00-D5A5-F079-78548253DF05}"/>
              </a:ext>
            </a:extLst>
          </p:cNvPr>
          <p:cNvSpPr txBox="1"/>
          <p:nvPr/>
        </p:nvSpPr>
        <p:spPr>
          <a:xfrm>
            <a:off x="838200" y="2890701"/>
            <a:ext cx="6096000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 = "Hello, everyone."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str2.startsWith("Hello")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str2.startsWith("hello")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str2.startsWith("He")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str2.startsWith("Hello,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ev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B899-B15D-6151-1812-2DD49F68006F}"/>
              </a:ext>
            </a:extLst>
          </p:cNvPr>
          <p:cNvSpPr txBox="1"/>
          <p:nvPr/>
        </p:nvSpPr>
        <p:spPr>
          <a:xfrm>
            <a:off x="306648" y="319086"/>
            <a:ext cx="11101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특정 문자열로 시작하는지 확인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startsWith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62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4" y="365126"/>
            <a:ext cx="11101251" cy="68861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로 끝나는지 확인 </a:t>
            </a:r>
            <a:r>
              <a:rPr lang="en-US" altLang="ko-KR" dirty="0"/>
              <a:t>– </a:t>
            </a:r>
            <a:r>
              <a:rPr lang="en-US" altLang="ko-KR" dirty="0" err="1"/>
              <a:t>endsWith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D21A-754D-FFBE-467E-F12549F0CF27}"/>
              </a:ext>
            </a:extLst>
          </p:cNvPr>
          <p:cNvSpPr txBox="1"/>
          <p:nvPr/>
        </p:nvSpPr>
        <p:spPr>
          <a:xfrm>
            <a:off x="803365" y="1294524"/>
            <a:ext cx="9943011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끝나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영문자의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대소문자를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구별하므로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주의해야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64D37-7A31-6F75-8704-DB975FC57757}"/>
              </a:ext>
            </a:extLst>
          </p:cNvPr>
          <p:cNvSpPr txBox="1"/>
          <p:nvPr/>
        </p:nvSpPr>
        <p:spPr>
          <a:xfrm>
            <a:off x="1010194" y="2326104"/>
            <a:ext cx="367501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59A0F-0A9D-DD58-F0A7-79D20572B1EB}"/>
              </a:ext>
            </a:extLst>
          </p:cNvPr>
          <p:cNvSpPr txBox="1"/>
          <p:nvPr/>
        </p:nvSpPr>
        <p:spPr>
          <a:xfrm>
            <a:off x="5225142" y="2331050"/>
            <a:ext cx="6096000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 = "Hello, everyone."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str2.endsWith("everyone.")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 ("Everyone.")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 ("one.")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 ("lo, everyone")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7566C-E514-D7CA-7018-0EC5084D163A}"/>
              </a:ext>
            </a:extLst>
          </p:cNvPr>
          <p:cNvSpPr txBox="1"/>
          <p:nvPr/>
        </p:nvSpPr>
        <p:spPr>
          <a:xfrm>
            <a:off x="803365" y="4176646"/>
            <a:ext cx="6923315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길이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지정할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11A4E-71E2-6A17-9643-BD5AC1966A9F}"/>
              </a:ext>
            </a:extLst>
          </p:cNvPr>
          <p:cNvSpPr txBox="1"/>
          <p:nvPr/>
        </p:nvSpPr>
        <p:spPr>
          <a:xfrm>
            <a:off x="896982" y="4816022"/>
            <a:ext cx="4040778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길이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0FE65-659F-B69F-9E05-28AF0AACE9A4}"/>
              </a:ext>
            </a:extLst>
          </p:cNvPr>
          <p:cNvSpPr txBox="1"/>
          <p:nvPr/>
        </p:nvSpPr>
        <p:spPr>
          <a:xfrm>
            <a:off x="5164183" y="4750933"/>
            <a:ext cx="6156960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 = "Hello, everyone."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str2.endsWith("one", 15)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str2.endsWith("lo", 5)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72CA6-6535-D786-2E7B-C7643F127D25}"/>
              </a:ext>
            </a:extLst>
          </p:cNvPr>
          <p:cNvSpPr txBox="1"/>
          <p:nvPr/>
        </p:nvSpPr>
        <p:spPr>
          <a:xfrm>
            <a:off x="6662058" y="6110015"/>
            <a:ext cx="262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문자열 길이 </a:t>
            </a:r>
            <a:r>
              <a:rPr lang="en-US" altLang="ko-KR" sz="1400" dirty="0">
                <a:solidFill>
                  <a:schemeClr val="accent1"/>
                </a:solidFill>
              </a:rPr>
              <a:t>5 </a:t>
            </a:r>
            <a:r>
              <a:rPr lang="en-US" altLang="ko-KR" sz="1400" dirty="0">
                <a:solidFill>
                  <a:schemeClr val="accent1"/>
                </a:solidFill>
                <a:sym typeface="Wingdings" panose="05000000000000000000" pitchFamily="2" charset="2"/>
              </a:rPr>
              <a:t> Hello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EA1B1E-7526-2C5C-E0E6-C23E053CB26F}"/>
              </a:ext>
            </a:extLst>
          </p:cNvPr>
          <p:cNvCxnSpPr/>
          <p:nvPr/>
        </p:nvCxnSpPr>
        <p:spPr>
          <a:xfrm>
            <a:off x="7506789" y="5718129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3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F72C-93E9-4191-ADA3-EAB8F858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74" y="258175"/>
            <a:ext cx="11101251" cy="7977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이 있는지 확인 </a:t>
            </a:r>
            <a:r>
              <a:rPr lang="en-US" altLang="ko-KR" dirty="0"/>
              <a:t>– includes()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8127-1AC0-6BE2-A663-FD05C241E388}"/>
              </a:ext>
            </a:extLst>
          </p:cNvPr>
          <p:cNvSpPr txBox="1"/>
          <p:nvPr/>
        </p:nvSpPr>
        <p:spPr>
          <a:xfrm>
            <a:off x="629194" y="1169429"/>
            <a:ext cx="9943011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특정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있는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확인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대소문자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구별하므로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주의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56B26-9BEB-B962-F407-C843DF215808}"/>
              </a:ext>
            </a:extLst>
          </p:cNvPr>
          <p:cNvSpPr txBox="1"/>
          <p:nvPr/>
        </p:nvSpPr>
        <p:spPr>
          <a:xfrm>
            <a:off x="740228" y="1800151"/>
            <a:ext cx="440653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.includes(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</a:t>
            </a:r>
            <a:r>
              <a:rPr lang="ko-KR" altLang="ko-KR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428CB0-E76D-4B6F-0D72-DB460FC09B0D}"/>
              </a:ext>
            </a:extLst>
          </p:cNvPr>
          <p:cNvSpPr txBox="1"/>
          <p:nvPr/>
        </p:nvSpPr>
        <p:spPr>
          <a:xfrm>
            <a:off x="629194" y="2556521"/>
            <a:ext cx="3812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ES6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이전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  </a:t>
            </a:r>
            <a:r>
              <a:rPr lang="en-US" altLang="ko-K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indexOf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B470F-AE85-131E-91BE-5CEE24962F2F}"/>
              </a:ext>
            </a:extLst>
          </p:cNvPr>
          <p:cNvSpPr txBox="1"/>
          <p:nvPr/>
        </p:nvSpPr>
        <p:spPr>
          <a:xfrm>
            <a:off x="4206240" y="2579604"/>
            <a:ext cx="5103223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str2 = "Hello, everyone."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str2.indexOf("every") !== -1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B0105-AA70-7321-5AC9-7E606B012417}"/>
              </a:ext>
            </a:extLst>
          </p:cNvPr>
          <p:cNvSpPr txBox="1"/>
          <p:nvPr/>
        </p:nvSpPr>
        <p:spPr>
          <a:xfrm>
            <a:off x="740228" y="3793649"/>
            <a:ext cx="3204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ES6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includes()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D0D872-C39C-929D-7130-AA48986BA295}"/>
              </a:ext>
            </a:extLst>
          </p:cNvPr>
          <p:cNvSpPr txBox="1"/>
          <p:nvPr/>
        </p:nvSpPr>
        <p:spPr>
          <a:xfrm>
            <a:off x="4206239" y="3805166"/>
            <a:ext cx="5103223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str2 = "Hello, everyone."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str2.includes("every")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69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문자열에서 공백 제거하기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FFA07-8D0D-8B17-AA2B-18DE64286505}"/>
              </a:ext>
            </a:extLst>
          </p:cNvPr>
          <p:cNvSpPr txBox="1"/>
          <p:nvPr/>
        </p:nvSpPr>
        <p:spPr>
          <a:xfrm>
            <a:off x="705393" y="1293515"/>
            <a:ext cx="976230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문자열에서 공백이란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[Spacebar]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눌러 입력한 공백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[Tab]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눌러 입력한 탭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줄을 바꾸기 위해 사용한 이스케이프 문자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(\n, \r)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등을 말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연산에 사용하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려면 불필요한 공백을 제거하는 것이 좋다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A0807-7EC6-BC69-A16B-0CEAE85172BF}"/>
              </a:ext>
            </a:extLst>
          </p:cNvPr>
          <p:cNvSpPr txBox="1"/>
          <p:nvPr/>
        </p:nvSpPr>
        <p:spPr>
          <a:xfrm>
            <a:off x="783770" y="2703897"/>
            <a:ext cx="6000207" cy="135787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.trim()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문자열의 앞뒤 공백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trimStart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문자열의 앞쪽 공백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trimEnd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문자열의 뒤쪽 공백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94467-6A89-83B5-3F76-52A456818D79}"/>
              </a:ext>
            </a:extLst>
          </p:cNvPr>
          <p:cNvSpPr txBox="1"/>
          <p:nvPr/>
        </p:nvSpPr>
        <p:spPr>
          <a:xfrm>
            <a:off x="783770" y="4404360"/>
            <a:ext cx="609600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 = "  ab  cd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str3.trim()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‘ab  cd 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str3.trimStart()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‘ab  cd 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str3.trimEnd()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  ab  cd  </a:t>
            </a:r>
            <a:r>
              <a:rPr lang="en-US" altLang="ko-KR" sz="16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ef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16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대소문자 바꾸기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A11F7-4FC6-FE5D-C8E9-918B39337B18}"/>
              </a:ext>
            </a:extLst>
          </p:cNvPr>
          <p:cNvSpPr txBox="1"/>
          <p:nvPr/>
        </p:nvSpPr>
        <p:spPr>
          <a:xfrm>
            <a:off x="705393" y="1265984"/>
            <a:ext cx="9762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영문자 문자열의 경우에는 문자열을 모두 대문자로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또는 모두 소문자로 바꿀 수 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CCC17-7940-6553-1782-85683645A4BB}"/>
              </a:ext>
            </a:extLst>
          </p:cNvPr>
          <p:cNvSpPr txBox="1"/>
          <p:nvPr/>
        </p:nvSpPr>
        <p:spPr>
          <a:xfrm>
            <a:off x="775062" y="1840851"/>
            <a:ext cx="677527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toUpperCase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문자열을 모두 대문자로 변환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toLowerCase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문자열을 모두 소문자로 변환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CE52-5023-1710-0331-F08FE37050A6}"/>
              </a:ext>
            </a:extLst>
          </p:cNvPr>
          <p:cNvSpPr txBox="1"/>
          <p:nvPr/>
        </p:nvSpPr>
        <p:spPr>
          <a:xfrm>
            <a:off x="775062" y="3101573"/>
            <a:ext cx="6096000" cy="13578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 = "Good morning."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str4.toUpperCase()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‘GOOD MORNING.’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str4.toLowerCase()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‘good morning.’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08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663132" cy="84257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문자열의 부분 문자열 추출하기 </a:t>
            </a:r>
            <a:r>
              <a:rPr lang="en-US" altLang="ko-KR" sz="4000" dirty="0"/>
              <a:t>- </a:t>
            </a:r>
            <a:r>
              <a:rPr lang="en-US" altLang="ko-KR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substring() 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A11F7-4FC6-FE5D-C8E9-918B39337B18}"/>
              </a:ext>
            </a:extLst>
          </p:cNvPr>
          <p:cNvSpPr txBox="1"/>
          <p:nvPr/>
        </p:nvSpPr>
        <p:spPr>
          <a:xfrm>
            <a:off x="631885" y="1227226"/>
            <a:ext cx="97623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위치부터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위치의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직전까지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추출해서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 위치를 지정하지 않으면 시작 위치부터 문자열 끝까지 추출해서 반환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CCC17-7940-6553-1782-85683645A4BB}"/>
              </a:ext>
            </a:extLst>
          </p:cNvPr>
          <p:cNvSpPr txBox="1"/>
          <p:nvPr/>
        </p:nvSpPr>
        <p:spPr>
          <a:xfrm>
            <a:off x="757645" y="2221283"/>
            <a:ext cx="677527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.substring(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.substring(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끝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CE52-5023-1710-0331-F08FE37050A6}"/>
              </a:ext>
            </a:extLst>
          </p:cNvPr>
          <p:cNvSpPr txBox="1"/>
          <p:nvPr/>
        </p:nvSpPr>
        <p:spPr>
          <a:xfrm>
            <a:off x="757645" y="3278561"/>
            <a:ext cx="6096000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str4 = "Good morning."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str4.substring(5)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‘morning.’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41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523795" cy="84257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문자열의 부분 문자열 추출하기 </a:t>
            </a:r>
            <a:r>
              <a:rPr lang="en-US" altLang="ko-KR" sz="4000" dirty="0"/>
              <a:t>- </a:t>
            </a:r>
            <a:r>
              <a:rPr lang="en-US" altLang="ko-KR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substring() 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CE52-5023-1710-0331-F08FE37050A6}"/>
              </a:ext>
            </a:extLst>
          </p:cNvPr>
          <p:cNvSpPr txBox="1"/>
          <p:nvPr/>
        </p:nvSpPr>
        <p:spPr>
          <a:xfrm>
            <a:off x="1132115" y="4523127"/>
            <a:ext cx="3927566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str4 = "Good morning."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str4.substring(0, 4)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C2A9F-DD0B-8EBC-A019-438DC6A5AE56}"/>
              </a:ext>
            </a:extLst>
          </p:cNvPr>
          <p:cNvSpPr txBox="1"/>
          <p:nvPr/>
        </p:nvSpPr>
        <p:spPr>
          <a:xfrm>
            <a:off x="775062" y="1307533"/>
            <a:ext cx="8307977" cy="1201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 = "Good morning.“  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Good 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부분만 추출하려면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첫번째 글자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(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인덱스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0)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부터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4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번째까지 글자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(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인덱스 </a:t>
            </a:r>
            <a:r>
              <a:rPr lang="en-US" altLang="ko-KR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3)</a:t>
            </a:r>
            <a:r>
              <a:rPr lang="ko-KR" altLang="en-US" sz="1600" kern="100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까지 추출해야 함</a:t>
            </a:r>
            <a:endParaRPr lang="en-US" altLang="ko-KR" sz="1600" kern="100" dirty="0">
              <a:latin typeface="D2Coding" panose="020B0609020101020101" pitchFamily="49" charset="-127"/>
              <a:ea typeface="D2Coding" panose="020B0609020101020101" pitchFamily="49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kern="1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str4.substring(0, 4)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BEC6D8-F2CE-ED10-FA85-BECEF9EA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716098"/>
            <a:ext cx="5303520" cy="13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문자열 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9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문자열의 부분 문자열 추출하기 </a:t>
            </a:r>
            <a:r>
              <a:rPr lang="en-US" altLang="ko-KR" sz="4000" dirty="0"/>
              <a:t>- </a:t>
            </a:r>
            <a:r>
              <a:rPr lang="en-US" altLang="ko-KR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slice() 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8B252-1281-96E2-BE36-D0E8E9F42D7E}"/>
              </a:ext>
            </a:extLst>
          </p:cNvPr>
          <p:cNvSpPr txBox="1"/>
          <p:nvPr/>
        </p:nvSpPr>
        <p:spPr>
          <a:xfrm>
            <a:off x="827313" y="1318236"/>
            <a:ext cx="97623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위치부터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위치의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직전까지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추출해서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 위치를 지정하지 않으면 시작 위치부터 문자열 끝까지 추출해서 반환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9BECB-0606-A4B3-C5FE-FEEB370865D9}"/>
              </a:ext>
            </a:extLst>
          </p:cNvPr>
          <p:cNvSpPr txBox="1"/>
          <p:nvPr/>
        </p:nvSpPr>
        <p:spPr>
          <a:xfrm>
            <a:off x="896982" y="2512423"/>
            <a:ext cx="677527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</a:t>
            </a:r>
            <a:r>
              <a:rPr lang="en-US" altLang="ko-KR" sz="1600" i="1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lice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.slice(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시작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끝 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3DEAF-4CAD-4194-1B3E-3205809E31F3}"/>
              </a:ext>
            </a:extLst>
          </p:cNvPr>
          <p:cNvSpPr txBox="1"/>
          <p:nvPr/>
        </p:nvSpPr>
        <p:spPr>
          <a:xfrm>
            <a:off x="827313" y="3591173"/>
            <a:ext cx="97623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slice()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 음수를 사용해 위치를 지정할 수 있다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/>
              <a:t>음수로 지정하면 문자열의 끝에서부터 위치를 찾기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문자열을 뒤에서부터 자를 때 편리하다</a:t>
            </a:r>
            <a:r>
              <a:rPr lang="en-US" altLang="ko-KR" sz="1600" dirty="0"/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169B-D6F2-265B-49B3-7D5C078BF2F1}"/>
              </a:ext>
            </a:extLst>
          </p:cNvPr>
          <p:cNvSpPr txBox="1"/>
          <p:nvPr/>
        </p:nvSpPr>
        <p:spPr>
          <a:xfrm>
            <a:off x="1008017" y="5003215"/>
            <a:ext cx="3927566" cy="6309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str4 = "Good morning."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str4.s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lice(-5, 12)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“</a:t>
            </a:r>
            <a:r>
              <a:rPr lang="en-US" altLang="ko-KR" sz="1400" kern="1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ning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”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E5E8AD-D243-81E3-B14D-E22BECDF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88" y="4643970"/>
            <a:ext cx="415348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28FF-60E0-D7E4-1731-89C12A9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구분자를 사용해 문자 쪼개기 </a:t>
            </a:r>
            <a:r>
              <a:rPr lang="en-US" altLang="ko-KR" sz="4000" dirty="0"/>
              <a:t>– split()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8B252-1281-96E2-BE36-D0E8E9F42D7E}"/>
              </a:ext>
            </a:extLst>
          </p:cNvPr>
          <p:cNvSpPr txBox="1"/>
          <p:nvPr/>
        </p:nvSpPr>
        <p:spPr>
          <a:xfrm>
            <a:off x="714101" y="1361778"/>
            <a:ext cx="9762309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문자열에서 구분자를 기준으로 문자열을 나눈다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9BECB-0606-A4B3-C5FE-FEEB370865D9}"/>
              </a:ext>
            </a:extLst>
          </p:cNvPr>
          <p:cNvSpPr txBox="1"/>
          <p:nvPr/>
        </p:nvSpPr>
        <p:spPr>
          <a:xfrm>
            <a:off x="783770" y="2143148"/>
            <a:ext cx="2760618" cy="4217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i="1" dirty="0"/>
              <a:t>문자열</a:t>
            </a:r>
            <a:r>
              <a:rPr lang="en-US" altLang="ko-KR" sz="1600" dirty="0"/>
              <a:t>.split(</a:t>
            </a:r>
            <a:r>
              <a:rPr lang="ko-KR" altLang="en-US" sz="1600" i="1" dirty="0" err="1"/>
              <a:t>구분자</a:t>
            </a:r>
            <a:r>
              <a:rPr lang="en-US" altLang="ko-KR" sz="1600" dirty="0"/>
              <a:t>)</a:t>
            </a:r>
            <a:endParaRPr lang="en-US" altLang="ko-KR" sz="1600" i="1" kern="10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6F557-5405-3374-42D7-8B77367BA75F}"/>
              </a:ext>
            </a:extLst>
          </p:cNvPr>
          <p:cNvSpPr txBox="1"/>
          <p:nvPr/>
        </p:nvSpPr>
        <p:spPr>
          <a:xfrm>
            <a:off x="714100" y="2967445"/>
            <a:ext cx="10241281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str5 = "Hello everyone"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array1 = str5.split(" 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["Hello", "everyone“]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array2 = </a:t>
            </a:r>
            <a:r>
              <a:rPr lang="en-US" altLang="ko-KR" sz="1600" dirty="0" err="1"/>
              <a:t>str.split</a:t>
            </a:r>
            <a:r>
              <a:rPr lang="en-US" altLang="ko-KR" sz="1600" dirty="0"/>
              <a:t>(“”)      </a:t>
            </a:r>
            <a:r>
              <a:rPr lang="pt-BR" altLang="ko-KR" sz="1400" dirty="0">
                <a:solidFill>
                  <a:schemeClr val="bg1">
                    <a:lumMod val="50000"/>
                  </a:schemeClr>
                </a:solidFill>
              </a:rPr>
              <a:t>// ["H","e","l","l","o"," ", "e","v","e","r","y","o","n","e"]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DDE96A-38B7-A666-8B22-7D194BF9D1DE}"/>
              </a:ext>
            </a:extLst>
          </p:cNvPr>
          <p:cNvCxnSpPr/>
          <p:nvPr/>
        </p:nvCxnSpPr>
        <p:spPr>
          <a:xfrm flipV="1">
            <a:off x="2447108" y="4110486"/>
            <a:ext cx="0" cy="29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B47A91-EDB0-680D-2CA8-6762462036E3}"/>
              </a:ext>
            </a:extLst>
          </p:cNvPr>
          <p:cNvSpPr txBox="1"/>
          <p:nvPr/>
        </p:nvSpPr>
        <p:spPr>
          <a:xfrm>
            <a:off x="1480457" y="4415244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1"/>
                </a:solidFill>
              </a:rPr>
              <a:t>따옴표 사이에 공백이 없음</a:t>
            </a:r>
          </a:p>
        </p:txBody>
      </p:sp>
    </p:spTree>
    <p:extLst>
      <p:ext uri="{BB962C8B-B14F-4D97-AF65-F5344CB8AC3E}">
        <p14:creationId xmlns:p14="http://schemas.microsoft.com/office/powerpoint/2010/main" val="324624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35E40-F71D-29A3-70F1-0ECDC497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] </a:t>
            </a:r>
            <a:r>
              <a:rPr lang="ko-KR" altLang="en-US" sz="4000" dirty="0"/>
              <a:t>보안을 위해 메일 주소 일부 감추기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7263D-5579-A6D7-CB19-25C4427ED853}"/>
              </a:ext>
            </a:extLst>
          </p:cNvPr>
          <p:cNvSpPr txBox="1"/>
          <p:nvPr/>
        </p:nvSpPr>
        <p:spPr>
          <a:xfrm>
            <a:off x="714103" y="1229473"/>
            <a:ext cx="9396548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회원제 사이트에서 개인 정보를 표시할 때 보안을 위해</a:t>
            </a:r>
            <a:r>
              <a:rPr lang="en-US" altLang="ko-KR" sz="1600" dirty="0"/>
              <a:t>, </a:t>
            </a:r>
            <a:r>
              <a:rPr lang="ko-KR" altLang="en-US" sz="1600" dirty="0"/>
              <a:t>또는 메일 소유자인지 확인하기 위해 이메일 주소를 전부 보여 주지 않고 일부만 보여줄 경우가 있다</a:t>
            </a:r>
            <a:r>
              <a:rPr lang="en-US" altLang="ko-KR" sz="1600" dirty="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사용자의 이메일 주소 중 </a:t>
            </a:r>
            <a:r>
              <a:rPr lang="en-US" altLang="ko-KR" sz="1600" dirty="0"/>
              <a:t>@ </a:t>
            </a:r>
            <a:r>
              <a:rPr lang="ko-KR" altLang="en-US" sz="1600" dirty="0"/>
              <a:t>앞의 내용을 세 </a:t>
            </a:r>
            <a:r>
              <a:rPr lang="ko-KR" altLang="en-US" sz="1600" dirty="0" err="1"/>
              <a:t>자리까지만</a:t>
            </a:r>
            <a:r>
              <a:rPr lang="ko-KR" altLang="en-US" sz="1600" dirty="0"/>
              <a:t> 보여 주는 프로그램을 작성해 보자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4EA93FF-76A9-B817-48DF-EF9ECA6E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8" b="68721"/>
          <a:stretch/>
        </p:blipFill>
        <p:spPr bwMode="auto">
          <a:xfrm>
            <a:off x="631885" y="3061652"/>
            <a:ext cx="4860925" cy="734695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3A6375-BFB0-17E5-9C93-0C6C62015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b="62459"/>
          <a:stretch/>
        </p:blipFill>
        <p:spPr bwMode="auto">
          <a:xfrm>
            <a:off x="5882949" y="2910839"/>
            <a:ext cx="4935855" cy="1036320"/>
          </a:xfrm>
          <a:prstGeom prst="rect">
            <a:avLst/>
          </a:prstGeom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52E7F-C798-2912-E478-AA47E965A190}"/>
              </a:ext>
            </a:extLst>
          </p:cNvPr>
          <p:cNvSpPr txBox="1"/>
          <p:nvPr/>
        </p:nvSpPr>
        <p:spPr>
          <a:xfrm>
            <a:off x="714103" y="4475840"/>
            <a:ext cx="7193280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&lt;</a:t>
            </a:r>
            <a:r>
              <a:rPr lang="ko-KR" altLang="en-US" sz="1600" dirty="0"/>
              <a:t>미리 생각해 보기</a:t>
            </a:r>
            <a:r>
              <a:rPr lang="en-US" altLang="ko-KR" sz="1600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메일 주소를 어떤 문자를 기준으로 나누어야 할까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@</a:t>
            </a:r>
            <a:r>
              <a:rPr lang="ko-KR" altLang="en-US" sz="1600" dirty="0"/>
              <a:t>기호 앞부분의 문자열을 어떻게 세자리만 남길까</a:t>
            </a:r>
          </a:p>
        </p:txBody>
      </p:sp>
    </p:spTree>
    <p:extLst>
      <p:ext uri="{BB962C8B-B14F-4D97-AF65-F5344CB8AC3E}">
        <p14:creationId xmlns:p14="http://schemas.microsoft.com/office/powerpoint/2010/main" val="2403620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3ADB8-7CE9-8D3F-EE95-BA9A9C15EE29}"/>
              </a:ext>
            </a:extLst>
          </p:cNvPr>
          <p:cNvSpPr txBox="1"/>
          <p:nvPr/>
        </p:nvSpPr>
        <p:spPr>
          <a:xfrm>
            <a:off x="836022" y="1451919"/>
            <a:ext cx="455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10\email.html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B85BF-E252-30DE-5C17-BD68F60E8CFF}"/>
              </a:ext>
            </a:extLst>
          </p:cNvPr>
          <p:cNvSpPr txBox="1"/>
          <p:nvPr/>
        </p:nvSpPr>
        <p:spPr>
          <a:xfrm>
            <a:off x="836022" y="1902545"/>
            <a:ext cx="10859589" cy="2681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id="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userInput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&lt;label&gt;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&lt;input type="email" id="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userEmail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placeholder="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이메일 주소를 입력하세요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autofocus&gt;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&lt;/label&gt;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&lt;button&gt;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&lt;/button&gt;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&lt;/div&gt;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&lt;div id="result"&gt;&lt;/div&gt;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B7C08C-26AF-64A3-CE21-DC112682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" y="4981579"/>
            <a:ext cx="3458058" cy="5525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742913-FD83-E35F-6AF7-6E26F3CEE47A}"/>
              </a:ext>
            </a:extLst>
          </p:cNvPr>
          <p:cNvSpPr txBox="1"/>
          <p:nvPr/>
        </p:nvSpPr>
        <p:spPr>
          <a:xfrm>
            <a:off x="896983" y="748937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문서 구조 살펴보기</a:t>
            </a:r>
          </a:p>
        </p:txBody>
      </p:sp>
    </p:spTree>
    <p:extLst>
      <p:ext uri="{BB962C8B-B14F-4D97-AF65-F5344CB8AC3E}">
        <p14:creationId xmlns:p14="http://schemas.microsoft.com/office/powerpoint/2010/main" val="21439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2D53C-7BFD-2BED-CE6A-29E0CECF467B}"/>
              </a:ext>
            </a:extLst>
          </p:cNvPr>
          <p:cNvSpPr txBox="1"/>
          <p:nvPr/>
        </p:nvSpPr>
        <p:spPr>
          <a:xfrm>
            <a:off x="905689" y="798810"/>
            <a:ext cx="973618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1) </a:t>
            </a:r>
            <a:r>
              <a:rPr lang="ko-KR" altLang="en-US" sz="1600" dirty="0"/>
              <a:t>텍스트 필드와 버튼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결괏값이</a:t>
            </a:r>
            <a:r>
              <a:rPr lang="ko-KR" altLang="en-US" sz="1600" dirty="0"/>
              <a:t> 표시될 영역을 가져와서 변수에 할당하고 </a:t>
            </a:r>
            <a:br>
              <a:rPr lang="en-US" altLang="ko-KR" sz="1600" dirty="0"/>
            </a:br>
            <a:r>
              <a:rPr lang="ko-KR" altLang="en-US" sz="1600" dirty="0"/>
              <a:t>버튼을 클릭했을 때 함수를 실행하도록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0E87A-9E02-86FD-B827-5F98F196D991}"/>
              </a:ext>
            </a:extLst>
          </p:cNvPr>
          <p:cNvSpPr txBox="1"/>
          <p:nvPr/>
        </p:nvSpPr>
        <p:spPr>
          <a:xfrm>
            <a:off x="1001485" y="2561885"/>
            <a:ext cx="9579427" cy="2300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const email = </a:t>
            </a:r>
            <a:r>
              <a:rPr lang="en-US" altLang="ko-KR" sz="1600" dirty="0" err="1"/>
              <a:t>document.querySelector</a:t>
            </a:r>
            <a:r>
              <a:rPr lang="en-US" altLang="ko-KR" sz="1600" dirty="0"/>
              <a:t>("#</a:t>
            </a:r>
            <a:r>
              <a:rPr lang="en-US" altLang="ko-KR" sz="1600" dirty="0" err="1"/>
              <a:t>userEmail</a:t>
            </a:r>
            <a:r>
              <a:rPr lang="en-US" altLang="ko-KR" sz="1600" dirty="0"/>
              <a:t>");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메일 주소 입력 부분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const button = </a:t>
            </a:r>
            <a:r>
              <a:rPr lang="en-US" altLang="ko-KR" sz="1600" dirty="0" err="1"/>
              <a:t>document.querySelector</a:t>
            </a:r>
            <a:r>
              <a:rPr lang="en-US" altLang="ko-KR" sz="1600" dirty="0"/>
              <a:t>("button");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버튼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const result = </a:t>
            </a:r>
            <a:r>
              <a:rPr lang="en-US" altLang="ko-KR" sz="1600" dirty="0" err="1"/>
              <a:t>document.querySelector</a:t>
            </a:r>
            <a:r>
              <a:rPr lang="en-US" altLang="ko-KR" sz="1600" dirty="0"/>
              <a:t>("#result");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결과 표시 영역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button.addEventListener</a:t>
            </a:r>
            <a:r>
              <a:rPr lang="en-US" altLang="ko-KR" sz="1600" dirty="0"/>
              <a:t>("click", function() {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});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D69FC-DB89-9099-ACEF-16963CACEE7D}"/>
              </a:ext>
            </a:extLst>
          </p:cNvPr>
          <p:cNvSpPr txBox="1"/>
          <p:nvPr/>
        </p:nvSpPr>
        <p:spPr>
          <a:xfrm>
            <a:off x="1001485" y="209698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1827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2D53C-7BFD-2BED-CE6A-29E0CECF467B}"/>
              </a:ext>
            </a:extLst>
          </p:cNvPr>
          <p:cNvSpPr txBox="1"/>
          <p:nvPr/>
        </p:nvSpPr>
        <p:spPr>
          <a:xfrm>
            <a:off x="984066" y="703015"/>
            <a:ext cx="9736183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2) </a:t>
            </a:r>
            <a:r>
              <a:rPr lang="ko-KR" altLang="en-US" sz="1600" dirty="0"/>
              <a:t>이메일 주소는 </a:t>
            </a:r>
            <a:r>
              <a:rPr lang="en-US" altLang="ko-KR" sz="1600" dirty="0"/>
              <a:t>@</a:t>
            </a:r>
            <a:r>
              <a:rPr lang="ko-KR" altLang="en-US" sz="1600" dirty="0"/>
              <a:t>를 기준으로 앞부분은 사용자 이름이고 뒷부분은 도메인 주소이므로 </a:t>
            </a:r>
            <a:br>
              <a:rPr lang="en-US" altLang="ko-KR" sz="1600" dirty="0"/>
            </a:br>
            <a:r>
              <a:rPr lang="en-US" altLang="ko-KR" sz="1600" dirty="0"/>
              <a:t>@</a:t>
            </a:r>
            <a:r>
              <a:rPr lang="ko-KR" altLang="en-US" sz="1600" dirty="0"/>
              <a:t>를 기준으로 문자열을 분리한다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2-1) 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email.value</a:t>
            </a:r>
            <a:r>
              <a:rPr lang="ko-KR" altLang="en-US" sz="1600" dirty="0"/>
              <a:t>를 가져와서 </a:t>
            </a:r>
            <a:r>
              <a:rPr lang="en-US" altLang="ko-KR" sz="1600" dirty="0"/>
              <a:t>split() </a:t>
            </a:r>
            <a:r>
              <a:rPr lang="ko-KR" altLang="en-US" sz="1600" dirty="0"/>
              <a:t>메서드 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2-2) </a:t>
            </a:r>
            <a:r>
              <a:rPr lang="ko-KR" altLang="en-US" sz="1600" dirty="0"/>
              <a:t>사용자 이름 부분은 </a:t>
            </a:r>
            <a:r>
              <a:rPr lang="en-US" altLang="ko-KR" sz="1600" dirty="0"/>
              <a:t>username</a:t>
            </a:r>
            <a:r>
              <a:rPr lang="ko-KR" altLang="en-US" sz="1600" dirty="0"/>
              <a:t>에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뒷부분은 </a:t>
            </a:r>
            <a:r>
              <a:rPr lang="en-US" altLang="ko-KR" sz="1600" dirty="0"/>
              <a:t>domain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260FF-D892-5C12-75B2-D0C98D091DED}"/>
              </a:ext>
            </a:extLst>
          </p:cNvPr>
          <p:cNvSpPr txBox="1"/>
          <p:nvPr/>
        </p:nvSpPr>
        <p:spPr>
          <a:xfrm>
            <a:off x="984066" y="2988604"/>
            <a:ext cx="9579427" cy="3632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button.addEventListener</a:t>
            </a:r>
            <a:r>
              <a:rPr lang="en-US" altLang="ko-KR" sz="1600" dirty="0"/>
              <a:t>("click", function()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username, domain;  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if(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!== "")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username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("@")[0];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@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기준으로 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쪼개 앞부분 저장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domain = </a:t>
            </a:r>
            <a:r>
              <a:rPr lang="en-US" altLang="ko-KR" sz="16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email.value.split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("@")[1];                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@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기준으로 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쪼개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뒷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부분 저장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en-US" altLang="ko-KR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0CED8-8880-EEAA-01C9-A5531EC55C01}"/>
              </a:ext>
            </a:extLst>
          </p:cNvPr>
          <p:cNvSpPr txBox="1"/>
          <p:nvPr/>
        </p:nvSpPr>
        <p:spPr>
          <a:xfrm>
            <a:off x="984066" y="26500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92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2D53C-7BFD-2BED-CE6A-29E0CECF467B}"/>
              </a:ext>
            </a:extLst>
          </p:cNvPr>
          <p:cNvSpPr txBox="1"/>
          <p:nvPr/>
        </p:nvSpPr>
        <p:spPr>
          <a:xfrm>
            <a:off x="984066" y="703015"/>
            <a:ext cx="1076379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 username </a:t>
            </a:r>
            <a:r>
              <a:rPr lang="ko-KR" altLang="en-US" sz="1600" dirty="0"/>
              <a:t>중에서 세 자리만 필요하므로 첫번째부터 세번째 </a:t>
            </a:r>
            <a:r>
              <a:rPr lang="ko-KR" altLang="en-US" sz="1600" dirty="0" err="1"/>
              <a:t>글자까지만</a:t>
            </a:r>
            <a:r>
              <a:rPr lang="ko-KR" altLang="en-US" sz="1600" dirty="0"/>
              <a:t> 추출해서 </a:t>
            </a:r>
            <a:r>
              <a:rPr lang="en-US" altLang="ko-KR" sz="1600" dirty="0"/>
              <a:t>username</a:t>
            </a:r>
            <a:r>
              <a:rPr lang="ko-KR" altLang="en-US" sz="1600" dirty="0"/>
              <a:t>에 다시 저장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4) </a:t>
            </a:r>
            <a:r>
              <a:rPr lang="ko-KR" altLang="en-US" sz="1600" dirty="0"/>
              <a:t>수정한 </a:t>
            </a:r>
            <a:r>
              <a:rPr lang="en-US" altLang="ko-KR" sz="1600" dirty="0"/>
              <a:t>username</a:t>
            </a:r>
            <a:r>
              <a:rPr lang="ko-KR" altLang="en-US" sz="1600" dirty="0"/>
              <a:t>과 </a:t>
            </a:r>
            <a:r>
              <a:rPr lang="en-US" altLang="ko-KR" sz="1600" dirty="0"/>
              <a:t>@, domain</a:t>
            </a:r>
            <a:r>
              <a:rPr lang="ko-KR" altLang="en-US" sz="1600" dirty="0"/>
              <a:t>을 다시 연결</a:t>
            </a:r>
            <a:r>
              <a:rPr lang="en-US" altLang="ko-KR" sz="16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1C2BE-B50B-BCFD-E453-BC34C79B614A}"/>
              </a:ext>
            </a:extLst>
          </p:cNvPr>
          <p:cNvSpPr txBox="1"/>
          <p:nvPr/>
        </p:nvSpPr>
        <p:spPr>
          <a:xfrm>
            <a:off x="1145173" y="2256152"/>
            <a:ext cx="7415353" cy="3570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username, domain;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!== "")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username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("@")[0];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 =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username.substring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3);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domain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("@")[1];     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result.innerText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`${username}...@${domain}`;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"";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08C9D-25B5-5F4C-56D4-101D18C7BBE0}"/>
              </a:ext>
            </a:extLst>
          </p:cNvPr>
          <p:cNvSpPr txBox="1"/>
          <p:nvPr/>
        </p:nvSpPr>
        <p:spPr>
          <a:xfrm>
            <a:off x="1145173" y="18488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857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38E0C0-D726-E4DC-4099-22627D2CDCB1}"/>
              </a:ext>
            </a:extLst>
          </p:cNvPr>
          <p:cNvSpPr txBox="1"/>
          <p:nvPr/>
        </p:nvSpPr>
        <p:spPr>
          <a:xfrm>
            <a:off x="775061" y="700636"/>
            <a:ext cx="10641877" cy="12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소스 확장하기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@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앞의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이름을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갯수를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고정하지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않고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길이의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반만</a:t>
            </a:r>
            <a:r>
              <a:rPr lang="ko-KR" altLang="ko-KR" sz="1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표시</a:t>
            </a:r>
            <a:r>
              <a:rPr lang="ko-KR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하도록</a:t>
            </a:r>
            <a:r>
              <a:rPr lang="ko-KR" altLang="ko-KR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해보자</a:t>
            </a:r>
            <a:endParaRPr lang="en-US" altLang="ko-KR" sz="16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앞에서 작성한 이벤트 </a:t>
            </a:r>
            <a:r>
              <a:rPr lang="ko-KR" alt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리스너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부분을 선택해서 주석 처리한다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6981D-2516-3081-14F0-275E47936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56"/>
          <a:stretch/>
        </p:blipFill>
        <p:spPr bwMode="auto">
          <a:xfrm>
            <a:off x="775061" y="2137057"/>
            <a:ext cx="8029938" cy="4020307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1354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C4CE7-5B5E-5BAB-8205-333EE40AC873}"/>
              </a:ext>
            </a:extLst>
          </p:cNvPr>
          <p:cNvSpPr txBox="1"/>
          <p:nvPr/>
        </p:nvSpPr>
        <p:spPr>
          <a:xfrm>
            <a:off x="766353" y="1142305"/>
            <a:ext cx="10659293" cy="53328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button.addEventListener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("click",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username, domain, half;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!== "")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username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("@")[0];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half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/ 2;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username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의 길이를 반으로 나눕니다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username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username.substring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(0, half);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domain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email.value.split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("@")[1];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result.innerText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`${username}...@${domain}`;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email.value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"";                        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FAE17-8058-B8B2-2F1B-61D70444F297}"/>
              </a:ext>
            </a:extLst>
          </p:cNvPr>
          <p:cNvSpPr txBox="1"/>
          <p:nvPr/>
        </p:nvSpPr>
        <p:spPr>
          <a:xfrm>
            <a:off x="692327" y="66449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\email.js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808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정규표현식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1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6984" y="1851012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var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참조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=new String(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문자형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데이터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6984" y="2432420"/>
            <a:ext cx="4448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실습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string_ob1_test.html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•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완성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파일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string_ob1.html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9B078-5E77-9368-2966-597957AEBC9C}"/>
              </a:ext>
            </a:extLst>
          </p:cNvPr>
          <p:cNvSpPr txBox="1"/>
          <p:nvPr/>
        </p:nvSpPr>
        <p:spPr>
          <a:xfrm>
            <a:off x="306648" y="319086"/>
            <a:ext cx="4238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 객체</a:t>
            </a:r>
          </a:p>
        </p:txBody>
      </p:sp>
    </p:spTree>
    <p:extLst>
      <p:ext uri="{BB962C8B-B14F-4D97-AF65-F5344CB8AC3E}">
        <p14:creationId xmlns:p14="http://schemas.microsoft.com/office/powerpoint/2010/main" val="2362650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37BE3-B102-98C6-1BAB-D6DC3E7F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D08AE-9E8E-B179-C694-E9D1E537E0ED}"/>
              </a:ext>
            </a:extLst>
          </p:cNvPr>
          <p:cNvSpPr txBox="1"/>
          <p:nvPr/>
        </p:nvSpPr>
        <p:spPr>
          <a:xfrm>
            <a:off x="631885" y="1327781"/>
            <a:ext cx="9618104" cy="216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정규 표현식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특정 패턴을 사용해 문자열을 표현하는 언어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온라인 쇼핑몰에서 물건을 주문할 때 입력한 전화번호가 숫자로만 되어 있는지 체크할 수 있고</a:t>
            </a:r>
            <a:r>
              <a:rPr lang="en-US" altLang="ko-KR" sz="1400" dirty="0">
                <a:latin typeface="+mn-ea"/>
              </a:rPr>
              <a:t>, ‘</a:t>
            </a:r>
            <a:r>
              <a:rPr lang="en-US" altLang="ko-KR" sz="1400" dirty="0" err="1">
                <a:latin typeface="+mn-ea"/>
              </a:rPr>
              <a:t>xxxxxxx-xxxx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와 같은 패턴으로 이루어져 있는지 체크할 수도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‘패턴</a:t>
            </a:r>
            <a:r>
              <a:rPr lang="en-US" altLang="ko-KR" sz="1600" dirty="0">
                <a:latin typeface="+mn-ea"/>
              </a:rPr>
              <a:t>=</a:t>
            </a:r>
            <a:r>
              <a:rPr lang="ko-KR" altLang="en-US" sz="1600" dirty="0" err="1">
                <a:latin typeface="+mn-ea"/>
              </a:rPr>
              <a:t>규칙’이라고</a:t>
            </a:r>
            <a:r>
              <a:rPr lang="ko-KR" altLang="en-US" sz="1600" dirty="0">
                <a:latin typeface="+mn-ea"/>
              </a:rPr>
              <a:t> 생각해도 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문자열을 검색하거나 문자열에서 특정 문자를 치환할 때도 복잡한 조건문 없이 정규 표현식을 사용하면 편리하다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DF4D0-6452-3AEE-F74A-0629A395E559}"/>
              </a:ext>
            </a:extLst>
          </p:cNvPr>
          <p:cNvSpPr txBox="1"/>
          <p:nvPr/>
        </p:nvSpPr>
        <p:spPr>
          <a:xfrm>
            <a:off x="853440" y="4574402"/>
            <a:ext cx="620921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</a:rPr>
              <a:t>RegExp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객체를 사용하거나 슬래시 </a:t>
            </a:r>
            <a:r>
              <a:rPr lang="en-US" altLang="ko-KR" sz="1600" dirty="0">
                <a:latin typeface="+mn-ea"/>
              </a:rPr>
              <a:t>(/)</a:t>
            </a:r>
            <a:r>
              <a:rPr lang="ko-KR" altLang="en-US" sz="1600" dirty="0">
                <a:latin typeface="+mn-ea"/>
              </a:rPr>
              <a:t>를 사용해 표현식으로 작성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정규 표현식은 ‘</a:t>
            </a:r>
            <a:r>
              <a:rPr lang="ko-KR" altLang="en-US" sz="1600" dirty="0" err="1">
                <a:latin typeface="+mn-ea"/>
              </a:rPr>
              <a:t>패턴’과</a:t>
            </a:r>
            <a:r>
              <a:rPr lang="ko-KR" altLang="en-US" sz="1600" dirty="0">
                <a:latin typeface="+mn-ea"/>
              </a:rPr>
              <a:t> ‘</a:t>
            </a:r>
            <a:r>
              <a:rPr lang="ko-KR" altLang="en-US" sz="1600" dirty="0" err="1">
                <a:latin typeface="+mn-ea"/>
              </a:rPr>
              <a:t>플래그’로</a:t>
            </a:r>
            <a:r>
              <a:rPr lang="ko-KR" altLang="en-US" sz="1600" dirty="0">
                <a:latin typeface="+mn-ea"/>
              </a:rPr>
              <a:t> 구성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플래그는 옵션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패턴과 플래그 사이에는 공백이 없다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D7FA0-6F3B-FE40-F9FB-4A99DD87776E}"/>
              </a:ext>
            </a:extLst>
          </p:cNvPr>
          <p:cNvSpPr txBox="1"/>
          <p:nvPr/>
        </p:nvSpPr>
        <p:spPr>
          <a:xfrm>
            <a:off x="844731" y="3892731"/>
            <a:ext cx="3709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정규 표현식 작성하기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8569CF-B222-8CE8-1DD0-F3FCF46A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418" y="3892731"/>
            <a:ext cx="2200582" cy="428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EC85B-3EC8-6F0D-30C0-A0B011068A84}"/>
              </a:ext>
            </a:extLst>
          </p:cNvPr>
          <p:cNvSpPr txBox="1"/>
          <p:nvPr/>
        </p:nvSpPr>
        <p:spPr>
          <a:xfrm>
            <a:off x="7559039" y="4014651"/>
            <a:ext cx="4354286" cy="18913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세 자리 숫자인지 체크하는 정규 표현식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regexp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/\d{3}/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regexp.test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("Hello")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false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regexp.test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("123")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988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53840-6C26-1DA5-59DD-9D660A2C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표현식과 메서드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82969-3588-B1E7-3C28-3DF4FF25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9" y="1723217"/>
            <a:ext cx="7357026" cy="14794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ADEEAA-FA94-0447-7A74-2C220E9D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79" y="4022580"/>
            <a:ext cx="7089287" cy="1184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647CC-34CD-E3DE-6847-9011A60EB0E3}"/>
              </a:ext>
            </a:extLst>
          </p:cNvPr>
          <p:cNvSpPr txBox="1"/>
          <p:nvPr/>
        </p:nvSpPr>
        <p:spPr>
          <a:xfrm>
            <a:off x="800679" y="1384663"/>
            <a:ext cx="674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RegExp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객체의 메서드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FB591-3791-470E-8BA2-D891F4587781}"/>
              </a:ext>
            </a:extLst>
          </p:cNvPr>
          <p:cNvSpPr txBox="1"/>
          <p:nvPr/>
        </p:nvSpPr>
        <p:spPr>
          <a:xfrm>
            <a:off x="800679" y="3541261"/>
            <a:ext cx="674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문자열 메서드 중 정규 표현식과 함께 사용하는 메서드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78118-A7F8-E94C-CB96-78C615987C97}"/>
              </a:ext>
            </a:extLst>
          </p:cNvPr>
          <p:cNvSpPr txBox="1"/>
          <p:nvPr/>
        </p:nvSpPr>
        <p:spPr>
          <a:xfrm>
            <a:off x="800679" y="5473337"/>
            <a:ext cx="6096000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(/ES6/)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null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510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표현식의 플래그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플래그는 문자열을 검색할 때 사용하는 옵션과 비슷하다고 생각하자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DC4E82-4EFD-F01E-907C-DC81BEDF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6" y="1878072"/>
            <a:ext cx="6618435" cy="1338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8E20FC-30AF-3A55-8199-6DF40026558D}"/>
              </a:ext>
            </a:extLst>
          </p:cNvPr>
          <p:cNvSpPr txBox="1"/>
          <p:nvPr/>
        </p:nvSpPr>
        <p:spPr>
          <a:xfrm>
            <a:off x="940526" y="3641616"/>
            <a:ext cx="4049485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/es/.test(str)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false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/es/</a:t>
            </a:r>
            <a:r>
              <a:rPr lang="en-US" altLang="ko-KR" sz="1600" dirty="0" err="1"/>
              <a:t>i.test</a:t>
            </a:r>
            <a:r>
              <a:rPr lang="en-US" altLang="ko-KR" sz="1600" dirty="0"/>
              <a:t>(str)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6E126-35BE-A7FC-B7D4-B821EDF4A106}"/>
              </a:ext>
            </a:extLst>
          </p:cNvPr>
          <p:cNvSpPr txBox="1"/>
          <p:nvPr/>
        </p:nvSpPr>
        <p:spPr>
          <a:xfrm>
            <a:off x="5277393" y="3879406"/>
            <a:ext cx="6618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test() </a:t>
            </a:r>
            <a:r>
              <a:rPr lang="ko-KR" altLang="en-US" sz="1600" dirty="0"/>
              <a:t>메서드 </a:t>
            </a:r>
            <a:r>
              <a:rPr lang="en-US" altLang="ko-KR" sz="1600" dirty="0"/>
              <a:t>: </a:t>
            </a:r>
            <a:r>
              <a:rPr lang="ko-KR" altLang="en-US" sz="1600" dirty="0"/>
              <a:t>정규 표현식 조건에 맞는 문자열이 있는지 체크한다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2674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표현식의 문자 클래스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문자 클래스를 사용하면 문자인지</a:t>
            </a:r>
            <a:r>
              <a:rPr lang="en-US" altLang="ko-KR" sz="1600" dirty="0"/>
              <a:t>, </a:t>
            </a:r>
            <a:r>
              <a:rPr lang="ko-KR" altLang="en-US" sz="1600" dirty="0"/>
              <a:t>숫자인지</a:t>
            </a:r>
            <a:r>
              <a:rPr lang="en-US" altLang="ko-KR" sz="1600" dirty="0"/>
              <a:t>, </a:t>
            </a:r>
            <a:r>
              <a:rPr lang="ko-KR" altLang="en-US" sz="1600" dirty="0"/>
              <a:t>혹은 공백 등을 체크할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7C9CB-11E1-1E5D-CB5D-87A3062F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6" y="1931056"/>
            <a:ext cx="6645380" cy="2263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B0BC1-CD70-7FFD-B09E-CA2E3FEF988E}"/>
              </a:ext>
            </a:extLst>
          </p:cNvPr>
          <p:cNvSpPr txBox="1"/>
          <p:nvPr/>
        </p:nvSpPr>
        <p:spPr>
          <a:xfrm>
            <a:off x="631885" y="5707928"/>
            <a:ext cx="4641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/ES\d/</a:t>
            </a:r>
            <a:r>
              <a:rPr lang="ko-KR" altLang="en-US" sz="1400" dirty="0">
                <a:solidFill>
                  <a:schemeClr val="accent1"/>
                </a:solidFill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</a:rPr>
              <a:t>: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ES</a:t>
            </a:r>
            <a:r>
              <a:rPr lang="ko-KR" altLang="en-US" sz="1400" dirty="0">
                <a:solidFill>
                  <a:schemeClr val="accent1"/>
                </a:solidFill>
              </a:rPr>
              <a:t>라는 문자 뒤에 오는 하나의 숫자만 찾는다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E2AB1-A945-ED68-6237-9A1A3DCC7D8F}"/>
              </a:ext>
            </a:extLst>
          </p:cNvPr>
          <p:cNvSpPr txBox="1"/>
          <p:nvPr/>
        </p:nvSpPr>
        <p:spPr>
          <a:xfrm>
            <a:off x="818606" y="4649429"/>
            <a:ext cx="3614057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str.match</a:t>
            </a:r>
            <a:r>
              <a:rPr lang="en-US" altLang="ko-KR" sz="1600" dirty="0"/>
              <a:t>(/ES\d/)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2D8D36-50FA-52F4-BBB7-B8850A65E2FE}"/>
              </a:ext>
            </a:extLst>
          </p:cNvPr>
          <p:cNvSpPr/>
          <p:nvPr/>
        </p:nvSpPr>
        <p:spPr>
          <a:xfrm>
            <a:off x="1776549" y="5146766"/>
            <a:ext cx="653142" cy="2177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BD73A1-5ECB-CAE0-F53C-6D16392EC552}"/>
              </a:ext>
            </a:extLst>
          </p:cNvPr>
          <p:cNvCxnSpPr>
            <a:endCxn id="15" idx="2"/>
          </p:cNvCxnSpPr>
          <p:nvPr/>
        </p:nvCxnSpPr>
        <p:spPr>
          <a:xfrm flipV="1">
            <a:off x="2103120" y="5364480"/>
            <a:ext cx="0" cy="3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F4B7D2-032C-F02F-9A21-006B91752ED3}"/>
              </a:ext>
            </a:extLst>
          </p:cNvPr>
          <p:cNvSpPr txBox="1"/>
          <p:nvPr/>
        </p:nvSpPr>
        <p:spPr>
          <a:xfrm>
            <a:off x="6313714" y="4649429"/>
            <a:ext cx="4833257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str = "ES2015 is powerful!"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str.match</a:t>
            </a:r>
            <a:r>
              <a:rPr lang="en-US" altLang="ko-KR" sz="1600" dirty="0"/>
              <a:t>(/ES\d\d\d\d/) 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10B1C0-4FD8-131D-A300-3FE4CE123745}"/>
              </a:ext>
            </a:extLst>
          </p:cNvPr>
          <p:cNvSpPr txBox="1"/>
          <p:nvPr/>
        </p:nvSpPr>
        <p:spPr>
          <a:xfrm>
            <a:off x="6313713" y="5692539"/>
            <a:ext cx="4554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/ES\d\d\d\d/ : ES </a:t>
            </a:r>
            <a:r>
              <a:rPr lang="ko-KR" altLang="en-US" sz="1400" dirty="0">
                <a:solidFill>
                  <a:schemeClr val="accent1"/>
                </a:solidFill>
              </a:rPr>
              <a:t>문자 뒤에 숫자 </a:t>
            </a:r>
            <a:r>
              <a:rPr lang="en-US" altLang="ko-KR" sz="1400" dirty="0">
                <a:solidFill>
                  <a:schemeClr val="accent1"/>
                </a:solidFill>
              </a:rPr>
              <a:t>4</a:t>
            </a:r>
            <a:r>
              <a:rPr lang="ko-KR" altLang="en-US" sz="1400" dirty="0">
                <a:solidFill>
                  <a:schemeClr val="accent1"/>
                </a:solidFill>
              </a:rPr>
              <a:t>개까지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952344-6018-9162-5086-24700B02F80B}"/>
              </a:ext>
            </a:extLst>
          </p:cNvPr>
          <p:cNvSpPr/>
          <p:nvPr/>
        </p:nvSpPr>
        <p:spPr>
          <a:xfrm>
            <a:off x="7258594" y="5143229"/>
            <a:ext cx="1519645" cy="2177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4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시작과 끝 체크하기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문자열의 시작과 끝 부분을 체크할 때는 </a:t>
            </a:r>
            <a:r>
              <a:rPr lang="en-US" altLang="ko-KR" sz="1600" dirty="0"/>
              <a:t>^ </a:t>
            </a:r>
            <a:r>
              <a:rPr lang="ko-KR" altLang="en-US" sz="1600" dirty="0"/>
              <a:t>기호와 </a:t>
            </a:r>
            <a:r>
              <a:rPr lang="en-US" altLang="ko-KR" sz="1600" dirty="0"/>
              <a:t>$ </a:t>
            </a:r>
            <a:r>
              <a:rPr lang="ko-KR" altLang="en-US" sz="1600" dirty="0"/>
              <a:t>기호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AE976-9275-67FA-033B-BDF6271BDE09}"/>
              </a:ext>
            </a:extLst>
          </p:cNvPr>
          <p:cNvSpPr txBox="1"/>
          <p:nvPr/>
        </p:nvSpPr>
        <p:spPr>
          <a:xfrm>
            <a:off x="818606" y="1995080"/>
            <a:ext cx="4563291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hello = "Hello, everyone."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/^H/.test(hello)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시작하는지 체크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/^h/.test(hello)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false.  h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로 시작하는지 체크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95F80-2BC9-7007-799B-400B478A1292}"/>
              </a:ext>
            </a:extLst>
          </p:cNvPr>
          <p:cNvSpPr txBox="1"/>
          <p:nvPr/>
        </p:nvSpPr>
        <p:spPr>
          <a:xfrm>
            <a:off x="5712824" y="1995080"/>
            <a:ext cx="5660570" cy="15220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 hello = "Hello, everyone."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/one.$/.test(hello)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true. one.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끝나는지 체크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/e.$/.test(hello)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true. e.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끝나는지 체크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/one$/.test(hello)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false.  one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으로 끝나는지 체크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1C4D4-DF46-4064-5705-D6503F51387A}"/>
              </a:ext>
            </a:extLst>
          </p:cNvPr>
          <p:cNvSpPr txBox="1"/>
          <p:nvPr/>
        </p:nvSpPr>
        <p:spPr>
          <a:xfrm>
            <a:off x="818606" y="4010470"/>
            <a:ext cx="802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[ ] </a:t>
            </a:r>
            <a:r>
              <a:rPr lang="ko-KR" altLang="en-US" sz="1600" dirty="0"/>
              <a:t>안에 </a:t>
            </a:r>
            <a:r>
              <a:rPr lang="en-US" altLang="ko-KR" sz="1600" dirty="0"/>
              <a:t>^ </a:t>
            </a:r>
            <a:r>
              <a:rPr lang="ko-KR" altLang="en-US" sz="1600" dirty="0"/>
              <a:t>기호가 있다면 </a:t>
            </a:r>
            <a:r>
              <a:rPr lang="en-US" altLang="ko-KR" sz="1600" dirty="0"/>
              <a:t>NOT</a:t>
            </a:r>
            <a:r>
              <a:rPr lang="ko-KR" altLang="en-US" sz="1600" dirty="0"/>
              <a:t>을 의미한다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D413E-8147-244B-427C-2DC3E18C019C}"/>
              </a:ext>
            </a:extLst>
          </p:cNvPr>
          <p:cNvSpPr txBox="1"/>
          <p:nvPr/>
        </p:nvSpPr>
        <p:spPr>
          <a:xfrm>
            <a:off x="757646" y="4473062"/>
            <a:ext cx="43194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"ES2015".match(/[^0-9]/g)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// ["E", "S"]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F14E0-C16C-6521-1A9F-F4C88C98EB21}"/>
              </a:ext>
            </a:extLst>
          </p:cNvPr>
          <p:cNvSpPr txBox="1"/>
          <p:nvPr/>
        </p:nvSpPr>
        <p:spPr>
          <a:xfrm>
            <a:off x="1820092" y="5102066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숫자가 아닌 것을 체크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0E4413-9939-CA52-2856-BA5E1392DF0B}"/>
              </a:ext>
            </a:extLst>
          </p:cNvPr>
          <p:cNvSpPr/>
          <p:nvPr/>
        </p:nvSpPr>
        <p:spPr>
          <a:xfrm>
            <a:off x="2420983" y="4473062"/>
            <a:ext cx="592183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9C86E1-6373-683E-8488-0ABC05BDCBFE}"/>
              </a:ext>
            </a:extLst>
          </p:cNvPr>
          <p:cNvCxnSpPr/>
          <p:nvPr/>
        </p:nvCxnSpPr>
        <p:spPr>
          <a:xfrm flipV="1">
            <a:off x="2629989" y="4842394"/>
            <a:ext cx="0" cy="21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67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 검색하기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8C10-CD5A-89E4-9968-AFAC37603898}"/>
              </a:ext>
            </a:extLst>
          </p:cNvPr>
          <p:cNvSpPr txBox="1"/>
          <p:nvPr/>
        </p:nvSpPr>
        <p:spPr>
          <a:xfrm>
            <a:off x="818606" y="1409841"/>
            <a:ext cx="802059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{  } </a:t>
            </a:r>
            <a:r>
              <a:rPr lang="ko-KR" altLang="en-US" sz="1600" dirty="0"/>
              <a:t>기호는 반복해서 체크하라고 알려주는 기호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반복 횟수를 지정하거나 최소 반복 횟수</a:t>
            </a:r>
            <a:r>
              <a:rPr lang="en-US" altLang="ko-KR" sz="1600" dirty="0"/>
              <a:t>, </a:t>
            </a:r>
            <a:r>
              <a:rPr lang="ko-KR" altLang="en-US" sz="1600" dirty="0"/>
              <a:t>최대 반복 횟수를 지정할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FB7F4D-5715-CB8B-BC9B-A813E6C7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67" y="2419142"/>
            <a:ext cx="7445828" cy="1495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AA478-8DE3-4604-4651-383C070EC704}"/>
              </a:ext>
            </a:extLst>
          </p:cNvPr>
          <p:cNvSpPr txBox="1"/>
          <p:nvPr/>
        </p:nvSpPr>
        <p:spPr>
          <a:xfrm>
            <a:off x="748937" y="4140864"/>
            <a:ext cx="10093233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str = "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Oooops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(/o{2}/)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'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’. 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반복되는 것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(/o{2,}/)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＇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  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이상 반복되는 것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str.match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(/o{2,4}/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＇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Oooo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＇.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대소문자 구별 없이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이상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4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 이하로 반복되는 것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889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표현식에 사용하는 특수 기호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22BFB-2FE1-396E-BACB-45306B94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4" y="1163156"/>
            <a:ext cx="7287217" cy="30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29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D40A-AAD1-7CFB-C0F1-5E27859A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사용하는 정규 표현식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1537F5-D2B0-0E08-1589-669EC01E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61"/>
          <a:stretch/>
        </p:blipFill>
        <p:spPr>
          <a:xfrm>
            <a:off x="767201" y="1280160"/>
            <a:ext cx="2394010" cy="46350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075B30-000D-9A12-3B64-FD3E5ECB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362" y="1163156"/>
            <a:ext cx="4402561" cy="48942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032D01-38A2-9874-EBA2-E83018C640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095"/>
          <a:stretch/>
        </p:blipFill>
        <p:spPr>
          <a:xfrm>
            <a:off x="5799716" y="1079862"/>
            <a:ext cx="6218114" cy="31786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0168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문자열과 배열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71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5CC49-CDB4-5B61-D39A-692624A90AB5}"/>
              </a:ext>
            </a:extLst>
          </p:cNvPr>
          <p:cNvSpPr txBox="1"/>
          <p:nvPr/>
        </p:nvSpPr>
        <p:spPr>
          <a:xfrm>
            <a:off x="631885" y="1320957"/>
            <a:ext cx="10288664" cy="15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왜 변환할까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문자열의 메서드는 문자</a:t>
            </a:r>
            <a:r>
              <a:rPr lang="en-US" altLang="ko-KR" sz="1600" dirty="0"/>
              <a:t>(</a:t>
            </a:r>
            <a:r>
              <a:rPr lang="ko-KR" altLang="en-US" sz="1600" dirty="0"/>
              <a:t>열</a:t>
            </a:r>
            <a:r>
              <a:rPr lang="en-US" altLang="ko-KR" sz="1600" dirty="0"/>
              <a:t>)</a:t>
            </a:r>
            <a:r>
              <a:rPr lang="ko-KR" altLang="en-US" sz="1600" dirty="0"/>
              <a:t>을 체크하거나 일정 크기만큼 부분 문자열을 추출하는 것 뿐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 안의 문자를 수정하는 메서드는 없지만 배열에는 아주 많은 메서드가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때에는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변환한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사용하고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변환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3D190FF-2527-9717-5F2A-51CE683B3236}"/>
              </a:ext>
            </a:extLst>
          </p:cNvPr>
          <p:cNvSpPr txBox="1">
            <a:spLocks/>
          </p:cNvSpPr>
          <p:nvPr/>
        </p:nvSpPr>
        <p:spPr>
          <a:xfrm>
            <a:off x="631885" y="305749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문자열을 배열로 변환하기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B021F-1294-9678-DEEF-49098F8B2399}"/>
              </a:ext>
            </a:extLst>
          </p:cNvPr>
          <p:cNvSpPr txBox="1"/>
          <p:nvPr/>
        </p:nvSpPr>
        <p:spPr>
          <a:xfrm>
            <a:off x="696684" y="3142197"/>
            <a:ext cx="95794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split() </a:t>
            </a:r>
            <a:r>
              <a:rPr lang="ko-KR" altLang="en-US" b="1" dirty="0"/>
              <a:t>메서드나 전개 연산자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34C80-BAB2-A325-8DA9-083D88D4495F}"/>
              </a:ext>
            </a:extLst>
          </p:cNvPr>
          <p:cNvSpPr txBox="1"/>
          <p:nvPr/>
        </p:nvSpPr>
        <p:spPr>
          <a:xfrm>
            <a:off x="870856" y="3846265"/>
            <a:ext cx="9509761" cy="12424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str5 = "Hello, everyone"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array2 = str5.split("")   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en-US" altLang="ko-KR" sz="16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H","e","l","l","o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"," ", "</a:t>
            </a:r>
            <a:r>
              <a:rPr lang="en-US" altLang="ko-KR" sz="16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e","v","e","r","y","o","n","e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array3 = [...str5]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548A6-115F-F613-5C47-714235F4182E}"/>
              </a:ext>
            </a:extLst>
          </p:cNvPr>
          <p:cNvSpPr txBox="1"/>
          <p:nvPr/>
        </p:nvSpPr>
        <p:spPr>
          <a:xfrm>
            <a:off x="696684" y="5338497"/>
            <a:ext cx="957942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Array.from</a:t>
            </a:r>
            <a:r>
              <a:rPr lang="en-US" altLang="ko-KR" b="1" dirty="0"/>
              <a:t>() </a:t>
            </a:r>
            <a:r>
              <a:rPr lang="ko-KR" altLang="en-US" b="1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888D9-1B1A-8D91-2F9C-58409C5BFDBC}"/>
              </a:ext>
            </a:extLst>
          </p:cNvPr>
          <p:cNvSpPr txBox="1"/>
          <p:nvPr/>
        </p:nvSpPr>
        <p:spPr>
          <a:xfrm>
            <a:off x="2865117" y="5502064"/>
            <a:ext cx="287382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Array.from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E755C-4AC1-C71E-23A1-4762C4EB5E90}"/>
              </a:ext>
            </a:extLst>
          </p:cNvPr>
          <p:cNvSpPr txBox="1"/>
          <p:nvPr/>
        </p:nvSpPr>
        <p:spPr>
          <a:xfrm>
            <a:off x="870856" y="6115544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array4 = </a:t>
            </a:r>
            <a:r>
              <a:rPr lang="en-US" altLang="ko-KR" sz="16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Array.from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(str5)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37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String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5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F3C1B-5F29-642F-D855-734C7B39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배열을 문자열로 변환하기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5CC49-CDB4-5B61-D39A-692624A90AB5}"/>
              </a:ext>
            </a:extLst>
          </p:cNvPr>
          <p:cNvSpPr txBox="1"/>
          <p:nvPr/>
        </p:nvSpPr>
        <p:spPr>
          <a:xfrm>
            <a:off x="748937" y="1430900"/>
            <a:ext cx="236002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join() </a:t>
            </a:r>
            <a:r>
              <a:rPr lang="ko-KR" altLang="en-US" b="1" dirty="0"/>
              <a:t>메서드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6FCBD-B192-B706-5709-62A09B7812E2}"/>
              </a:ext>
            </a:extLst>
          </p:cNvPr>
          <p:cNvSpPr txBox="1"/>
          <p:nvPr/>
        </p:nvSpPr>
        <p:spPr>
          <a:xfrm>
            <a:off x="748937" y="2138894"/>
            <a:ext cx="287382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.join(</a:t>
            </a:r>
            <a:r>
              <a:rPr lang="ko-KR" altLang="ko-KR" sz="16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구분자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8C93-D936-61C8-6D7B-73FD980ACEA3}"/>
              </a:ext>
            </a:extLst>
          </p:cNvPr>
          <p:cNvSpPr txBox="1"/>
          <p:nvPr/>
        </p:nvSpPr>
        <p:spPr>
          <a:xfrm>
            <a:off x="676207" y="2868284"/>
            <a:ext cx="886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구분자로 </a:t>
            </a:r>
            <a:r>
              <a:rPr lang="ko-KR" altLang="en-US" sz="1600" dirty="0" err="1"/>
              <a:t>공백없이</a:t>
            </a:r>
            <a:r>
              <a:rPr lang="ko-KR" altLang="en-US" sz="1600" dirty="0"/>
              <a:t> </a:t>
            </a:r>
            <a:r>
              <a:rPr lang="en-US" altLang="ko-KR" sz="1600" dirty="0"/>
              <a:t>“”</a:t>
            </a:r>
            <a:r>
              <a:rPr lang="ko-KR" altLang="en-US" sz="1600" dirty="0"/>
              <a:t>를 사용하면 배열 요소를 연결해서 문자열을 만든다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744FE-B1A5-14D3-13B2-B7FA184FE8E2}"/>
              </a:ext>
            </a:extLst>
          </p:cNvPr>
          <p:cNvSpPr txBox="1"/>
          <p:nvPr/>
        </p:nvSpPr>
        <p:spPr>
          <a:xfrm>
            <a:off x="737166" y="3365788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str6 = array4.join("")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"Hello everyone"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437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0BA29-F231-D11C-8B55-680FB586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영문자열의 첫 글자를 대문자로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2C998-3BE8-4570-2FCC-EFE5DC80BB4C}"/>
              </a:ext>
            </a:extLst>
          </p:cNvPr>
          <p:cNvSpPr txBox="1"/>
          <p:nvPr/>
        </p:nvSpPr>
        <p:spPr>
          <a:xfrm>
            <a:off x="783771" y="1123224"/>
            <a:ext cx="6096000" cy="157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미리 생각해 보기</a:t>
            </a:r>
            <a:r>
              <a:rPr lang="en-US" altLang="ko-KR" sz="18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b="1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어떻게 첫 번째 글자와 나머지 문자열을 분리할까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어떻게 글자를 대문자로 바꿀까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분리했던 글자를 어떻게 원래 문자열에 연결할까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5439F-17DB-EEB1-6C30-85F9C5DF1D70}"/>
              </a:ext>
            </a:extLst>
          </p:cNvPr>
          <p:cNvSpPr txBox="1"/>
          <p:nvPr/>
        </p:nvSpPr>
        <p:spPr>
          <a:xfrm>
            <a:off x="1175656" y="3134400"/>
            <a:ext cx="31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1)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EBF3B-308D-0E1B-511A-9843F3D3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3565051"/>
            <a:ext cx="2749005" cy="3017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55C03-BE09-DAE6-2183-CB0D1A8CC63A}"/>
              </a:ext>
            </a:extLst>
          </p:cNvPr>
          <p:cNvSpPr txBox="1"/>
          <p:nvPr/>
        </p:nvSpPr>
        <p:spPr>
          <a:xfrm>
            <a:off x="4206239" y="3609884"/>
            <a:ext cx="7593874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string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영문 소문자로 된 문자열을 입력하세요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firstCh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string[0].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toUpperCase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remainStr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(1); 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result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firstCh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+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remainStr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 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(result);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DAAA8-8EC5-69AA-1FFA-898CAF24CA23}"/>
              </a:ext>
            </a:extLst>
          </p:cNvPr>
          <p:cNvSpPr txBox="1"/>
          <p:nvPr/>
        </p:nvSpPr>
        <p:spPr>
          <a:xfrm>
            <a:off x="4206239" y="319571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10\capitalize.html, 10\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\capitalize.js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2284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39EF-F117-A299-C1E3-2A0BA752DBCC}"/>
              </a:ext>
            </a:extLst>
          </p:cNvPr>
          <p:cNvSpPr txBox="1"/>
          <p:nvPr/>
        </p:nvSpPr>
        <p:spPr>
          <a:xfrm>
            <a:off x="1097280" y="564852"/>
            <a:ext cx="31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2) 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338E4-1B91-BAF0-25E3-749EC0CAA224}"/>
              </a:ext>
            </a:extLst>
          </p:cNvPr>
          <p:cNvSpPr txBox="1"/>
          <p:nvPr/>
        </p:nvSpPr>
        <p:spPr>
          <a:xfrm>
            <a:off x="1184365" y="1634117"/>
            <a:ext cx="9309462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string = prompt("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영문 소문자로 된 문자열을 입력하세요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result = [string[0].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toUpperCase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(), ...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(1)].join("");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document.write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(result);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B36F2-6D2D-DF1C-8986-337632FF1DD2}"/>
              </a:ext>
            </a:extLst>
          </p:cNvPr>
          <p:cNvSpPr txBox="1"/>
          <p:nvPr/>
        </p:nvSpPr>
        <p:spPr>
          <a:xfrm>
            <a:off x="1175657" y="1096257"/>
            <a:ext cx="7950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방법</a:t>
            </a:r>
            <a:r>
              <a:rPr lang="en-US" altLang="ko-KR" sz="1600" dirty="0"/>
              <a:t>1)</a:t>
            </a:r>
            <a:r>
              <a:rPr lang="ko-KR" altLang="en-US" sz="1600" dirty="0"/>
              <a:t>에서 입력했던 소스를 </a:t>
            </a:r>
            <a:r>
              <a:rPr lang="ko-KR" altLang="en-US" sz="1600" dirty="0" err="1"/>
              <a:t>주석처리하거나</a:t>
            </a:r>
            <a:r>
              <a:rPr lang="ko-KR" altLang="en-US" sz="1600" dirty="0"/>
              <a:t> 삭제한 후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3B16B0-8276-E790-63C8-20615464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19" y="3337332"/>
            <a:ext cx="8280391" cy="22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62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배열 사용하기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7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배열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827314" y="1374383"/>
            <a:ext cx="811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빈 배열을 만들고 값 할당하기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940526" y="1742279"/>
            <a:ext cx="609600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season = []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season[0] = "spring"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season[1] = "summer"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["spring", "summer"]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5DF2D-9BC6-4B3F-7C17-FBB81BD3E584}"/>
              </a:ext>
            </a:extLst>
          </p:cNvPr>
          <p:cNvSpPr txBox="1"/>
          <p:nvPr/>
        </p:nvSpPr>
        <p:spPr>
          <a:xfrm>
            <a:off x="940526" y="3429000"/>
            <a:ext cx="811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표기법으로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A641F-5406-6939-B631-AA6E62FDA5B6}"/>
              </a:ext>
            </a:extLst>
          </p:cNvPr>
          <p:cNvSpPr txBox="1"/>
          <p:nvPr/>
        </p:nvSpPr>
        <p:spPr>
          <a:xfrm>
            <a:off x="940526" y="3971113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pets = ["dog", "cat", "parrot"]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pets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["dog", "cat", "parrot"]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40F2E-4318-F667-A11A-B4B95BC820EE}"/>
              </a:ext>
            </a:extLst>
          </p:cNvPr>
          <p:cNvSpPr txBox="1"/>
          <p:nvPr/>
        </p:nvSpPr>
        <p:spPr>
          <a:xfrm>
            <a:off x="940526" y="5146896"/>
            <a:ext cx="811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3) Array </a:t>
            </a:r>
            <a:r>
              <a:rPr lang="ko-KR" altLang="en-US" sz="1600" dirty="0"/>
              <a:t>객체의 인스턴스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E575C-F6C3-6FD6-B69A-803943B7284C}"/>
              </a:ext>
            </a:extLst>
          </p:cNvPr>
          <p:cNvSpPr txBox="1"/>
          <p:nvPr/>
        </p:nvSpPr>
        <p:spPr>
          <a:xfrm>
            <a:off x="940526" y="5689009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new Array("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458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값 수정하기 및 추가하기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757646" y="1400857"/>
            <a:ext cx="81163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배열은 인덱스를 사용해서 원하는 위치의 값을 변경할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이미 값이 있는 위치에 값을 할당하면 기존 값은 지워진다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757646" y="2474193"/>
            <a:ext cx="6096000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pets = ["dog", "cat", "parrot"]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pets[1] = "hamster"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pets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 ["dog", "hamster", "parrot"]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FBF68-6B85-99C8-643F-AD992A9A9094}"/>
              </a:ext>
            </a:extLst>
          </p:cNvPr>
          <p:cNvSpPr txBox="1"/>
          <p:nvPr/>
        </p:nvSpPr>
        <p:spPr>
          <a:xfrm>
            <a:off x="757647" y="383756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건너뛰고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할당할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0685A-2BA8-5545-4E5F-8E146AE5C97F}"/>
              </a:ext>
            </a:extLst>
          </p:cNvPr>
          <p:cNvSpPr txBox="1"/>
          <p:nvPr/>
        </p:nvSpPr>
        <p:spPr>
          <a:xfrm>
            <a:off x="757646" y="4347760"/>
            <a:ext cx="7341325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new Array('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', '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', '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fruits[4]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사과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복숭아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포도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r>
              <a:rPr lang="ko-KR" altLang="en-US" sz="1600" i="1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비어 있음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fruits[3]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undefined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4183A-5852-8640-7862-DD4A88E14EF0}"/>
              </a:ext>
            </a:extLst>
          </p:cNvPr>
          <p:cNvSpPr txBox="1"/>
          <p:nvPr/>
        </p:nvSpPr>
        <p:spPr>
          <a:xfrm>
            <a:off x="4545876" y="5827450"/>
            <a:ext cx="2834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empty</a:t>
            </a:r>
            <a:r>
              <a:rPr lang="ko-KR" altLang="en-US" sz="1600" dirty="0">
                <a:solidFill>
                  <a:schemeClr val="accent1"/>
                </a:solidFill>
              </a:rPr>
              <a:t>라고 표시될 수도 있음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88EB53-1B82-8AF0-7655-1CD990E9C88A}"/>
              </a:ext>
            </a:extLst>
          </p:cNvPr>
          <p:cNvCxnSpPr/>
          <p:nvPr/>
        </p:nvCxnSpPr>
        <p:spPr>
          <a:xfrm>
            <a:off x="5233851" y="5338354"/>
            <a:ext cx="1123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CED040-45EE-E760-2613-EB33C599B340}"/>
              </a:ext>
            </a:extLst>
          </p:cNvPr>
          <p:cNvCxnSpPr/>
          <p:nvPr/>
        </p:nvCxnSpPr>
        <p:spPr>
          <a:xfrm flipV="1">
            <a:off x="5677989" y="5364480"/>
            <a:ext cx="0" cy="46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65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7FAB3-9729-0B92-76B2-734AFF6452D6}"/>
              </a:ext>
            </a:extLst>
          </p:cNvPr>
          <p:cNvSpPr txBox="1"/>
          <p:nvPr/>
        </p:nvSpPr>
        <p:spPr>
          <a:xfrm>
            <a:off x="731521" y="1306286"/>
            <a:ext cx="811638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가지고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있기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때문에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반복문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가능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907869" y="2668006"/>
            <a:ext cx="7060474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colors= ["red", "green", "blue", "white", "black"]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for (let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console.log(colors[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]);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731521" y="1971186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일반적인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for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DD0B02-BE90-5E09-8E53-9C2FC06B3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72" b="8268"/>
          <a:stretch/>
        </p:blipFill>
        <p:spPr bwMode="auto">
          <a:xfrm>
            <a:off x="5351507" y="3885665"/>
            <a:ext cx="5525497" cy="2504051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8312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1004759" y="3851256"/>
            <a:ext cx="5318760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animals = ["lion", "bear", "bird"]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(animal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console.log(animal)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865422" y="1243546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인수가 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개인 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C42F2-AD8F-A553-68B2-7C5BBC1A9CDC}"/>
              </a:ext>
            </a:extLst>
          </p:cNvPr>
          <p:cNvSpPr txBox="1"/>
          <p:nvPr/>
        </p:nvSpPr>
        <p:spPr>
          <a:xfrm>
            <a:off x="1004759" y="1972410"/>
            <a:ext cx="2455817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7638A-2575-CF24-DAB8-EC42E63D4624}"/>
              </a:ext>
            </a:extLst>
          </p:cNvPr>
          <p:cNvSpPr txBox="1"/>
          <p:nvPr/>
        </p:nvSpPr>
        <p:spPr>
          <a:xfrm>
            <a:off x="1004759" y="2716952"/>
            <a:ext cx="923761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animals </a:t>
            </a:r>
            <a:r>
              <a:rPr lang="ko-KR" altLang="en-US" sz="1600" dirty="0"/>
              <a:t>배열에 있는 각 요소의 값을 표시하려면 배열의 각 요소를 나타내는 </a:t>
            </a:r>
            <a:r>
              <a:rPr lang="en-US" altLang="ko-KR" sz="1600" dirty="0"/>
              <a:t>animal </a:t>
            </a:r>
            <a:r>
              <a:rPr lang="ko-KR" altLang="en-US" sz="1600" dirty="0"/>
              <a:t>변수를 넘겨준다</a:t>
            </a:r>
            <a:r>
              <a:rPr lang="en-US" altLang="ko-KR" sz="1600" dirty="0"/>
              <a:t>. (</a:t>
            </a:r>
            <a:r>
              <a:rPr lang="ko-KR" altLang="en-US" sz="1600" dirty="0"/>
              <a:t>보통 배열 이름은 복수</a:t>
            </a:r>
            <a:r>
              <a:rPr lang="en-US" altLang="ko-KR" sz="1600" dirty="0"/>
              <a:t>, </a:t>
            </a:r>
            <a:r>
              <a:rPr lang="ko-KR" altLang="en-US" sz="1600" dirty="0"/>
              <a:t>요소 이름은 단수로 사용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F5F149A-9277-F516-585A-CB3597E2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707" y="3833789"/>
            <a:ext cx="3572956" cy="18148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6E811D-1AC3-7156-2436-6B5E2F1064C6}"/>
              </a:ext>
            </a:extLst>
          </p:cNvPr>
          <p:cNvSpPr txBox="1"/>
          <p:nvPr/>
        </p:nvSpPr>
        <p:spPr>
          <a:xfrm>
            <a:off x="4354286" y="1258644"/>
            <a:ext cx="502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</a:rPr>
              <a:t>forEach</a:t>
            </a:r>
            <a:r>
              <a:rPr lang="ko-KR" altLang="en-US" sz="1400" dirty="0">
                <a:solidFill>
                  <a:schemeClr val="accent1"/>
                </a:solidFill>
              </a:rPr>
              <a:t>는 배열의 순회를 위해 만들어진 구문</a:t>
            </a:r>
          </a:p>
        </p:txBody>
      </p:sp>
    </p:spTree>
    <p:extLst>
      <p:ext uri="{BB962C8B-B14F-4D97-AF65-F5344CB8AC3E}">
        <p14:creationId xmlns:p14="http://schemas.microsoft.com/office/powerpoint/2010/main" val="4135932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4826726" y="2146598"/>
            <a:ext cx="5684520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((animal, index)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console.log(`animals[${index}] : ${animal}`);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768532" y="1400300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인수가 </a:t>
            </a:r>
            <a:r>
              <a:rPr lang="en-US" altLang="ko-KR" sz="16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개인 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C42F2-AD8F-A553-68B2-7C5BBC1A9CDC}"/>
              </a:ext>
            </a:extLst>
          </p:cNvPr>
          <p:cNvSpPr txBox="1"/>
          <p:nvPr/>
        </p:nvSpPr>
        <p:spPr>
          <a:xfrm>
            <a:off x="768532" y="3332663"/>
            <a:ext cx="345512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4BC3A-DDB5-CCB2-D3C5-FE59C2A4EC80}"/>
              </a:ext>
            </a:extLst>
          </p:cNvPr>
          <p:cNvSpPr txBox="1"/>
          <p:nvPr/>
        </p:nvSpPr>
        <p:spPr>
          <a:xfrm>
            <a:off x="768532" y="2044780"/>
            <a:ext cx="312420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요소의 값 뿐만 아니라 인덱스도 필요할 경우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B16432-8B3F-7CC3-A429-333F57EE1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75" b="14936"/>
          <a:stretch/>
        </p:blipFill>
        <p:spPr bwMode="auto">
          <a:xfrm>
            <a:off x="5099313" y="4183208"/>
            <a:ext cx="5620938" cy="220939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154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67C1-ED4A-DDA0-2B24-67DA104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순회하기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F65-5F77-B81C-30E0-E08CDBB94106}"/>
              </a:ext>
            </a:extLst>
          </p:cNvPr>
          <p:cNvSpPr txBox="1"/>
          <p:nvPr/>
        </p:nvSpPr>
        <p:spPr>
          <a:xfrm>
            <a:off x="5408873" y="1806217"/>
            <a:ext cx="5923625" cy="13163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animals.forEach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((animal, index, array) =&gt; {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console.log(`[${array}][${index}] : ${animal}`)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86C6-07F5-A8C9-AE57-4C72600630A7}"/>
              </a:ext>
            </a:extLst>
          </p:cNvPr>
          <p:cNvSpPr txBox="1"/>
          <p:nvPr/>
        </p:nvSpPr>
        <p:spPr>
          <a:xfrm>
            <a:off x="718926" y="1380999"/>
            <a:ext cx="811638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인수가 </a:t>
            </a:r>
            <a:r>
              <a:rPr lang="en-US" altLang="ko-KR" sz="16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개인 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</a:t>
            </a:r>
            <a:endParaRPr lang="en-US" altLang="ko-KR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C42F2-AD8F-A553-68B2-7C5BBC1A9CDC}"/>
              </a:ext>
            </a:extLst>
          </p:cNvPr>
          <p:cNvSpPr txBox="1"/>
          <p:nvPr/>
        </p:nvSpPr>
        <p:spPr>
          <a:xfrm>
            <a:off x="786417" y="3157150"/>
            <a:ext cx="345512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6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forEach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</a:t>
            </a:r>
            <a:r>
              <a:rPr lang="en-US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4BC3A-DDB5-CCB2-D3C5-FE59C2A4EC80}"/>
              </a:ext>
            </a:extLst>
          </p:cNvPr>
          <p:cNvSpPr txBox="1"/>
          <p:nvPr/>
        </p:nvSpPr>
        <p:spPr>
          <a:xfrm>
            <a:off x="786417" y="2009046"/>
            <a:ext cx="372726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요소의 값과 인덱스</a:t>
            </a:r>
            <a:r>
              <a:rPr lang="en-US" altLang="ko-KR" sz="1400" dirty="0"/>
              <a:t>, </a:t>
            </a:r>
            <a:r>
              <a:rPr lang="ko-KR" altLang="en-US" sz="1400" dirty="0"/>
              <a:t>배열 자신도 필요할 경우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1ECF3-F7F4-07DD-7C0D-F83CD49F5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88" b="14820"/>
          <a:stretch/>
        </p:blipFill>
        <p:spPr bwMode="auto">
          <a:xfrm>
            <a:off x="5688786" y="3725637"/>
            <a:ext cx="5643712" cy="221813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EB6CB-ED12-E627-8376-5E9D650C72C2}"/>
              </a:ext>
            </a:extLst>
          </p:cNvPr>
          <p:cNvSpPr txBox="1"/>
          <p:nvPr/>
        </p:nvSpPr>
        <p:spPr>
          <a:xfrm>
            <a:off x="718926" y="4151905"/>
            <a:ext cx="428597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</a:rPr>
              <a:t>for </a:t>
            </a:r>
            <a:r>
              <a:rPr lang="ko-KR" altLang="en-US" sz="1400" b="1" dirty="0">
                <a:solidFill>
                  <a:schemeClr val="accent1"/>
                </a:solidFill>
              </a:rPr>
              <a:t>문과 </a:t>
            </a:r>
            <a:r>
              <a:rPr lang="en-US" altLang="ko-KR" sz="1400" b="1" dirty="0" err="1">
                <a:solidFill>
                  <a:schemeClr val="accent1"/>
                </a:solidFill>
              </a:rPr>
              <a:t>forEach</a:t>
            </a:r>
            <a:r>
              <a:rPr lang="en-US" altLang="ko-KR" sz="1400" b="1" dirty="0">
                <a:solidFill>
                  <a:schemeClr val="accent1"/>
                </a:solidFill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</a:rPr>
              <a:t>문의 가장 큰 차이</a:t>
            </a:r>
            <a:endParaRPr lang="en-US" altLang="ko-KR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for</a:t>
            </a:r>
            <a:r>
              <a:rPr lang="ko-KR" altLang="en-US" sz="1400" dirty="0">
                <a:solidFill>
                  <a:schemeClr val="accent1"/>
                </a:solidFill>
              </a:rPr>
              <a:t>문은 중간에 </a:t>
            </a:r>
            <a:r>
              <a:rPr lang="en-US" altLang="ko-KR" sz="1400" dirty="0">
                <a:solidFill>
                  <a:schemeClr val="accent1"/>
                </a:solidFill>
              </a:rPr>
              <a:t>break</a:t>
            </a:r>
            <a:r>
              <a:rPr lang="ko-KR" altLang="en-US" sz="1400" dirty="0">
                <a:solidFill>
                  <a:schemeClr val="accent1"/>
                </a:solidFill>
              </a:rPr>
              <a:t>문을 사용해 멈출 수 있지만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en-US" altLang="ko-KR" sz="1400" dirty="0" err="1">
                <a:solidFill>
                  <a:schemeClr val="accent1"/>
                </a:solidFill>
              </a:rPr>
              <a:t>forEach</a:t>
            </a:r>
            <a:r>
              <a:rPr lang="ko-KR" altLang="en-US" sz="1400" dirty="0">
                <a:solidFill>
                  <a:schemeClr val="accent1"/>
                </a:solidFill>
              </a:rPr>
              <a:t>는 끝까지 다 순회해야 끝난다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1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String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5ADC27-AACE-BE2E-4BB6-F1A7E2CEB4B3}"/>
              </a:ext>
            </a:extLst>
          </p:cNvPr>
          <p:cNvGraphicFramePr>
            <a:graphicFrameLocks noGrp="1"/>
          </p:cNvGraphicFramePr>
          <p:nvPr/>
        </p:nvGraphicFramePr>
        <p:xfrm>
          <a:off x="549729" y="2640126"/>
          <a:ext cx="5205047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0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=`</a:t>
                      </a:r>
                    </a:p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메시지를 입력하다보니 앞에 </a:t>
                      </a:r>
                      <a:r>
                        <a:rPr lang="ko-KR" alt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줄바꿈도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들어가고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const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`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앞과 뒤에 공백도 들어가고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`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stringA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메시지를 입력하다보니 앞에 줄바꿈도 들어가고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</a:t>
                      </a:r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 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앞과 뒤에 공백도 들어가고  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stringA.trim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메시지를 입력하다보니 앞에 줄바꿈도 들어가고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stringB.trim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앞과 뒤에 공백도 들어가고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8F21D2-5581-AD41-497A-43E06C7E0D6C}"/>
              </a:ext>
            </a:extLst>
          </p:cNvPr>
          <p:cNvSpPr txBox="1"/>
          <p:nvPr/>
        </p:nvSpPr>
        <p:spPr>
          <a:xfrm>
            <a:off x="5622744" y="5467669"/>
            <a:ext cx="2338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문자열 앞뒤 공백이 제거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18">
            <a:extLst>
              <a:ext uri="{FF2B5EF4-FFF2-40B4-BE49-F238E27FC236}">
                <a16:creationId xmlns:a16="http://schemas.microsoft.com/office/drawing/2014/main" id="{7DFCD33F-ACE1-170C-736A-115058B17D47}"/>
              </a:ext>
            </a:extLst>
          </p:cNvPr>
          <p:cNvSpPr/>
          <p:nvPr/>
        </p:nvSpPr>
        <p:spPr>
          <a:xfrm>
            <a:off x="549729" y="2130173"/>
            <a:ext cx="3072954" cy="3516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“       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안녕하세요      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”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25">
            <a:extLst>
              <a:ext uri="{FF2B5EF4-FFF2-40B4-BE49-F238E27FC236}">
                <a16:creationId xmlns:a16="http://schemas.microsoft.com/office/drawing/2014/main" id="{351782E6-6C4A-1BE5-0A88-D9307168CE1A}"/>
              </a:ext>
            </a:extLst>
          </p:cNvPr>
          <p:cNvSpPr/>
          <p:nvPr/>
        </p:nvSpPr>
        <p:spPr>
          <a:xfrm>
            <a:off x="4746590" y="2130173"/>
            <a:ext cx="3072954" cy="3516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“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”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23">
            <a:extLst>
              <a:ext uri="{FF2B5EF4-FFF2-40B4-BE49-F238E27FC236}">
                <a16:creationId xmlns:a16="http://schemas.microsoft.com/office/drawing/2014/main" id="{A6601DFF-1D5C-9085-59C6-9C3E5682F0DA}"/>
              </a:ext>
            </a:extLst>
          </p:cNvPr>
          <p:cNvCxnSpPr/>
          <p:nvPr/>
        </p:nvCxnSpPr>
        <p:spPr>
          <a:xfrm>
            <a:off x="3961144" y="2306019"/>
            <a:ext cx="515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ket 28">
            <a:extLst>
              <a:ext uri="{FF2B5EF4-FFF2-40B4-BE49-F238E27FC236}">
                <a16:creationId xmlns:a16="http://schemas.microsoft.com/office/drawing/2014/main" id="{28CF18CC-69A7-D7B6-45B3-6F4ABDFA676C}"/>
              </a:ext>
            </a:extLst>
          </p:cNvPr>
          <p:cNvSpPr/>
          <p:nvPr/>
        </p:nvSpPr>
        <p:spPr>
          <a:xfrm>
            <a:off x="5016222" y="5275728"/>
            <a:ext cx="269631" cy="69166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30">
            <a:extLst>
              <a:ext uri="{FF2B5EF4-FFF2-40B4-BE49-F238E27FC236}">
                <a16:creationId xmlns:a16="http://schemas.microsoft.com/office/drawing/2014/main" id="{297AFBD0-204C-E226-17AC-EBE96CFADEDD}"/>
              </a:ext>
            </a:extLst>
          </p:cNvPr>
          <p:cNvCxnSpPr>
            <a:stCxn id="9" idx="2"/>
          </p:cNvCxnSpPr>
          <p:nvPr/>
        </p:nvCxnSpPr>
        <p:spPr>
          <a:xfrm flipV="1">
            <a:off x="5285853" y="5621558"/>
            <a:ext cx="222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D8D09F-F301-11AE-BA3A-84F1E93657E7}"/>
              </a:ext>
            </a:extLst>
          </p:cNvPr>
          <p:cNvSpPr txBox="1"/>
          <p:nvPr/>
        </p:nvSpPr>
        <p:spPr>
          <a:xfrm>
            <a:off x="6283067" y="4276250"/>
            <a:ext cx="42591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i="0" u="none" strike="noStrike" baseline="0" dirty="0">
                <a:latin typeface="CLZEES+NanumGothicExtraBold"/>
              </a:rPr>
              <a:t>[</a:t>
            </a:r>
            <a:r>
              <a:rPr lang="ko-KR" altLang="en-US" sz="1400" b="1" i="0" u="none" strike="noStrike" baseline="0" dirty="0">
                <a:latin typeface="CLZEES+NanumGothicExtraBold"/>
              </a:rPr>
              <a:t>참조</a:t>
            </a:r>
            <a:r>
              <a:rPr lang="en-US" altLang="ko-KR" sz="1400" b="1" i="0" u="none" strike="noStrike" baseline="0" dirty="0">
                <a:latin typeface="CLZEES+NanumGothicExtraBold"/>
              </a:rPr>
              <a:t>] </a:t>
            </a:r>
            <a:r>
              <a:rPr lang="ko-KR" altLang="en-US" sz="1400" b="1" i="0" u="none" strike="noStrike" baseline="0" dirty="0">
                <a:latin typeface="CLZEES+NanumGothicExtraBold"/>
              </a:rPr>
              <a:t>모질라 </a:t>
            </a:r>
            <a:r>
              <a:rPr lang="en-US" altLang="ko-KR" sz="1400" b="1" i="0" u="none" strike="noStrike" baseline="0" dirty="0">
                <a:latin typeface="CLZEES+NanumGothicExtraBold"/>
              </a:rPr>
              <a:t>String </a:t>
            </a:r>
            <a:r>
              <a:rPr lang="ko-KR" altLang="en-US" sz="1400" b="1" i="0" u="none" strike="noStrike" baseline="0" dirty="0">
                <a:latin typeface="CLZEES+NanumGothicExtraBold"/>
              </a:rPr>
              <a:t>객체의 속성과 메소드 </a:t>
            </a:r>
            <a:endParaRPr lang="ko-KR" altLang="en-US" sz="1400" b="0" i="0" u="none" strike="noStrike" baseline="0" dirty="0">
              <a:latin typeface="CLZEES+NanumGothicExtraBold"/>
            </a:endParaRPr>
          </a:p>
          <a:p>
            <a:r>
              <a:rPr lang="en-US" altLang="ko-KR" sz="1400" b="0" i="0" u="none" strike="noStrike" baseline="0" dirty="0">
                <a:latin typeface="Helvetica 45 Light"/>
              </a:rPr>
              <a:t>https</a:t>
            </a:r>
            <a:r>
              <a:rPr lang="en-US" altLang="ko-KR" sz="1400" b="0" i="0" u="none" strike="noStrike" baseline="0" dirty="0">
                <a:latin typeface="YoonV YoonGothic100Std_OTF"/>
              </a:rPr>
              <a:t>://</a:t>
            </a:r>
            <a:r>
              <a:rPr lang="en-US" altLang="ko-KR" sz="1400" b="0" i="0" u="none" strike="noStrike" baseline="0" dirty="0">
                <a:latin typeface="Helvetica 45 Light"/>
              </a:rPr>
              <a:t>developer</a:t>
            </a:r>
            <a:r>
              <a:rPr lang="en-US" altLang="ko-KR" sz="1400" b="0" i="0" u="none" strike="noStrike" baseline="0" dirty="0"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latin typeface="Helvetica 45 Light"/>
              </a:rPr>
              <a:t>mozilla</a:t>
            </a:r>
            <a:r>
              <a:rPr lang="en-US" altLang="ko-KR" sz="1400" b="0" i="0" u="none" strike="noStrike" baseline="0" dirty="0">
                <a:latin typeface="YoonV YoonGothic100Std_OTF"/>
              </a:rPr>
              <a:t>.</a:t>
            </a:r>
            <a:r>
              <a:rPr lang="en-US" altLang="ko-KR" sz="1400" b="0" i="0" u="none" strike="noStrike" baseline="0" dirty="0">
                <a:latin typeface="Helvetica 45 Light"/>
              </a:rPr>
              <a:t>org</a:t>
            </a:r>
            <a:r>
              <a:rPr lang="en-US" altLang="ko-KR" sz="1400" b="0" i="0" u="none" strike="noStrike" baseline="0" dirty="0">
                <a:latin typeface="YoonV YoonGothic100Std_OTF"/>
              </a:rPr>
              <a:t>/</a:t>
            </a:r>
            <a:r>
              <a:rPr lang="en-US" altLang="ko-KR" sz="1400" b="0" i="0" u="none" strike="noStrike" baseline="0" dirty="0">
                <a:latin typeface="Helvetica 45 Light"/>
              </a:rPr>
              <a:t>ko</a:t>
            </a:r>
            <a:r>
              <a:rPr lang="en-US" altLang="ko-KR" sz="1400" b="0" i="0" u="none" strike="noStrike" baseline="0" dirty="0">
                <a:latin typeface="YoonV YoonGothic100Std_OTF"/>
              </a:rPr>
              <a:t>/</a:t>
            </a:r>
            <a:r>
              <a:rPr lang="en-US" altLang="ko-KR" sz="1400" b="0" i="0" u="none" strike="noStrike" baseline="0" dirty="0">
                <a:latin typeface="Helvetica 45 Light"/>
              </a:rPr>
              <a:t>docs</a:t>
            </a:r>
            <a:r>
              <a:rPr lang="en-US" altLang="ko-KR" sz="1400" b="0" i="0" u="none" strike="noStrike" baseline="0" dirty="0">
                <a:latin typeface="YoonV YoonGothic100Std_OTF"/>
              </a:rPr>
              <a:t>/</a:t>
            </a:r>
            <a:r>
              <a:rPr lang="en-US" altLang="ko-KR" sz="1400" b="0" i="0" u="none" strike="noStrike" baseline="0" dirty="0">
                <a:latin typeface="Helvetica 45 Light"/>
              </a:rPr>
              <a:t>Web</a:t>
            </a:r>
            <a:r>
              <a:rPr lang="en-US" altLang="ko-KR" sz="1400" b="0" i="0" u="none" strike="noStrike" baseline="0" dirty="0">
                <a:latin typeface="YoonV YoonGothic100Std_OTF"/>
              </a:rPr>
              <a:t>/</a:t>
            </a:r>
            <a:r>
              <a:rPr lang="en-US" altLang="ko-KR" sz="1400" b="0" i="0" u="none" strike="noStrike" baseline="0" dirty="0">
                <a:latin typeface="Helvetica 45 Light"/>
              </a:rPr>
              <a:t>JavaScript</a:t>
            </a:r>
            <a:r>
              <a:rPr lang="en-US" altLang="ko-KR" sz="1400" b="0" i="0" u="none" strike="noStrike" baseline="0" dirty="0">
                <a:latin typeface="YoonV YoonGothic100Std_OTF"/>
              </a:rPr>
              <a:t>/</a:t>
            </a:r>
            <a:r>
              <a:rPr lang="en-US" altLang="ko-KR" sz="1400" b="0" i="0" u="none" strike="noStrike" baseline="0" dirty="0">
                <a:latin typeface="Helvetica 45 Light"/>
              </a:rPr>
              <a:t>Reference</a:t>
            </a:r>
            <a:r>
              <a:rPr lang="en-US" altLang="ko-KR" sz="1400" b="0" i="0" u="none" strike="noStrike" baseline="0" dirty="0">
                <a:latin typeface="YoonV YoonGothic100Std_OTF"/>
              </a:rPr>
              <a:t>/</a:t>
            </a:r>
            <a:r>
              <a:rPr lang="en-US" altLang="ko-KR" sz="1400" b="0" i="0" u="none" strike="noStrike" baseline="0" dirty="0">
                <a:latin typeface="Helvetica 45 Light"/>
              </a:rPr>
              <a:t>Global</a:t>
            </a:r>
            <a:r>
              <a:rPr lang="en-US" altLang="ko-KR" sz="1400" b="0" i="0" u="none" strike="noStrike" baseline="0" dirty="0">
                <a:latin typeface="YoonV YoonGothic100Std_OTF"/>
              </a:rPr>
              <a:t>_</a:t>
            </a:r>
            <a:r>
              <a:rPr lang="en-US" altLang="ko-KR" sz="1400" b="0" i="0" u="none" strike="noStrike" baseline="0" dirty="0">
                <a:latin typeface="Helvetica 45 Light"/>
              </a:rPr>
              <a:t>Objects</a:t>
            </a:r>
            <a:r>
              <a:rPr lang="en-US" altLang="ko-KR" sz="1400" b="0" i="0" u="none" strike="noStrike" baseline="0" dirty="0">
                <a:latin typeface="YoonV YoonGothic100Std_OTF"/>
              </a:rPr>
              <a:t>/</a:t>
            </a:r>
            <a:r>
              <a:rPr lang="en-US" altLang="ko-KR" sz="1400" b="0" i="0" u="none" strike="noStrike" baseline="0" dirty="0">
                <a:latin typeface="Helvetica 45 Light"/>
              </a:rPr>
              <a:t>String 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43C8F-F9A5-FAA1-E3BE-9AE60868D0D3}"/>
              </a:ext>
            </a:extLst>
          </p:cNvPr>
          <p:cNvSpPr txBox="1"/>
          <p:nvPr/>
        </p:nvSpPr>
        <p:spPr>
          <a:xfrm>
            <a:off x="306648" y="12920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문자열 양쪽 끝의 공백 없애기: </a:t>
            </a:r>
            <a:r>
              <a:rPr lang="ko-KR" altLang="en-US" sz="2400" dirty="0" err="1"/>
              <a:t>trim</a:t>
            </a:r>
            <a:r>
              <a:rPr lang="ko-KR" alt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2874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합치기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AA561-448A-494C-F9AD-BEC8D1410509}"/>
              </a:ext>
            </a:extLst>
          </p:cNvPr>
          <p:cNvSpPr txBox="1"/>
          <p:nvPr/>
        </p:nvSpPr>
        <p:spPr>
          <a:xfrm>
            <a:off x="631885" y="1304785"/>
            <a:ext cx="8987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기존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또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다른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배열이나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합쳐서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새로운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배열을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만들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714103" y="1815746"/>
            <a:ext cx="8987246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en-US" altLang="ko-KR" sz="1600" b="1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concat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33B29-0D01-1B85-B6EB-174AD01B10C3}"/>
              </a:ext>
            </a:extLst>
          </p:cNvPr>
          <p:cNvSpPr txBox="1"/>
          <p:nvPr/>
        </p:nvSpPr>
        <p:spPr>
          <a:xfrm>
            <a:off x="801188" y="2529593"/>
            <a:ext cx="5414554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 또는 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 또는 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...)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801188" y="3302539"/>
            <a:ext cx="9562012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meat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불고기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vegitable.concat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(meat,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불고기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meatBurger2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meat.concat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meatBurger2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불고기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701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합치기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809897" y="1419104"/>
            <a:ext cx="257773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전개 연산자</a:t>
            </a:r>
            <a:endParaRPr lang="en-US" altLang="ko-KR" sz="1600" b="1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809897" y="2243576"/>
            <a:ext cx="9562012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cheese = ["</a:t>
            </a:r>
            <a:r>
              <a:rPr lang="ko-KR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모짜렐라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슈레드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cheeseBurger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["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...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vegitable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...cheese]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cheeseBurger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빵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양상추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토마토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피클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모짜렐라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슈레드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0A3C6-78AA-A822-E01D-76BB78BA9E7B}"/>
              </a:ext>
            </a:extLst>
          </p:cNvPr>
          <p:cNvSpPr txBox="1"/>
          <p:nvPr/>
        </p:nvSpPr>
        <p:spPr>
          <a:xfrm>
            <a:off x="2952206" y="15006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(ES6 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이후에 많이 사용하는 방법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12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정렬하기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702334" y="1288476"/>
            <a:ext cx="574765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역순으로 배치하기 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reverse()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772003" y="3192392"/>
            <a:ext cx="5393666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numbers = [6, 9, 3, 21, 15]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numbers.reverse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[15, 21, 3, 9, 6]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B7853-BBAF-54AA-1E1E-77963A5F99FD}"/>
              </a:ext>
            </a:extLst>
          </p:cNvPr>
          <p:cNvSpPr txBox="1"/>
          <p:nvPr/>
        </p:nvSpPr>
        <p:spPr>
          <a:xfrm>
            <a:off x="702334" y="1855214"/>
            <a:ext cx="883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 요소의 순서를 거꾸로 바꾸는 메서드로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값의 크기와는 상관이 없다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5952-B561-6B6D-661C-3E827C24A268}"/>
              </a:ext>
            </a:extLst>
          </p:cNvPr>
          <p:cNvSpPr txBox="1"/>
          <p:nvPr/>
        </p:nvSpPr>
        <p:spPr>
          <a:xfrm>
            <a:off x="772003" y="2453178"/>
            <a:ext cx="246452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.reverse()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8823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E5EB-F731-5A01-9671-2BAF3A84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요소 정렬하기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BD55-6BD0-CED4-A969-BD3A1AC4775F}"/>
              </a:ext>
            </a:extLst>
          </p:cNvPr>
          <p:cNvSpPr txBox="1"/>
          <p:nvPr/>
        </p:nvSpPr>
        <p:spPr>
          <a:xfrm>
            <a:off x="975360" y="1689070"/>
            <a:ext cx="5747657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크기에 따라 정렬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하기 </a:t>
            </a: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sort()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6BB81-1FD9-1A52-C9CB-D124A8BAD1CE}"/>
              </a:ext>
            </a:extLst>
          </p:cNvPr>
          <p:cNvSpPr txBox="1"/>
          <p:nvPr/>
        </p:nvSpPr>
        <p:spPr>
          <a:xfrm>
            <a:off x="975360" y="3634897"/>
            <a:ext cx="4310743" cy="25782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values = [5, 20, 3, 11, 4, 15]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values.sort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 (a, b)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(a &gt; b) return 1;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(a &lt; b) return -1;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(a === 0) return 0;</a:t>
            </a:r>
            <a:b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</a:b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});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B7853-BBAF-54AA-1E1E-77963A5F99FD}"/>
              </a:ext>
            </a:extLst>
          </p:cNvPr>
          <p:cNvSpPr txBox="1"/>
          <p:nvPr/>
        </p:nvSpPr>
        <p:spPr>
          <a:xfrm>
            <a:off x="975360" y="2255808"/>
            <a:ext cx="9936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sort()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사용해서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비교해야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sort()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안에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따로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정의해야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05952-B561-6B6D-661C-3E827C24A268}"/>
              </a:ext>
            </a:extLst>
          </p:cNvPr>
          <p:cNvSpPr txBox="1"/>
          <p:nvPr/>
        </p:nvSpPr>
        <p:spPr>
          <a:xfrm>
            <a:off x="1045029" y="2853772"/>
            <a:ext cx="3082834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.sort(</a:t>
            </a:r>
            <a:r>
              <a:rPr lang="ko-KR" altLang="en-US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정렬 함수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0B91F-6331-864B-1B3B-7D1ADD1690FE}"/>
              </a:ext>
            </a:extLst>
          </p:cNvPr>
          <p:cNvSpPr txBox="1"/>
          <p:nvPr/>
        </p:nvSpPr>
        <p:spPr>
          <a:xfrm>
            <a:off x="5921829" y="4139193"/>
            <a:ext cx="4310743" cy="17629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values = [5, 20, 3, 11, 4, 15]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values.sort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 (a, b) {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a - b;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 </a:t>
            </a:r>
            <a:endParaRPr lang="ko-KR" altLang="ko-KR" sz="1600" kern="10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})</a:t>
            </a:r>
            <a:r>
              <a:rPr lang="ko-KR" altLang="ko-KR" sz="1600" dirty="0">
                <a:solidFill>
                  <a:srgbClr val="C00000"/>
                </a:solidFill>
                <a:effectLst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effectLst/>
              </a:rPr>
              <a:t>;</a:t>
            </a:r>
            <a:r>
              <a:rPr lang="en-US" altLang="ko-KR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8018E-9B22-5E3D-9E8A-F89ACCE26D9E}"/>
              </a:ext>
            </a:extLst>
          </p:cNvPr>
          <p:cNvSpPr txBox="1"/>
          <p:nvPr/>
        </p:nvSpPr>
        <p:spPr>
          <a:xfrm>
            <a:off x="5852160" y="3502348"/>
            <a:ext cx="505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숫자</a:t>
            </a:r>
            <a:r>
              <a:rPr lang="en-US" altLang="ko-KR" sz="1400" dirty="0"/>
              <a:t> </a:t>
            </a:r>
            <a:r>
              <a:rPr lang="ko-KR" altLang="en-US" sz="1400" dirty="0"/>
              <a:t>정렬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</a:t>
            </a:r>
            <a:r>
              <a:rPr lang="en-US" altLang="ko-KR" sz="1400" dirty="0"/>
              <a:t> </a:t>
            </a:r>
            <a:r>
              <a:rPr lang="ko-KR" altLang="en-US" sz="1400" dirty="0"/>
              <a:t>다음과 같이 간단하게 표기할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4824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끝에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733697" y="1305801"/>
            <a:ext cx="992777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push() :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부분에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pop() :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제거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200" y="2417755"/>
            <a:ext cx="609600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.push(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맨 끝에 값 추가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반환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.pop()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마지막 값 제거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65229" y="3763566"/>
            <a:ext cx="4221480" cy="1152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let</a:t>
            </a:r>
            <a:r>
              <a:rPr lang="da-DK" altLang="ko-KR" sz="1600" dirty="0"/>
              <a:t> nums = [1,  2,  3] </a:t>
            </a:r>
          </a:p>
          <a:p>
            <a:pPr>
              <a:lnSpc>
                <a:spcPct val="150000"/>
              </a:lnSpc>
            </a:pPr>
            <a:r>
              <a:rPr lang="da-DK" altLang="ko-KR" sz="1600" dirty="0"/>
              <a:t>nums.push(4,  5)</a:t>
            </a:r>
          </a:p>
          <a:p>
            <a:pPr>
              <a:lnSpc>
                <a:spcPct val="150000"/>
              </a:lnSpc>
            </a:pPr>
            <a:r>
              <a:rPr lang="da-DK" altLang="ko-KR" sz="1600" dirty="0"/>
              <a:t>nums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B3EDE-367B-2816-1458-C73DA132C335}"/>
              </a:ext>
            </a:extLst>
          </p:cNvPr>
          <p:cNvSpPr txBox="1"/>
          <p:nvPr/>
        </p:nvSpPr>
        <p:spPr>
          <a:xfrm>
            <a:off x="838200" y="5128230"/>
            <a:ext cx="4221480" cy="4140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nums.pop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B2526F0-DEB3-8D52-BC0A-B07C378DFB96}"/>
              </a:ext>
            </a:extLst>
          </p:cNvPr>
          <p:cNvGraphicFramePr>
            <a:graphicFrameLocks noGrp="1"/>
          </p:cNvGraphicFramePr>
          <p:nvPr/>
        </p:nvGraphicFramePr>
        <p:xfrm>
          <a:off x="6786882" y="3675870"/>
          <a:ext cx="1651725" cy="365760"/>
        </p:xfrm>
        <a:graphic>
          <a:graphicData uri="http://schemas.openxmlformats.org/drawingml/2006/table">
            <a:tbl>
              <a:tblPr firstRow="1" bandRow="1"/>
              <a:tblGrid>
                <a:gridCol w="550575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0575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0575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</a:tblGrid>
              <a:tr h="292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35733-09BE-93D1-9507-4B266BC7DCF3}"/>
              </a:ext>
            </a:extLst>
          </p:cNvPr>
          <p:cNvSpPr txBox="1"/>
          <p:nvPr/>
        </p:nvSpPr>
        <p:spPr>
          <a:xfrm>
            <a:off x="5747658" y="3675870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A26EC-5AB2-A385-8FAD-A81AB201589D}"/>
              </a:ext>
            </a:extLst>
          </p:cNvPr>
          <p:cNvSpPr txBox="1"/>
          <p:nvPr/>
        </p:nvSpPr>
        <p:spPr>
          <a:xfrm>
            <a:off x="8900160" y="2800700"/>
            <a:ext cx="196813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1"/>
                </a:solidFill>
              </a:rPr>
              <a:t>nums</a:t>
            </a:r>
            <a:r>
              <a:rPr lang="en-US" altLang="ko-KR" sz="1600" dirty="0">
                <a:solidFill>
                  <a:schemeClr val="accent1"/>
                </a:solidFill>
              </a:rPr>
              <a:t>.</a:t>
            </a:r>
            <a:r>
              <a:rPr lang="da-DK" altLang="ko-KR" sz="1600" dirty="0">
                <a:solidFill>
                  <a:schemeClr val="accent1"/>
                </a:solidFill>
              </a:rPr>
              <a:t>push(4,  5)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5CE9640E-A63F-49D8-7AF6-DEB19E5C679E}"/>
              </a:ext>
            </a:extLst>
          </p:cNvPr>
          <p:cNvCxnSpPr/>
          <p:nvPr/>
        </p:nvCxnSpPr>
        <p:spPr>
          <a:xfrm rot="5400000">
            <a:off x="8352413" y="3153654"/>
            <a:ext cx="616523" cy="478971"/>
          </a:xfrm>
          <a:prstGeom prst="curvedConnector3">
            <a:avLst>
              <a:gd name="adj1" fmla="val -3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9BFFB37C-31D9-C675-4509-F7B3C9581A3F}"/>
              </a:ext>
            </a:extLst>
          </p:cNvPr>
          <p:cNvGraphicFramePr>
            <a:graphicFrameLocks noGrp="1"/>
          </p:cNvGraphicFramePr>
          <p:nvPr/>
        </p:nvGraphicFramePr>
        <p:xfrm>
          <a:off x="6786881" y="4197812"/>
          <a:ext cx="2792550" cy="369332"/>
        </p:xfrm>
        <a:graphic>
          <a:graphicData uri="http://schemas.openxmlformats.org/drawingml/2006/table">
            <a:tbl>
              <a:tblPr firstRow="1" bandRow="1"/>
              <a:tblGrid>
                <a:gridCol w="558510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960631990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355094359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D952D51-9BA7-6822-1358-8A749F876DD7}"/>
              </a:ext>
            </a:extLst>
          </p:cNvPr>
          <p:cNvSpPr txBox="1"/>
          <p:nvPr/>
        </p:nvSpPr>
        <p:spPr>
          <a:xfrm>
            <a:off x="5747658" y="4197812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7D190-B3E6-EB79-58C8-7D829ABE02D4}"/>
              </a:ext>
            </a:extLst>
          </p:cNvPr>
          <p:cNvSpPr txBox="1"/>
          <p:nvPr/>
        </p:nvSpPr>
        <p:spPr>
          <a:xfrm>
            <a:off x="10058401" y="4399063"/>
            <a:ext cx="196813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altLang="ko-KR" sz="1600" dirty="0">
                <a:solidFill>
                  <a:schemeClr val="accent1"/>
                </a:solidFill>
              </a:rPr>
              <a:t>nums.pop()</a:t>
            </a: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7B22C2ED-A3BB-5A08-3545-D56739B6C848}"/>
              </a:ext>
            </a:extLst>
          </p:cNvPr>
          <p:cNvCxnSpPr/>
          <p:nvPr/>
        </p:nvCxnSpPr>
        <p:spPr>
          <a:xfrm rot="5400000">
            <a:off x="9510654" y="4764629"/>
            <a:ext cx="616523" cy="478971"/>
          </a:xfrm>
          <a:prstGeom prst="curvedConnector3">
            <a:avLst>
              <a:gd name="adj1" fmla="val -367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293A9C-290A-E751-DD53-7FF9C6A26209}"/>
              </a:ext>
            </a:extLst>
          </p:cNvPr>
          <p:cNvSpPr txBox="1"/>
          <p:nvPr/>
        </p:nvSpPr>
        <p:spPr>
          <a:xfrm>
            <a:off x="5747657" y="5929209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6101C486-B066-9E54-7B7A-96E96D896F69}"/>
              </a:ext>
            </a:extLst>
          </p:cNvPr>
          <p:cNvGraphicFramePr>
            <a:graphicFrameLocks noGrp="1"/>
          </p:cNvGraphicFramePr>
          <p:nvPr/>
        </p:nvGraphicFramePr>
        <p:xfrm>
          <a:off x="6786880" y="5861171"/>
          <a:ext cx="2234040" cy="369332"/>
        </p:xfrm>
        <a:graphic>
          <a:graphicData uri="http://schemas.openxmlformats.org/drawingml/2006/table">
            <a:tbl>
              <a:tblPr firstRow="1" bandRow="1"/>
              <a:tblGrid>
                <a:gridCol w="558510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96063199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A97D65FA-A649-2733-F4F9-F4601CB0A7DC}"/>
              </a:ext>
            </a:extLst>
          </p:cNvPr>
          <p:cNvGraphicFramePr>
            <a:graphicFrameLocks noGrp="1"/>
          </p:cNvGraphicFramePr>
          <p:nvPr/>
        </p:nvGraphicFramePr>
        <p:xfrm>
          <a:off x="6786880" y="5312376"/>
          <a:ext cx="2792550" cy="369332"/>
        </p:xfrm>
        <a:graphic>
          <a:graphicData uri="http://schemas.openxmlformats.org/drawingml/2006/table">
            <a:tbl>
              <a:tblPr firstRow="1" bandRow="1"/>
              <a:tblGrid>
                <a:gridCol w="558510">
                  <a:extLst>
                    <a:ext uri="{9D8B030D-6E8A-4147-A177-3AD203B41FA5}">
                      <a16:colId xmlns:a16="http://schemas.microsoft.com/office/drawing/2014/main" val="3039883936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2503873045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4066602093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960631990"/>
                    </a:ext>
                  </a:extLst>
                </a:gridCol>
                <a:gridCol w="558510">
                  <a:extLst>
                    <a:ext uri="{9D8B030D-6E8A-4147-A177-3AD203B41FA5}">
                      <a16:colId xmlns:a16="http://schemas.microsoft.com/office/drawing/2014/main" val="355094359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710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FEFC8C-36A4-FB51-B612-0DA1DD88041D}"/>
              </a:ext>
            </a:extLst>
          </p:cNvPr>
          <p:cNvSpPr txBox="1"/>
          <p:nvPr/>
        </p:nvSpPr>
        <p:spPr>
          <a:xfrm>
            <a:off x="5747657" y="5312376"/>
            <a:ext cx="8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00304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앞에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733697" y="1541683"/>
            <a:ext cx="992777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  :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 추가</a:t>
            </a:r>
            <a:endParaRPr lang="en-US" altLang="ko-KR" sz="16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 :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 앞에 있는 값 제거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760910" y="2610962"/>
            <a:ext cx="6096000" cy="87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.unshift(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맨 앞에 값 추가</a:t>
            </a:r>
            <a:r>
              <a:rPr lang="en-US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.shift()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맨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앞의 요소 제거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733697" y="3925780"/>
            <a:ext cx="7539446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fruits = ["apple", "pear",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fruits.shift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"apple"</a:t>
            </a:r>
            <a:endParaRPr lang="ko-KR" altLang="ko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["pear",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B3EDE-367B-2816-1458-C73DA132C335}"/>
              </a:ext>
            </a:extLst>
          </p:cNvPr>
          <p:cNvSpPr txBox="1"/>
          <p:nvPr/>
        </p:nvSpPr>
        <p:spPr>
          <a:xfrm>
            <a:off x="733698" y="5203687"/>
            <a:ext cx="7539446" cy="6617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fruits.unshift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("cherry")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fruits            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["cherry", "pear",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8316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83D221-F612-BE41-0CB4-0D156473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88" y="3017702"/>
            <a:ext cx="3748949" cy="3475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앞에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733697" y="1541683"/>
            <a:ext cx="992777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unshift()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맨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앞의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변경하기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추가하거나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제거하는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작업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외에도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변경해야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 요소가 많거나 요소의 내용이 복잡할수록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shift(), unshift()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메서드의 실행 시간이 좀 더 길어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E173D-CF62-C1E2-9CA8-79BF54A8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67" y="3159311"/>
            <a:ext cx="3836736" cy="34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9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820781" y="143038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 splice()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20782" y="2145736"/>
            <a:ext cx="910699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.splice(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끝까지 요소를 삭제합니다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716280" y="3584514"/>
            <a:ext cx="10291354" cy="13189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subjects = ["html",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css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javascript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"react", "typescript"]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subjects.splice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(2)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javascript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"react", "typescript"]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subjects                                        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["html", "</a:t>
            </a:r>
            <a:r>
              <a:rPr lang="en-US" altLang="ko-KR" sz="14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css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"]. </a:t>
            </a:r>
            <a:r>
              <a:rPr lang="ko-KR" altLang="ko-KR" sz="14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원래 배열이 변경됨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20781" y="2997988"/>
            <a:ext cx="8680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subjects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요소부터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끝까지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모두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제거하려면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142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200" y="2066003"/>
            <a:ext cx="910699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.splice(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에서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개수만큼 요소 삭제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1143000" y="3875913"/>
            <a:ext cx="7191103" cy="13388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week = ["sun",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tue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"wed",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thu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fri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"sat"]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weekday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week.splice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(1, 5)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weekday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 ["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mon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tue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"wed", 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thu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en-US" altLang="ko-KR" sz="1400" kern="100" dirty="0" err="1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fri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week    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 ["sun", "sat"]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20781" y="2744838"/>
            <a:ext cx="8680271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week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인덱스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번부터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번까지 추출해서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weekday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라는 새로운 배열을 만들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물론 원래의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week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배열에는 두 개의 요소만 남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D8672-27B3-DFF9-1EB0-0B91A5CA5ED7}"/>
              </a:ext>
            </a:extLst>
          </p:cNvPr>
          <p:cNvSpPr txBox="1"/>
          <p:nvPr/>
        </p:nvSpPr>
        <p:spPr>
          <a:xfrm>
            <a:off x="820781" y="143038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 splice()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877557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20782" y="2311750"/>
            <a:ext cx="8610602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.splice(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i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  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에서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개수만큼 요소를 삭제한 후 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 </a:t>
            </a:r>
            <a:r>
              <a:rPr lang="ko-KR" altLang="ko-KR" sz="16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추가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20781" y="3829676"/>
            <a:ext cx="7556865" cy="13578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brunch = ["egg", "milk", "apple",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brunch.splice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(2, 0, "coffee", "bread") 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 ].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삭제 개수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0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brunch 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 ["egg", "milk", "coffee", "bread", "apple", "banana"]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20781" y="3091332"/>
            <a:ext cx="86802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네 개의 요소가 있는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fruits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배열에서 세 번째 자리에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coffee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추가하려면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C7AC-DF3E-2E1F-601C-977944A9D1F9}"/>
              </a:ext>
            </a:extLst>
          </p:cNvPr>
          <p:cNvSpPr txBox="1"/>
          <p:nvPr/>
        </p:nvSpPr>
        <p:spPr>
          <a:xfrm>
            <a:off x="820781" y="143038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 splice()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6685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String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B9450B-8994-EF46-3DD1-9E2006637EE1}"/>
              </a:ext>
            </a:extLst>
          </p:cNvPr>
          <p:cNvGraphicFramePr>
            <a:graphicFrameLocks noGrp="1"/>
          </p:cNvGraphicFramePr>
          <p:nvPr/>
        </p:nvGraphicFramePr>
        <p:xfrm>
          <a:off x="507302" y="2112866"/>
          <a:ext cx="5205047" cy="442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0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426048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input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input.trim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달러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유로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02,1141.8,1097.46,1262.37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03,1148.7,1111.36,1274.65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04,1140.6,1107.81,1266.58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07,1143.4,1099.58,1267.8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08,1141.6,1091.97,1261.07"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input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input.split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('\n')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["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달러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유로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"02,1141.8,1097.46,1262.37", "03,1148.7,1111.36,1274.65",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"04,1140.6,1107.81,1266.58", "07,1143.4,1099.58,1267.8",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"08,1141.6,1091.97,1261.07"]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input =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input.map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((line) =&gt;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line.split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(','))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[Array(4), Array(4), Array(4), Array(4), Array(4), Array(4)]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(input, null, 2)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달러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유로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</a:t>
                      </a:r>
                    </a:p>
                    <a:p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E10796-0FF5-614D-6F68-E1D7A08BE10D}"/>
              </a:ext>
            </a:extLst>
          </p:cNvPr>
          <p:cNvSpPr txBox="1"/>
          <p:nvPr/>
        </p:nvSpPr>
        <p:spPr>
          <a:xfrm>
            <a:off x="3109825" y="2693454"/>
            <a:ext cx="2338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앞뒤 공백을 제거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Right Bracket 28">
            <a:extLst>
              <a:ext uri="{FF2B5EF4-FFF2-40B4-BE49-F238E27FC236}">
                <a16:creationId xmlns:a16="http://schemas.microsoft.com/office/drawing/2014/main" id="{6625B0BA-6476-4C25-D13F-D746D8DFF8AB}"/>
              </a:ext>
            </a:extLst>
          </p:cNvPr>
          <p:cNvSpPr/>
          <p:nvPr/>
        </p:nvSpPr>
        <p:spPr>
          <a:xfrm>
            <a:off x="2418164" y="2279218"/>
            <a:ext cx="211016" cy="112963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B884C2-48E4-77E0-1B4E-5ADBE3D6F3AD}"/>
              </a:ext>
            </a:extLst>
          </p:cNvPr>
          <p:cNvSpPr/>
          <p:nvPr/>
        </p:nvSpPr>
        <p:spPr>
          <a:xfrm>
            <a:off x="612810" y="6227998"/>
            <a:ext cx="2497015" cy="2160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이하 생략</a:t>
            </a:r>
          </a:p>
        </p:txBody>
      </p:sp>
      <p:cxnSp>
        <p:nvCxnSpPr>
          <p:cNvPr id="9" name="Straight Arrow Connector 13">
            <a:extLst>
              <a:ext uri="{FF2B5EF4-FFF2-40B4-BE49-F238E27FC236}">
                <a16:creationId xmlns:a16="http://schemas.microsoft.com/office/drawing/2014/main" id="{01452005-3B49-30D5-3C68-5DE84CDA3F6D}"/>
              </a:ext>
            </a:extLst>
          </p:cNvPr>
          <p:cNvCxnSpPr/>
          <p:nvPr/>
        </p:nvCxnSpPr>
        <p:spPr>
          <a:xfrm>
            <a:off x="2629180" y="2844035"/>
            <a:ext cx="37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C80BFC-C83D-8AB3-3D6D-B46E8706707A}"/>
              </a:ext>
            </a:extLst>
          </p:cNvPr>
          <p:cNvSpPr txBox="1"/>
          <p:nvPr/>
        </p:nvSpPr>
        <p:spPr>
          <a:xfrm>
            <a:off x="5079302" y="3747455"/>
            <a:ext cx="2338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줄바꿈으로 자르기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Right Bracket 20">
            <a:extLst>
              <a:ext uri="{FF2B5EF4-FFF2-40B4-BE49-F238E27FC236}">
                <a16:creationId xmlns:a16="http://schemas.microsoft.com/office/drawing/2014/main" id="{84A523BF-6195-3001-4DF9-0D8B1C5F147B}"/>
              </a:ext>
            </a:extLst>
          </p:cNvPr>
          <p:cNvSpPr/>
          <p:nvPr/>
        </p:nvSpPr>
        <p:spPr>
          <a:xfrm>
            <a:off x="4278840" y="3499833"/>
            <a:ext cx="179139" cy="76187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21">
            <a:extLst>
              <a:ext uri="{FF2B5EF4-FFF2-40B4-BE49-F238E27FC236}">
                <a16:creationId xmlns:a16="http://schemas.microsoft.com/office/drawing/2014/main" id="{2C095D49-4B4F-BE87-539C-CDFADE02D437}"/>
              </a:ext>
            </a:extLst>
          </p:cNvPr>
          <p:cNvCxnSpPr/>
          <p:nvPr/>
        </p:nvCxnSpPr>
        <p:spPr>
          <a:xfrm>
            <a:off x="4457979" y="3899234"/>
            <a:ext cx="37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33A3F4-6153-5D3D-E2C0-58D5CFBE91DD}"/>
              </a:ext>
            </a:extLst>
          </p:cNvPr>
          <p:cNvSpPr txBox="1"/>
          <p:nvPr/>
        </p:nvSpPr>
        <p:spPr>
          <a:xfrm>
            <a:off x="5110843" y="4473755"/>
            <a:ext cx="3326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배열 내부의 문자열들을 쉼표로 자르기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Right Bracket 24">
            <a:extLst>
              <a:ext uri="{FF2B5EF4-FFF2-40B4-BE49-F238E27FC236}">
                <a16:creationId xmlns:a16="http://schemas.microsoft.com/office/drawing/2014/main" id="{C8FF4186-98BC-9AF7-798C-AEBD1D21F344}"/>
              </a:ext>
            </a:extLst>
          </p:cNvPr>
          <p:cNvSpPr/>
          <p:nvPr/>
        </p:nvSpPr>
        <p:spPr>
          <a:xfrm>
            <a:off x="4278840" y="4401077"/>
            <a:ext cx="179139" cy="35923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Arrow Connector 27">
            <a:extLst>
              <a:ext uri="{FF2B5EF4-FFF2-40B4-BE49-F238E27FC236}">
                <a16:creationId xmlns:a16="http://schemas.microsoft.com/office/drawing/2014/main" id="{400D713D-6BBD-2B77-30D2-B1175947D7CD}"/>
              </a:ext>
            </a:extLst>
          </p:cNvPr>
          <p:cNvCxnSpPr/>
          <p:nvPr/>
        </p:nvCxnSpPr>
        <p:spPr>
          <a:xfrm>
            <a:off x="4457979" y="4584843"/>
            <a:ext cx="37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AB6B68-67A2-7E48-8AD8-9D9865633472}"/>
              </a:ext>
            </a:extLst>
          </p:cNvPr>
          <p:cNvSpPr txBox="1"/>
          <p:nvPr/>
        </p:nvSpPr>
        <p:spPr>
          <a:xfrm>
            <a:off x="330229" y="1166343"/>
            <a:ext cx="109709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문자열을 특정 기호로 자르기: </a:t>
            </a:r>
            <a:r>
              <a:rPr lang="ko-KR" altLang="en-US" sz="2400" dirty="0" err="1"/>
              <a:t>split</a:t>
            </a:r>
            <a:r>
              <a:rPr lang="ko-KR" altLang="en-US" sz="2400" dirty="0"/>
              <a:t>()</a:t>
            </a:r>
          </a:p>
          <a:p>
            <a:r>
              <a:rPr lang="ko-KR" altLang="en-US" dirty="0" err="1"/>
              <a:t>split</a:t>
            </a:r>
            <a:r>
              <a:rPr lang="ko-KR" altLang="en-US" dirty="0"/>
              <a:t>() 메소드는 문자열을 매개변수(다른 문자열)로 잘라서 배열을 만들어 </a:t>
            </a:r>
            <a:r>
              <a:rPr lang="ko-KR" altLang="en-US" dirty="0" err="1"/>
              <a:t>리턴하는</a:t>
            </a:r>
            <a:r>
              <a:rPr lang="ko-KR" altLang="en-US" dirty="0"/>
              <a:t> 메소드</a:t>
            </a:r>
          </a:p>
        </p:txBody>
      </p:sp>
    </p:spTree>
    <p:extLst>
      <p:ext uri="{BB962C8B-B14F-4D97-AF65-F5344CB8AC3E}">
        <p14:creationId xmlns:p14="http://schemas.microsoft.com/office/powerpoint/2010/main" val="3582579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838198" y="1414027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 slice()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203" y="2034722"/>
            <a:ext cx="910699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끝까지 요소를 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추출한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38200" y="3979522"/>
            <a:ext cx="6886307" cy="17626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colors= ["red", "green", "blue", "white", "black"]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colors2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(2)      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colors2    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["blue", "white", "black"]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        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["red", "green", "blue", "white", "black"]</a:t>
            </a:r>
            <a:endParaRPr lang="en-US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53E2-39DA-26BD-3732-43E46531E56D}"/>
              </a:ext>
            </a:extLst>
          </p:cNvPr>
          <p:cNvSpPr txBox="1"/>
          <p:nvPr/>
        </p:nvSpPr>
        <p:spPr>
          <a:xfrm>
            <a:off x="838198" y="3392996"/>
            <a:ext cx="8680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colors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</a:t>
            </a:r>
            <a:r>
              <a:rPr lang="ko-KR" altLang="en-US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6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서</a:t>
            </a:r>
            <a:r>
              <a:rPr lang="ko-KR" altLang="ko-K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blue</a:t>
            </a:r>
            <a:r>
              <a:rPr lang="ko-KR" altLang="en-US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부터 끝까지 추출해서 새로운 배열을 만들 수 있다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04C95-A474-E6AD-6507-67BED65B1A49}"/>
              </a:ext>
            </a:extLst>
          </p:cNvPr>
          <p:cNvSpPr txBox="1"/>
          <p:nvPr/>
        </p:nvSpPr>
        <p:spPr>
          <a:xfrm>
            <a:off x="838200" y="2593865"/>
            <a:ext cx="740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slice() </a:t>
            </a:r>
            <a:r>
              <a:rPr lang="ko-KR" altLang="en-US" sz="1600" dirty="0">
                <a:solidFill>
                  <a:srgbClr val="C00000"/>
                </a:solidFill>
              </a:rPr>
              <a:t>함수 사용 후에 원래 배열은 변하지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4949653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909B-D32D-4C65-E396-BBEEC8D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위치에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추가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9E95-2A77-D09A-D965-289BAD33570F}"/>
              </a:ext>
            </a:extLst>
          </p:cNvPr>
          <p:cNvSpPr txBox="1"/>
          <p:nvPr/>
        </p:nvSpPr>
        <p:spPr>
          <a:xfrm>
            <a:off x="838198" y="1613260"/>
            <a:ext cx="9927771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 slice() </a:t>
            </a:r>
            <a:r>
              <a:rPr lang="ko-KR" altLang="en-US" sz="1600" b="1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25C94-0A58-32F7-D2F4-2477D73C37F4}"/>
              </a:ext>
            </a:extLst>
          </p:cNvPr>
          <p:cNvSpPr txBox="1"/>
          <p:nvPr/>
        </p:nvSpPr>
        <p:spPr>
          <a:xfrm>
            <a:off x="838199" y="2328616"/>
            <a:ext cx="770491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.slice(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2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위치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 </a:t>
            </a:r>
            <a:r>
              <a:rPr lang="ko-KR" altLang="ko-KR" sz="1600" b="1" u="sng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직전까지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추출</a:t>
            </a:r>
            <a:r>
              <a:rPr lang="ko-KR" altLang="en-US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한</a:t>
            </a:r>
            <a:r>
              <a:rPr lang="ko-KR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다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6F8F-A49F-2913-ED2A-D923E8CA0958}"/>
              </a:ext>
            </a:extLst>
          </p:cNvPr>
          <p:cNvSpPr txBox="1"/>
          <p:nvPr/>
        </p:nvSpPr>
        <p:spPr>
          <a:xfrm>
            <a:off x="838200" y="3054216"/>
            <a:ext cx="7774577" cy="13163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colors3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colors.slice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(1, 4)     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1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부터 위치 </a:t>
            </a:r>
            <a:r>
              <a:rPr lang="en-US" altLang="ko-KR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3</a:t>
            </a:r>
            <a:r>
              <a:rPr lang="ko-KR" altLang="en-US" sz="1400" kern="100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까지 추출 </a:t>
            </a:r>
            <a:endParaRPr lang="ko-KR" altLang="ko-KR" sz="1600" kern="100" dirty="0">
              <a:solidFill>
                <a:schemeClr val="bg1">
                  <a:lumMod val="50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colors3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["green", "blue", "white"]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     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["red", "green", "blue", "white", "black"]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4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문자열 접근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3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D5B288-6D45-F0E1-2C32-908D669CA374}"/>
              </a:ext>
            </a:extLst>
          </p:cNvPr>
          <p:cNvSpPr txBox="1"/>
          <p:nvPr/>
        </p:nvSpPr>
        <p:spPr>
          <a:xfrm>
            <a:off x="631885" y="1163156"/>
            <a:ext cx="976231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자료형 중 단순히 값만 가지고 있을 때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원시 유형</a:t>
            </a:r>
            <a:r>
              <a:rPr lang="en-US" altLang="ko-KR" sz="1600" dirty="0">
                <a:sym typeface="Wingdings" panose="05000000000000000000" pitchFamily="2" charset="2"/>
              </a:rPr>
              <a:t>(primitive type)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원시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유형에서도 프로퍼티와 메서드를 사용할 수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1AC21-0D0A-0B7B-C89D-DC513A5AF3CC}"/>
              </a:ext>
            </a:extLst>
          </p:cNvPr>
          <p:cNvSpPr txBox="1"/>
          <p:nvPr/>
        </p:nvSpPr>
        <p:spPr>
          <a:xfrm>
            <a:off x="949234" y="2063558"/>
            <a:ext cx="3326675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str = “hello”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str.length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B0D5E-E36E-DC46-7765-89B185823BD1}"/>
              </a:ext>
            </a:extLst>
          </p:cNvPr>
          <p:cNvSpPr txBox="1"/>
          <p:nvPr/>
        </p:nvSpPr>
        <p:spPr>
          <a:xfrm>
            <a:off x="4447923" y="2005729"/>
            <a:ext cx="503355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str</a:t>
            </a:r>
            <a:r>
              <a:rPr lang="ko-KR" altLang="en-US" sz="1400" dirty="0">
                <a:solidFill>
                  <a:schemeClr val="accent1"/>
                </a:solidFill>
              </a:rPr>
              <a:t>은 문자열</a:t>
            </a:r>
            <a:r>
              <a:rPr lang="en-US" altLang="ko-KR" sz="1400" dirty="0">
                <a:solidFill>
                  <a:schemeClr val="accent1"/>
                </a:solidFill>
              </a:rPr>
              <a:t>(string)</a:t>
            </a:r>
            <a:r>
              <a:rPr lang="ko-KR" altLang="en-US" sz="1400" dirty="0">
                <a:solidFill>
                  <a:schemeClr val="accent1"/>
                </a:solidFill>
              </a:rPr>
              <a:t>인데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length </a:t>
            </a:r>
            <a:r>
              <a:rPr lang="ko-KR" altLang="en-US" sz="1400" dirty="0">
                <a:solidFill>
                  <a:schemeClr val="accent1"/>
                </a:solidFill>
              </a:rPr>
              <a:t>프로퍼티는 어디에서 온 것일까</a:t>
            </a:r>
            <a:r>
              <a:rPr lang="en-US" altLang="ko-KR" sz="1400" dirty="0">
                <a:solidFill>
                  <a:schemeClr val="accent1"/>
                </a:solidFill>
              </a:rPr>
              <a:t>?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BCC5C-172F-5C49-EBD9-9B2289D8C184}"/>
              </a:ext>
            </a:extLst>
          </p:cNvPr>
          <p:cNvSpPr txBox="1"/>
          <p:nvPr/>
        </p:nvSpPr>
        <p:spPr>
          <a:xfrm>
            <a:off x="753805" y="3220293"/>
            <a:ext cx="5738950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숫자형과 논리형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 유형은 별도로 객체가 만들어져 있다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Number, Boolean, String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객체 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래퍼 객체라고 부름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1D2CE9-7CCA-AF38-C84C-58C1A614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5" y="4155222"/>
            <a:ext cx="3964968" cy="23311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8A224-45B2-CFF0-621D-037DC9FE5474}"/>
              </a:ext>
            </a:extLst>
          </p:cNvPr>
          <p:cNvSpPr txBox="1"/>
          <p:nvPr/>
        </p:nvSpPr>
        <p:spPr>
          <a:xfrm>
            <a:off x="5355773" y="4299640"/>
            <a:ext cx="6096000" cy="20423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오토박싱</a:t>
            </a:r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(autoboxing</a:t>
            </a:r>
            <a:r>
              <a:rPr lang="en-US" altLang="ko-KR" sz="1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number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나 </a:t>
            </a:r>
            <a:r>
              <a:rPr lang="en-US" altLang="ko-KR" sz="1400" kern="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string 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 원시 유형에서 프로퍼티나 메서드를 사용하면 일시적으로 원시 유형을 해당 객체로 변환</a:t>
            </a:r>
            <a:r>
              <a:rPr lang="ko-KR" altLang="en-US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프로퍼티나 메서드의 사용이 끝나면 해당 객체는 메모리에서 사라</a:t>
            </a:r>
            <a:r>
              <a:rPr lang="ko-KR" altLang="en-US" sz="14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</a:t>
            </a:r>
            <a:r>
              <a:rPr lang="ko-KR" altLang="en-US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필요할 때에만 임시로 객체로 바꿔 사용하고 사용이 끝나면 다시 원시 유형으로 되돌아오는데</a:t>
            </a:r>
            <a:r>
              <a:rPr lang="en-US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이것을 </a:t>
            </a:r>
            <a:r>
              <a:rPr lang="ko-KR" altLang="ko-KR" sz="1400" kern="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오토박싱이라고</a:t>
            </a:r>
            <a:r>
              <a:rPr lang="ko-KR" altLang="ko-KR" sz="14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400" kern="100" dirty="0">
                <a:solidFill>
                  <a:schemeClr val="accent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9B936-1848-C205-6802-EA64F0219101}"/>
              </a:ext>
            </a:extLst>
          </p:cNvPr>
          <p:cNvSpPr txBox="1"/>
          <p:nvPr/>
        </p:nvSpPr>
        <p:spPr>
          <a:xfrm>
            <a:off x="306648" y="319086"/>
            <a:ext cx="66003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원시 유형에서 메서드 사용하기</a:t>
            </a:r>
          </a:p>
        </p:txBody>
      </p:sp>
    </p:spTree>
    <p:extLst>
      <p:ext uri="{BB962C8B-B14F-4D97-AF65-F5344CB8AC3E}">
        <p14:creationId xmlns:p14="http://schemas.microsoft.com/office/powerpoint/2010/main" val="7664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631E1-D0DD-49CD-68F7-5F65C96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00" y="409360"/>
            <a:ext cx="5124481" cy="84257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문자열의 길이 </a:t>
            </a:r>
            <a:r>
              <a:rPr lang="en-US" altLang="ko-KR" sz="3200" dirty="0"/>
              <a:t>- length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0A7A9-4409-C68C-1A67-F02F28E396B9}"/>
              </a:ext>
            </a:extLst>
          </p:cNvPr>
          <p:cNvSpPr txBox="1"/>
          <p:nvPr/>
        </p:nvSpPr>
        <p:spPr>
          <a:xfrm>
            <a:off x="574612" y="1376786"/>
            <a:ext cx="4897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문자열의 길이를 찾을 때에는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length </a:t>
            </a:r>
            <a:r>
              <a:rPr lang="ko-KR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프로퍼티 사용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930E-E214-9BB1-447B-C8E6A16015D8}"/>
              </a:ext>
            </a:extLst>
          </p:cNvPr>
          <p:cNvSpPr txBox="1"/>
          <p:nvPr/>
        </p:nvSpPr>
        <p:spPr>
          <a:xfrm>
            <a:off x="691275" y="1950437"/>
            <a:ext cx="215972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.length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B3799-6F29-2A04-1214-D5EC173538BA}"/>
              </a:ext>
            </a:extLst>
          </p:cNvPr>
          <p:cNvSpPr txBox="1"/>
          <p:nvPr/>
        </p:nvSpPr>
        <p:spPr>
          <a:xfrm>
            <a:off x="574612" y="2672784"/>
            <a:ext cx="3809097" cy="13388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str = "Good morning!";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greeting =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13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greeting.length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6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067C005-ED40-F191-805F-28584CF89705}"/>
              </a:ext>
            </a:extLst>
          </p:cNvPr>
          <p:cNvSpPr txBox="1">
            <a:spLocks/>
          </p:cNvSpPr>
          <p:nvPr/>
        </p:nvSpPr>
        <p:spPr>
          <a:xfrm>
            <a:off x="6267635" y="372982"/>
            <a:ext cx="6498559" cy="1370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특정</a:t>
            </a:r>
            <a:r>
              <a:rPr lang="en-US" altLang="ko-KR" sz="3200" dirty="0"/>
              <a:t> </a:t>
            </a:r>
            <a:r>
              <a:rPr lang="ko-KR" altLang="en-US" sz="3200" dirty="0"/>
              <a:t>위치의 문자에 접근하기 </a:t>
            </a:r>
            <a:endParaRPr lang="en-US" altLang="ko-KR" sz="3200" dirty="0"/>
          </a:p>
          <a:p>
            <a:r>
              <a:rPr lang="en-US" altLang="ko-KR" sz="3200" dirty="0"/>
              <a:t>– </a:t>
            </a:r>
            <a:r>
              <a:rPr lang="en-US" altLang="ko-KR" sz="3200" dirty="0" err="1"/>
              <a:t>charAt</a:t>
            </a:r>
            <a:r>
              <a:rPr lang="en-US" altLang="ko-KR" sz="3200" dirty="0"/>
              <a:t>()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46874-3E11-2C7C-C05B-C3135D6E8040}"/>
              </a:ext>
            </a:extLst>
          </p:cNvPr>
          <p:cNvSpPr txBox="1"/>
          <p:nvPr/>
        </p:nvSpPr>
        <p:spPr>
          <a:xfrm>
            <a:off x="6267635" y="1840876"/>
            <a:ext cx="4400709" cy="79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방법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대괄호 사용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(ES6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이후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방법 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en-US" altLang="ko-KR" sz="16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charAt</a:t>
            </a:r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() </a:t>
            </a:r>
            <a:r>
              <a:rPr lang="ko-KR" altLang="en-US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메서드 사용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E392F-6483-C3F9-E37C-6B3F57CF619D}"/>
              </a:ext>
            </a:extLst>
          </p:cNvPr>
          <p:cNvSpPr txBox="1"/>
          <p:nvPr/>
        </p:nvSpPr>
        <p:spPr>
          <a:xfrm>
            <a:off x="9252342" y="2262153"/>
            <a:ext cx="244326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charAt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위치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70266-A3FA-B18C-8661-2434A8AB5392}"/>
              </a:ext>
            </a:extLst>
          </p:cNvPr>
          <p:cNvSpPr txBox="1"/>
          <p:nvPr/>
        </p:nvSpPr>
        <p:spPr>
          <a:xfrm>
            <a:off x="6540358" y="3124244"/>
            <a:ext cx="3933618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 = "Good morning!";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str.charAt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(3)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"d"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str[5]      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"m"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4B97AC-CF01-0272-0C05-7B3FF9153C0D}"/>
              </a:ext>
            </a:extLst>
          </p:cNvPr>
          <p:cNvCxnSpPr/>
          <p:nvPr/>
        </p:nvCxnSpPr>
        <p:spPr>
          <a:xfrm>
            <a:off x="5756366" y="409360"/>
            <a:ext cx="0" cy="60756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2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4549</Words>
  <Application>Microsoft Office PowerPoint</Application>
  <PresentationFormat>와이드스크린</PresentationFormat>
  <Paragraphs>540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3" baseType="lpstr">
      <vt:lpstr>CLZEES+NanumGothicExtraBold</vt:lpstr>
      <vt:lpstr>D2Coding</vt:lpstr>
      <vt:lpstr>Helvetica 45 Light</vt:lpstr>
      <vt:lpstr>KoPubWorld돋움체 Bold</vt:lpstr>
      <vt:lpstr>PCSJUS+RixVeryGoodPM</vt:lpstr>
      <vt:lpstr>Tmon몬소리OTF Black</vt:lpstr>
      <vt:lpstr>YoonV YoonGothic100Std_OTF</vt:lpstr>
      <vt:lpstr>맑은 고딕</vt:lpstr>
      <vt:lpstr>Arial</vt:lpstr>
      <vt:lpstr>Calibri</vt:lpstr>
      <vt:lpstr>Wingdings</vt:lpstr>
      <vt:lpstr>Office 테마</vt:lpstr>
      <vt:lpstr>PowerPoint 프레젠테이션</vt:lpstr>
      <vt:lpstr>01[HTML+CSS+ JAVASCRIPT] 문자열 객체</vt:lpstr>
      <vt:lpstr>PowerPoint 프레젠테이션</vt:lpstr>
      <vt:lpstr>01[HTML+CSS+ JAVASCRIPT] String</vt:lpstr>
      <vt:lpstr>PowerPoint 프레젠테이션</vt:lpstr>
      <vt:lpstr>PowerPoint 프레젠테이션</vt:lpstr>
      <vt:lpstr>01[HTML+CSS+ JAVASCRIPT] 문자열 접근</vt:lpstr>
      <vt:lpstr>PowerPoint 프레젠테이션</vt:lpstr>
      <vt:lpstr>문자열의 길이 - length</vt:lpstr>
      <vt:lpstr>(예) 문자열에 특정 문자가 몇 개 있나?</vt:lpstr>
      <vt:lpstr>PowerPoint 프레젠테이션</vt:lpstr>
      <vt:lpstr>PowerPoint 프레젠테이션</vt:lpstr>
      <vt:lpstr>PowerPoint 프레젠테이션</vt:lpstr>
      <vt:lpstr>특정 문자(열)로 끝나는지 확인 – endsWith()</vt:lpstr>
      <vt:lpstr>특정 문자(열)이 있는지 확인 – includes()</vt:lpstr>
      <vt:lpstr>문자열에서 공백 제거하기</vt:lpstr>
      <vt:lpstr>문자열의 대소문자 바꾸기</vt:lpstr>
      <vt:lpstr>문자열의 부분 문자열 추출하기 - substring() </vt:lpstr>
      <vt:lpstr>문자열의 부분 문자열 추출하기 - substring() </vt:lpstr>
      <vt:lpstr>문자열의 부분 문자열 추출하기 - slice() </vt:lpstr>
      <vt:lpstr>구분자를 사용해 문자 쪼개기 – split()</vt:lpstr>
      <vt:lpstr>[실습] 보안을 위해 메일 주소 일부 감추기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정규표현식</vt:lpstr>
      <vt:lpstr>정규 표현식</vt:lpstr>
      <vt:lpstr>정규 표현식과 메서드</vt:lpstr>
      <vt:lpstr>정규 표현식의 플래그</vt:lpstr>
      <vt:lpstr>정규 표현식의 문자 클래스</vt:lpstr>
      <vt:lpstr>문자열의 시작과 끝 체크하기</vt:lpstr>
      <vt:lpstr>반복 검색하기 </vt:lpstr>
      <vt:lpstr>표현식에 사용하는 특수 기호</vt:lpstr>
      <vt:lpstr>자주 사용하는 정규 표현식</vt:lpstr>
      <vt:lpstr>01[HTML+CSS+ JAVASCRIPT] 문자열과 배열</vt:lpstr>
      <vt:lpstr>PowerPoint 프레젠테이션</vt:lpstr>
      <vt:lpstr>문자열 배열을 문자열로 변환하기</vt:lpstr>
      <vt:lpstr>[실습] 영문자열의 첫 글자를 대문자로</vt:lpstr>
      <vt:lpstr>PowerPoint 프레젠테이션</vt:lpstr>
      <vt:lpstr>01[HTML+CSS+ JAVASCRIPT] 배열 사용하기</vt:lpstr>
      <vt:lpstr>새로운 배열 만들기</vt:lpstr>
      <vt:lpstr>배열 값 수정하기 및 추가하기</vt:lpstr>
      <vt:lpstr>배열 요소 순회하기</vt:lpstr>
      <vt:lpstr>배열 요소 순회하기</vt:lpstr>
      <vt:lpstr>배열 요소 순회하기</vt:lpstr>
      <vt:lpstr>배열 요소 순회하기</vt:lpstr>
      <vt:lpstr>배열 합치기 </vt:lpstr>
      <vt:lpstr>배열 합치기 </vt:lpstr>
      <vt:lpstr>배열 요소 정렬하기 </vt:lpstr>
      <vt:lpstr>배열 요소 정렬하기 </vt:lpstr>
      <vt:lpstr>배열 끝에 값, 추가 삭제하기</vt:lpstr>
      <vt:lpstr>배열 앞에 값, 추가 삭제하기</vt:lpstr>
      <vt:lpstr>배열 앞에 값, 추가 삭제하기</vt:lpstr>
      <vt:lpstr>원하는 위치에 값, 추가 삭제하기</vt:lpstr>
      <vt:lpstr>원하는 위치에 값, 추가 삭제하기</vt:lpstr>
      <vt:lpstr>원하는 위치에 값, 추가 삭제하기</vt:lpstr>
      <vt:lpstr>원하는 위치에 값, 추가 삭제하기</vt:lpstr>
      <vt:lpstr>원하는 위치에 값, 추가 삭제하기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String</dc:title>
  <dc:creator>이 호진</dc:creator>
  <cp:lastModifiedBy>이 호진</cp:lastModifiedBy>
  <cp:revision>4</cp:revision>
  <dcterms:created xsi:type="dcterms:W3CDTF">2023-05-20T10:56:10Z</dcterms:created>
  <dcterms:modified xsi:type="dcterms:W3CDTF">2023-05-20T15:00:46Z</dcterms:modified>
</cp:coreProperties>
</file>