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04" r:id="rId2"/>
    <p:sldId id="22917" r:id="rId3"/>
    <p:sldId id="22995" r:id="rId4"/>
    <p:sldId id="279" r:id="rId5"/>
    <p:sldId id="270" r:id="rId6"/>
    <p:sldId id="280" r:id="rId7"/>
    <p:sldId id="260" r:id="rId8"/>
    <p:sldId id="262" r:id="rId9"/>
    <p:sldId id="263" r:id="rId10"/>
    <p:sldId id="264" r:id="rId11"/>
    <p:sldId id="271" r:id="rId12"/>
    <p:sldId id="265" r:id="rId13"/>
    <p:sldId id="272" r:id="rId14"/>
    <p:sldId id="266" r:id="rId15"/>
    <p:sldId id="273" r:id="rId16"/>
    <p:sldId id="274" r:id="rId17"/>
    <p:sldId id="267" r:id="rId18"/>
    <p:sldId id="268" r:id="rId19"/>
    <p:sldId id="269" r:id="rId20"/>
    <p:sldId id="23105" r:id="rId21"/>
    <p:sldId id="23063" r:id="rId22"/>
    <p:sldId id="23064" r:id="rId23"/>
    <p:sldId id="23065" r:id="rId24"/>
    <p:sldId id="23066" r:id="rId25"/>
    <p:sldId id="23067" r:id="rId26"/>
    <p:sldId id="23068" r:id="rId27"/>
    <p:sldId id="23069" r:id="rId28"/>
    <p:sldId id="23070" r:id="rId29"/>
    <p:sldId id="23071" r:id="rId30"/>
    <p:sldId id="23072" r:id="rId31"/>
    <p:sldId id="23106" r:id="rId32"/>
    <p:sldId id="23074" r:id="rId33"/>
    <p:sldId id="23075" r:id="rId34"/>
    <p:sldId id="23076" r:id="rId35"/>
    <p:sldId id="23077" r:id="rId36"/>
    <p:sldId id="23078" r:id="rId37"/>
    <p:sldId id="23079" r:id="rId38"/>
    <p:sldId id="23107" r:id="rId39"/>
    <p:sldId id="23081" r:id="rId40"/>
    <p:sldId id="23082" r:id="rId41"/>
    <p:sldId id="23083" r:id="rId42"/>
    <p:sldId id="23084" r:id="rId43"/>
    <p:sldId id="23108" r:id="rId44"/>
    <p:sldId id="23086" r:id="rId45"/>
    <p:sldId id="23087" r:id="rId46"/>
    <p:sldId id="23088" r:id="rId47"/>
    <p:sldId id="23089" r:id="rId48"/>
    <p:sldId id="23090" r:id="rId49"/>
    <p:sldId id="23091" r:id="rId50"/>
    <p:sldId id="23092" r:id="rId51"/>
    <p:sldId id="23093" r:id="rId52"/>
    <p:sldId id="23094" r:id="rId53"/>
    <p:sldId id="23095" r:id="rId54"/>
    <p:sldId id="23109" r:id="rId55"/>
    <p:sldId id="23097" r:id="rId56"/>
    <p:sldId id="23098" r:id="rId57"/>
    <p:sldId id="23099" r:id="rId58"/>
    <p:sldId id="23100" r:id="rId59"/>
    <p:sldId id="23101" r:id="rId60"/>
    <p:sldId id="23102" r:id="rId61"/>
    <p:sldId id="23103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4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E58DF-A637-F1B7-D752-5849F53DA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8706D-A731-80B5-EFD5-9E857123E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BB8A-6F5F-C560-5873-9A50E07B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66A7E-523A-0AE9-F356-8693F59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1595C-F77C-FE17-783F-5CA16DB1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2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76B7C-D2CA-3E5D-871C-75DA55BD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4B0C30-1725-CF04-9611-F65A64A5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4E9A3-71DF-1D34-AA9A-F1E90ABB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6F9C4-F435-C58C-3F38-04C28D4F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CA384-66E8-C490-CA1C-69CA9FD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3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FEC936-30CB-376A-E3D5-EBED998C0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5A020-3090-F9C7-FAC9-A6D54F04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CA4A8-91F9-3CD3-8111-FDE723C0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6B197-51DA-DAD9-8253-C469B78C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8E550-CD7E-FEB8-ECDF-1DC6E9EA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AC8C5-C621-96E4-3E52-1FED0B13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9A3FD-BA99-D900-0CB3-77874D86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F5F70-CE36-1C5C-B7EB-9D2863F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6FC2D-E2E8-30E1-B410-020DA536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8897F-AB17-B9B3-286C-1FC499C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9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8089D-F820-40B9-3ACB-168612B0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A16AE-F38C-958B-0E81-CD90B687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29483-A1A6-2B54-1D69-10429625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9AA92-3628-54E0-8191-CB59C23E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A0F20-8FC8-822A-3C3B-528C748D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3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62D-964C-67F8-9A65-85DDFA24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DB557-971C-3636-80CE-E25A9DCD7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7EC2F-6361-87CF-8274-D84E11ED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BA5CC-2932-649A-E437-DFC23075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A4D6F-6C82-5D5F-8BAA-FCC6D3EE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F37EA-A96B-3F30-A8E4-BEA5A50F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4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E81B4-FD7F-1925-5291-C306AEE4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5EC3E-5BBB-DA60-9357-AFAF2060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4C570-32A3-5C74-1D47-BDEA8AAD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878BF-C43C-6C95-2EF6-B282106F4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C65082-E594-5FC9-4B98-1B348DDD8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D47542-477E-E68A-982A-D0284BEF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864918-E8D5-4041-DA78-EB461ACD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D678FF-3569-4CBD-2DB0-7C1D38E4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8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C9120-9BAD-3EEB-75C7-AE82B5E1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022E3-A17E-36E9-99EB-4D6F01E2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7AA3F-62D4-9574-2F46-E31902FF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927B8F-892A-BFE8-3B03-66135B4F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94B88C-BF18-ADAB-7EF1-D12068C8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646BE0-D313-FBE6-6962-DAA64062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C4EA9-3721-66F9-38FE-81B65FA7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F110-DA78-35BE-CF49-8923A768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BD8FE-37DB-75B9-E3CF-59CD3DCF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4AE9C-8D9D-FC0C-9485-DE792EC4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1C468-BCF2-C0DE-1648-C11475F5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CDF44-7A38-18E0-FDCE-D0CFE644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87E9-5E15-3F33-1010-9ACFAA18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4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B0B34-24F5-BB4C-5B92-747BF1B7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10D8A3-B445-7810-6134-7B38DA838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27BDA-7C84-FB92-F129-9C4B1AEC1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033E4-A47F-EA01-EECC-E21F35A3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7F8E8-C039-835A-74AF-29EBBF5D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A24AE-E125-15C1-5CFE-BCAEBFDD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9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140C35-D0D6-898F-5B53-6C9D7834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1096B-8517-7F8D-452C-E1591312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ABEFA-95D2-FADC-C5F8-919B224E9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0E9A-D552-49E7-8664-F5F95E6503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87707-69CA-4E49-A6FC-293E1A8C5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FA6F3-0678-5B8E-6BD4-7341E071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DA9E-F8E2-423E-B416-BDD08250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0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3690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내장객체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구름 10">
            <a:extLst>
              <a:ext uri="{FF2B5EF4-FFF2-40B4-BE49-F238E27FC236}">
                <a16:creationId xmlns:a16="http://schemas.microsoft.com/office/drawing/2014/main" id="{3FCD5983-4740-B342-A8B6-177138A75034}"/>
              </a:ext>
            </a:extLst>
          </p:cNvPr>
          <p:cNvSpPr/>
          <p:nvPr/>
        </p:nvSpPr>
        <p:spPr>
          <a:xfrm>
            <a:off x="8004048" y="1506457"/>
            <a:ext cx="3547872" cy="2029336"/>
          </a:xfrm>
          <a:prstGeom prst="cloud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23BEB-23E6-2B42-B438-4DD1D2C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객체의 주요 함수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DFB0A-EF13-B540-9CA4-151D3C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9DB4-670E-C448-BC85-AEC38729AF28}"/>
              </a:ext>
            </a:extLst>
          </p:cNvPr>
          <p:cNvSpPr txBox="1"/>
          <p:nvPr/>
        </p:nvSpPr>
        <p:spPr>
          <a:xfrm>
            <a:off x="1371600" y="1572768"/>
            <a:ext cx="84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배열에서 요소를 추출하는 </a:t>
            </a:r>
            <a:r>
              <a:rPr kumimoji="1" lang="en-US" altLang="ko-KR" sz="2000" b="1"/>
              <a:t>pop( ) </a:t>
            </a:r>
            <a:r>
              <a:rPr kumimoji="1" lang="ko-KR" altLang="en-US" sz="2000" b="1"/>
              <a:t>함수와 </a:t>
            </a:r>
            <a:r>
              <a:rPr kumimoji="1" lang="en-US" altLang="ko-KR" sz="2000" b="1"/>
              <a:t>shift( ) </a:t>
            </a:r>
            <a:r>
              <a:rPr kumimoji="1" lang="ko-KR" altLang="en-US" sz="2000" b="1"/>
              <a:t>함수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EF3B3-887A-5548-B83B-06F3312B02F8}"/>
              </a:ext>
            </a:extLst>
          </p:cNvPr>
          <p:cNvSpPr txBox="1"/>
          <p:nvPr/>
        </p:nvSpPr>
        <p:spPr>
          <a:xfrm>
            <a:off x="1463040" y="2206752"/>
            <a:ext cx="557174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pop( )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배열의 맨 뒤에 있는 요소 추출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shift( )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배열의 맨 앞에 있는 요소 추출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추출한 요소가 반환됨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80D4396-AB73-084C-A135-BD57DDAE6513}"/>
              </a:ext>
            </a:extLst>
          </p:cNvPr>
          <p:cNvCxnSpPr/>
          <p:nvPr/>
        </p:nvCxnSpPr>
        <p:spPr>
          <a:xfrm>
            <a:off x="6096000" y="3726848"/>
            <a:ext cx="0" cy="24608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73B0C3-FEF0-AF4E-AF40-35DE0A499C17}"/>
              </a:ext>
            </a:extLst>
          </p:cNvPr>
          <p:cNvSpPr txBox="1"/>
          <p:nvPr/>
        </p:nvSpPr>
        <p:spPr>
          <a:xfrm>
            <a:off x="8330184" y="1995129"/>
            <a:ext cx="3023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배열에서 요소를 추출하면 해당 요소가 배열에서 빠지면서 배열이 수정되기 때문에 배열에서 요소를 삭제할 때는 추출 함수 사용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endParaRPr kumimoji="1"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488815E7-4C37-834F-AE84-99E245706C9B}"/>
              </a:ext>
            </a:extLst>
          </p:cNvPr>
          <p:cNvCxnSpPr>
            <a:stCxn id="11" idx="2"/>
          </p:cNvCxnSpPr>
          <p:nvPr/>
        </p:nvCxnSpPr>
        <p:spPr>
          <a:xfrm rot="10800000" flipV="1">
            <a:off x="6755085" y="2521124"/>
            <a:ext cx="1259968" cy="227411"/>
          </a:xfrm>
          <a:prstGeom prst="bentConnector3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3EBF30E-2E98-43BA-BC86-865C6032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51" y="3946033"/>
            <a:ext cx="4351741" cy="1412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6246A6-8D1D-4469-A119-1DBC5001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37" y="3935657"/>
            <a:ext cx="5032683" cy="8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7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3BEB-23E6-2B42-B438-4DD1D2C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객체의 주요 함수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DFB0A-EF13-B540-9CA4-151D3C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9DB4-670E-C448-BC85-AEC38729AF28}"/>
              </a:ext>
            </a:extLst>
          </p:cNvPr>
          <p:cNvSpPr txBox="1"/>
          <p:nvPr/>
        </p:nvSpPr>
        <p:spPr>
          <a:xfrm>
            <a:off x="722376" y="1690688"/>
            <a:ext cx="614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원하는 위치의 요소를 삭제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추가하는 </a:t>
            </a:r>
            <a:r>
              <a:rPr kumimoji="1" lang="en-US" altLang="ko-KR" sz="2000" b="1" dirty="0"/>
              <a:t>splice( ) </a:t>
            </a:r>
            <a:r>
              <a:rPr kumimoji="1" lang="ko-KR" altLang="en-US" sz="2000" b="1" dirty="0"/>
              <a:t>함수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F9E06-DD2A-7743-AB2F-5808B8336ECB}"/>
              </a:ext>
            </a:extLst>
          </p:cNvPr>
          <p:cNvSpPr txBox="1"/>
          <p:nvPr/>
        </p:nvSpPr>
        <p:spPr>
          <a:xfrm>
            <a:off x="838200" y="2251520"/>
            <a:ext cx="1021689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괄호 안에 들어 있는 인수에 따라 일정 구간의 요소를 삭제하고 새로운 요소를 추가하는 함수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splice( ) </a:t>
            </a:r>
            <a:r>
              <a:rPr lang="ko-KR" altLang="en-US" dirty="0"/>
              <a:t>함수를 실행하면 삭제한 구간의 요소들로 이루어진 새로운 배열이 </a:t>
            </a:r>
            <a:r>
              <a:rPr lang="ko-KR" altLang="en-US" dirty="0" err="1"/>
              <a:t>결괏값으로</a:t>
            </a:r>
            <a:r>
              <a:rPr lang="ko-KR" altLang="en-US" dirty="0"/>
              <a:t> 표시됨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인수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:</a:t>
            </a:r>
            <a:r>
              <a:rPr lang="ko-KR" altLang="en-US" dirty="0"/>
              <a:t> 인수가 가리키는 인덱스의 요소부터 배열의 끝 요소까지 삭제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BC6AE3-B790-4852-BABD-D803C6D3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68" y="4191767"/>
            <a:ext cx="5187932" cy="14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3BEB-23E6-2B42-B438-4DD1D2C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객체의 주요 함수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DFB0A-EF13-B540-9CA4-151D3C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9DB4-670E-C448-BC85-AEC38729AF28}"/>
              </a:ext>
            </a:extLst>
          </p:cNvPr>
          <p:cNvSpPr txBox="1"/>
          <p:nvPr/>
        </p:nvSpPr>
        <p:spPr>
          <a:xfrm>
            <a:off x="722376" y="1690688"/>
            <a:ext cx="614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원하는 위치의 요소를 삭제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추가하는 </a:t>
            </a:r>
            <a:r>
              <a:rPr kumimoji="1" lang="en-US" altLang="ko-KR" sz="2000" b="1" dirty="0"/>
              <a:t>splice( ) </a:t>
            </a:r>
            <a:r>
              <a:rPr kumimoji="1" lang="ko-KR" altLang="en-US" sz="2000" b="1" dirty="0"/>
              <a:t>함수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F9E06-DD2A-7743-AB2F-5808B8336ECB}"/>
              </a:ext>
            </a:extLst>
          </p:cNvPr>
          <p:cNvSpPr txBox="1"/>
          <p:nvPr/>
        </p:nvSpPr>
        <p:spPr>
          <a:xfrm>
            <a:off x="838200" y="2376211"/>
            <a:ext cx="1021689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인수</a:t>
            </a:r>
            <a:r>
              <a:rPr lang="en-US" altLang="ko-KR" dirty="0"/>
              <a:t> 2</a:t>
            </a:r>
            <a:r>
              <a:rPr lang="ko-KR" altLang="en-US" dirty="0"/>
              <a:t>개 </a:t>
            </a:r>
            <a:r>
              <a:rPr lang="en-US" altLang="ko-KR" dirty="0"/>
              <a:t>:</a:t>
            </a:r>
            <a:r>
              <a:rPr lang="ko-KR" altLang="en-US" dirty="0"/>
              <a:t> 첫번째 인수는 인덱스이고 두번째 인수는 삭제할 개수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E165EC-F861-48B8-8025-93D4C093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5916"/>
            <a:ext cx="4909859" cy="14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5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3BEB-23E6-2B42-B438-4DD1D2C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객체의 주요 함수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DFB0A-EF13-B540-9CA4-151D3C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9DB4-670E-C448-BC85-AEC38729AF28}"/>
              </a:ext>
            </a:extLst>
          </p:cNvPr>
          <p:cNvSpPr txBox="1"/>
          <p:nvPr/>
        </p:nvSpPr>
        <p:spPr>
          <a:xfrm>
            <a:off x="722376" y="1690688"/>
            <a:ext cx="614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원하는 위치의 요소를 삭제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추가하는 </a:t>
            </a:r>
            <a:r>
              <a:rPr kumimoji="1" lang="en-US" altLang="ko-KR" sz="2000" b="1" dirty="0"/>
              <a:t>splice( ) </a:t>
            </a:r>
            <a:r>
              <a:rPr kumimoji="1" lang="ko-KR" altLang="en-US" sz="2000" b="1" dirty="0"/>
              <a:t>함수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F9E06-DD2A-7743-AB2F-5808B8336ECB}"/>
              </a:ext>
            </a:extLst>
          </p:cNvPr>
          <p:cNvSpPr txBox="1"/>
          <p:nvPr/>
        </p:nvSpPr>
        <p:spPr>
          <a:xfrm>
            <a:off x="838200" y="2251520"/>
            <a:ext cx="1021689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인수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:</a:t>
            </a:r>
            <a:r>
              <a:rPr lang="ko-KR" altLang="en-US" dirty="0"/>
              <a:t> 첫 번째 인수는 해당 배열에서 삭제를 시작할 위치</a:t>
            </a:r>
            <a:r>
              <a:rPr lang="en-US" altLang="ko-KR" dirty="0"/>
              <a:t>, </a:t>
            </a:r>
            <a:r>
              <a:rPr lang="ko-KR" altLang="en-US" dirty="0"/>
              <a:t>두 번째 인수는 삭제할 개수</a:t>
            </a:r>
            <a:r>
              <a:rPr lang="en-US" altLang="ko-KR" dirty="0"/>
              <a:t>,</a:t>
            </a:r>
            <a:r>
              <a:rPr lang="ko-KR" altLang="en-US" dirty="0"/>
              <a:t> 제한 위치에 새로 추가할 요소 </a:t>
            </a:r>
            <a:r>
              <a:rPr lang="en-US" altLang="ko-KR" dirty="0"/>
              <a:t>.</a:t>
            </a:r>
            <a:r>
              <a:rPr lang="ko-KR" altLang="en-US" dirty="0"/>
              <a:t> 기존 배열의 요소를 삭제하지 않고 새로운 요소를 추가하고 싶다면 삭제할 개수를 지정하는 두 번째 인수에 </a:t>
            </a:r>
            <a:r>
              <a:rPr lang="en-US" altLang="ko-KR" dirty="0"/>
              <a:t>0</a:t>
            </a:r>
            <a:r>
              <a:rPr lang="ko-KR" altLang="en-US" dirty="0"/>
              <a:t>을 넣는다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BE582D-BF99-424C-8396-45F4D797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9" y="3913205"/>
            <a:ext cx="5315760" cy="11761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9AF5D3-3AF1-4A61-9657-5EE358D0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00" y="3941438"/>
            <a:ext cx="5004000" cy="11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3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3BEB-23E6-2B42-B438-4DD1D2C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객체의 주요 함수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DFB0A-EF13-B540-9CA4-151D3C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9DB4-670E-C448-BC85-AEC38729AF28}"/>
              </a:ext>
            </a:extLst>
          </p:cNvPr>
          <p:cNvSpPr txBox="1"/>
          <p:nvPr/>
        </p:nvSpPr>
        <p:spPr>
          <a:xfrm>
            <a:off x="838200" y="1529811"/>
            <a:ext cx="614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원하는 위치의 요소들을 추출하는 </a:t>
            </a:r>
            <a:r>
              <a:rPr lang="en-US" altLang="ko-KR" sz="2000" b="1"/>
              <a:t>slice( ) </a:t>
            </a:r>
            <a:r>
              <a:rPr lang="ko-KR" altLang="en-US" sz="2000" b="1"/>
              <a:t>함수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F9E06-DD2A-7743-AB2F-5808B8336ECB}"/>
              </a:ext>
            </a:extLst>
          </p:cNvPr>
          <p:cNvSpPr txBox="1"/>
          <p:nvPr/>
        </p:nvSpPr>
        <p:spPr>
          <a:xfrm>
            <a:off x="954024" y="2090643"/>
            <a:ext cx="10216896" cy="170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개의 요소를 추출하는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시작 인덱스와 끝 인덱스를 지정하면 시작 인덱스부터 끝 인덱스 직전까지 추출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 시작 인덱스만 지정할 경우 시작 인덱스부터 끝까지 모두 추출</a:t>
            </a:r>
            <a:r>
              <a:rPr lang="en-US" altLang="ko-KR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DD4967-5E5C-45FA-91CF-2DA8D4D6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7" y="4188733"/>
            <a:ext cx="6713960" cy="14544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DDE63-12F8-4445-98F1-845F11FA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4188733"/>
            <a:ext cx="4720293" cy="14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05E6-51E8-EC4C-89E8-586698E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미리보기</a:t>
            </a:r>
            <a:r>
              <a:rPr kumimoji="1" lang="en-US" altLang="ko-KR" dirty="0"/>
              <a:t>] </a:t>
            </a:r>
            <a:r>
              <a:rPr kumimoji="1" lang="ko-KR" altLang="en-US" dirty="0"/>
              <a:t>여행 준비물 점검 프로그램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E14A74-1C91-2148-9FC2-FC22C4C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DC4FFE-A2D3-40B1-B083-CA9A78AE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3954582"/>
            <a:ext cx="9111101" cy="21678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5580FB-09DA-4237-89A2-77D0813D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3" y="1494029"/>
            <a:ext cx="9235793" cy="22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2165-6B1F-42E8-89C3-D37C0434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 보기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3A28F-8D33-4500-BCF3-E216936D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C4875-00D8-4DE6-AE1A-994652D38C6D}"/>
              </a:ext>
            </a:extLst>
          </p:cNvPr>
          <p:cNvSpPr txBox="1"/>
          <p:nvPr/>
        </p:nvSpPr>
        <p:spPr>
          <a:xfrm>
            <a:off x="1080655" y="1690688"/>
            <a:ext cx="10273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배열 만들기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챙길 물건 배열에 추가하기 </a:t>
            </a:r>
            <a:r>
              <a:rPr lang="en-US" altLang="ko-KR" dirty="0"/>
              <a:t>– </a:t>
            </a:r>
            <a:r>
              <a:rPr lang="ko-KR" altLang="en-US" dirty="0"/>
              <a:t>텍스트 필드 사용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추가한 내용</a:t>
            </a:r>
            <a:r>
              <a:rPr lang="en-US" altLang="ko-KR" dirty="0"/>
              <a:t>, </a:t>
            </a:r>
            <a:r>
              <a:rPr lang="ko-KR" altLang="en-US" dirty="0"/>
              <a:t>목록 형태로 화면에 표시하기 </a:t>
            </a:r>
            <a:r>
              <a:rPr lang="en-US" altLang="ko-KR" dirty="0"/>
              <a:t>– for</a:t>
            </a:r>
            <a:r>
              <a:rPr lang="ko-KR" altLang="en-US" dirty="0"/>
              <a:t>문 사용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챙겼다면 목록에서 삭제하기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B0C057-EF11-4EFC-BDF6-BB4EC393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45" y="1362403"/>
            <a:ext cx="1924319" cy="10669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316641-8D5C-4167-89E5-BE6215B8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53" y="2087488"/>
            <a:ext cx="4929447" cy="1514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A7595C-56F5-4EB3-A431-E6D7F89D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44" y="4442837"/>
            <a:ext cx="6423599" cy="15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05E6-51E8-EC4C-89E8-586698E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b="1" dirty="0"/>
              <a:t>입력 필드 만들기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E14A74-1C91-2148-9FC2-FC22C4C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A6FB0-8A17-884C-AFC3-15B858F04F9E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07\index.html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AB96B-1162-42CD-A599-9DB1A4C0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86" y="2085720"/>
            <a:ext cx="4942535" cy="427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1CBB05-7CA0-42E6-B967-6AB4B856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86" y="2993771"/>
            <a:ext cx="8047676" cy="268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05E6-51E8-EC4C-89E8-586698E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b="1" dirty="0"/>
              <a:t>항목 추가하기</a:t>
            </a:r>
            <a:r>
              <a:rPr kumimoji="1" lang="en-US" altLang="ko-KR" sz="3600" b="1" dirty="0"/>
              <a:t> &amp; </a:t>
            </a:r>
            <a:r>
              <a:rPr kumimoji="1" lang="ko-KR" altLang="en-US" sz="3600" b="1" dirty="0"/>
              <a:t>표시하기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E14A74-1C91-2148-9FC2-FC22C4C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A6FB0-8A17-884C-AFC3-15B858F04F9E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07\js\checklist.js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1E5A4C-8A29-2540-A03D-95EC668C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67" y="1374216"/>
            <a:ext cx="7073758" cy="50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32D80D-06D8-B148-A2F4-8851BCAD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8" y="1788339"/>
            <a:ext cx="8876665" cy="4188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ED05E6-51E8-EC4C-89E8-586698E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클릭하면 항목 삭제하기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E14A74-1C91-2148-9FC2-FC22C4C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A6FB0-8A17-884C-AFC3-15B858F04F9E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07\js\checklist.js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1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ECMA</a:t>
            </a:r>
            <a:r>
              <a:rPr lang="ko-KR" altLang="en-US" sz="5000" dirty="0">
                <a:solidFill>
                  <a:schemeClr val="bg1"/>
                </a:solidFill>
              </a:rPr>
              <a:t> </a:t>
            </a:r>
            <a:r>
              <a:rPr lang="en-US" altLang="ko-KR" sz="5000" dirty="0">
                <a:solidFill>
                  <a:schemeClr val="bg1"/>
                </a:solidFill>
              </a:rPr>
              <a:t>2015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4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기본값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7FAE4-5917-82E0-C0D8-3CF213E27094}"/>
              </a:ext>
            </a:extLst>
          </p:cNvPr>
          <p:cNvSpPr txBox="1"/>
          <p:nvPr/>
        </p:nvSpPr>
        <p:spPr>
          <a:xfrm>
            <a:off x="927462" y="1968381"/>
            <a:ext cx="9407436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hello(name, message)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console.log(`${name}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${message}`)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hello("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반갑습니다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반갑습니다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hello("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undefined"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020F-EDB0-D8CE-FF2D-F48004DB6502}"/>
              </a:ext>
            </a:extLst>
          </p:cNvPr>
          <p:cNvSpPr txBox="1"/>
          <p:nvPr/>
        </p:nvSpPr>
        <p:spPr>
          <a:xfrm>
            <a:off x="838200" y="1546886"/>
            <a:ext cx="6096000" cy="292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6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매개변수에 기본값을 지정하지 않을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0FB11-3BF1-DA0B-EAF2-9D6A7C0D07D0}"/>
              </a:ext>
            </a:extLst>
          </p:cNvPr>
          <p:cNvSpPr txBox="1"/>
          <p:nvPr/>
        </p:nvSpPr>
        <p:spPr>
          <a:xfrm>
            <a:off x="838200" y="4418562"/>
            <a:ext cx="9496698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hello(name, message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console.log(`${name}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${message}`)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hello("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반갑습니다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반갑습니다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hello("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8753D-07D2-8FFA-3472-F2DF71BB5338}"/>
              </a:ext>
            </a:extLst>
          </p:cNvPr>
          <p:cNvSpPr txBox="1"/>
          <p:nvPr/>
        </p:nvSpPr>
        <p:spPr>
          <a:xfrm>
            <a:off x="838200" y="4031178"/>
            <a:ext cx="6096000" cy="292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6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매개변수에 기본값을 지정</a:t>
            </a:r>
            <a:r>
              <a:rPr lang="ko-KR" altLang="en-US" sz="16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했을</a:t>
            </a:r>
            <a:r>
              <a:rPr lang="ko-KR" altLang="ko-KR" sz="16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때</a:t>
            </a:r>
          </a:p>
        </p:txBody>
      </p:sp>
    </p:spTree>
    <p:extLst>
      <p:ext uri="{BB962C8B-B14F-4D97-AF65-F5344CB8AC3E}">
        <p14:creationId xmlns:p14="http://schemas.microsoft.com/office/powerpoint/2010/main" val="130653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전개구문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020F-EDB0-D8CE-FF2D-F48004DB6502}"/>
              </a:ext>
            </a:extLst>
          </p:cNvPr>
          <p:cNvSpPr txBox="1"/>
          <p:nvPr/>
        </p:nvSpPr>
        <p:spPr>
          <a:xfrm>
            <a:off x="631885" y="1503518"/>
            <a:ext cx="7844246" cy="317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마침표 세 개</a:t>
            </a:r>
            <a:r>
              <a:rPr lang="en-US" altLang="ko-KR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(…)</a:t>
            </a: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의 다양한 쓰임 </a:t>
            </a:r>
            <a:r>
              <a:rPr lang="en-US" altLang="ko-KR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– </a:t>
            </a: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함수에서</a:t>
            </a:r>
            <a:endParaRPr lang="ko-KR" altLang="ko-KR" sz="1800" b="1" kern="100" dirty="0">
              <a:solidFill>
                <a:srgbClr val="3F3F3F"/>
              </a:solidFill>
              <a:effectLst/>
              <a:uFill>
                <a:solidFill>
                  <a:srgbClr val="404040"/>
                </a:solidFill>
              </a:u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87C33-451F-B513-384F-6C8EF1B6E4D1}"/>
              </a:ext>
            </a:extLst>
          </p:cNvPr>
          <p:cNvSpPr txBox="1"/>
          <p:nvPr/>
        </p:nvSpPr>
        <p:spPr>
          <a:xfrm>
            <a:off x="722812" y="2730830"/>
            <a:ext cx="6096000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addNum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(...numbers)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sum = 0;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number of numbers)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sum += number;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sum;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addNum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2));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addNum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2, 3, 4, 5));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15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9AE69-A9F8-6B24-3CDB-25476CE8EDA6}"/>
              </a:ext>
            </a:extLst>
          </p:cNvPr>
          <p:cNvSpPr txBox="1"/>
          <p:nvPr/>
        </p:nvSpPr>
        <p:spPr>
          <a:xfrm>
            <a:off x="722812" y="1974140"/>
            <a:ext cx="624404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매개변수의 개수에 상관없이 매개변수를 하나의 변수로 받을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409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46B1E0-5349-C49C-F076-391CFB7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전개구문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020F-EDB0-D8CE-FF2D-F48004DB6502}"/>
              </a:ext>
            </a:extLst>
          </p:cNvPr>
          <p:cNvSpPr txBox="1"/>
          <p:nvPr/>
        </p:nvSpPr>
        <p:spPr>
          <a:xfrm>
            <a:off x="631885" y="1250073"/>
            <a:ext cx="6096000" cy="317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마침표 세 개</a:t>
            </a:r>
            <a:r>
              <a:rPr lang="en-US" altLang="ko-KR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(…)</a:t>
            </a: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의 다양한 쓰임 </a:t>
            </a:r>
            <a:r>
              <a:rPr lang="en-US" altLang="ko-KR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– </a:t>
            </a:r>
            <a:r>
              <a:rPr lang="ko-KR" altLang="en-US" sz="1800" b="1" kern="100" dirty="0">
                <a:solidFill>
                  <a:srgbClr val="3F3F3F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배열에서</a:t>
            </a:r>
            <a:endParaRPr lang="ko-KR" altLang="ko-KR" sz="1800" b="1" kern="100" dirty="0">
              <a:solidFill>
                <a:srgbClr val="3F3F3F"/>
              </a:solidFill>
              <a:effectLst/>
              <a:uFill>
                <a:solidFill>
                  <a:srgbClr val="404040"/>
                </a:solidFill>
              </a:u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87C33-451F-B513-384F-6C8EF1B6E4D1}"/>
              </a:ext>
            </a:extLst>
          </p:cNvPr>
          <p:cNvSpPr txBox="1"/>
          <p:nvPr/>
        </p:nvSpPr>
        <p:spPr>
          <a:xfrm>
            <a:off x="888275" y="2430484"/>
            <a:ext cx="60960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animal = ["bird", "cat"]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["apple", "banana", "cherry"]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animal.concat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(fruits)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[...animal, ...fruits]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591F0-CEB7-BD1F-5F33-45F6BDC095DD}"/>
              </a:ext>
            </a:extLst>
          </p:cNvPr>
          <p:cNvSpPr txBox="1"/>
          <p:nvPr/>
        </p:nvSpPr>
        <p:spPr>
          <a:xfrm>
            <a:off x="888275" y="1922105"/>
            <a:ext cx="297833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배열과 </a:t>
            </a:r>
            <a:r>
              <a:rPr lang="ko-KR" altLang="en-US" sz="1600"/>
              <a:t>배열을 연결한다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41146-3A70-44ED-70F5-579FAB97405B}"/>
              </a:ext>
            </a:extLst>
          </p:cNvPr>
          <p:cNvSpPr txBox="1"/>
          <p:nvPr/>
        </p:nvSpPr>
        <p:spPr>
          <a:xfrm>
            <a:off x="957944" y="4711692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["apple", "banana", "cherry"]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favorite = fruits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favorite[1] = "grape"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["apple", "grape", "cherry"]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E647A-85A8-F668-B632-C4643F269855}"/>
              </a:ext>
            </a:extLst>
          </p:cNvPr>
          <p:cNvSpPr txBox="1"/>
          <p:nvPr/>
        </p:nvSpPr>
        <p:spPr>
          <a:xfrm>
            <a:off x="957944" y="4257772"/>
            <a:ext cx="297833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배열의 값만 꺼내서 복사한다</a:t>
            </a:r>
          </a:p>
        </p:txBody>
      </p:sp>
    </p:spTree>
    <p:extLst>
      <p:ext uri="{BB962C8B-B14F-4D97-AF65-F5344CB8AC3E}">
        <p14:creationId xmlns:p14="http://schemas.microsoft.com/office/powerpoint/2010/main" val="197354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프로퍼티 </a:t>
            </a:r>
            <a:r>
              <a:rPr lang="en-US" altLang="ko-KR" dirty="0"/>
              <a:t>– </a:t>
            </a:r>
            <a:r>
              <a:rPr lang="ko-KR" altLang="en-US" dirty="0"/>
              <a:t>대괄호 표기법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2D5F-8BDB-767B-FC2E-77B07AF66BAE}"/>
              </a:ext>
            </a:extLst>
          </p:cNvPr>
          <p:cNvSpPr txBox="1"/>
          <p:nvPr/>
        </p:nvSpPr>
        <p:spPr>
          <a:xfrm>
            <a:off x="687977" y="1628503"/>
            <a:ext cx="7846423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객체의 프로퍼티에 접근할 때 일반적으로 점</a:t>
            </a:r>
            <a:r>
              <a:rPr lang="en-US" altLang="ko-KR" sz="1600" dirty="0"/>
              <a:t>(.) </a:t>
            </a:r>
            <a:r>
              <a:rPr lang="ko-KR" altLang="en-US" sz="1600" dirty="0"/>
              <a:t>표기법을 사용하지만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ECMAScript2015 </a:t>
            </a:r>
            <a:r>
              <a:rPr lang="ko-KR" altLang="en-US" sz="1600" dirty="0"/>
              <a:t>이후에는 대괄호</a:t>
            </a:r>
            <a:r>
              <a:rPr lang="en-US" altLang="ko-KR" sz="1600" dirty="0"/>
              <a:t>([ ])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대괄호 안에 입력하는 프로퍼티 이름은 문자열로 작성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28F9A-5CC3-96DE-4832-9A95E6001237}"/>
              </a:ext>
            </a:extLst>
          </p:cNvPr>
          <p:cNvSpPr txBox="1"/>
          <p:nvPr/>
        </p:nvSpPr>
        <p:spPr>
          <a:xfrm>
            <a:off x="766354" y="3097828"/>
            <a:ext cx="9353005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book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title: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pages: 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book.published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date = "2022-01"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SyntaxError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book["published date"] = "2022-01"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book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{title: 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pages: 500, published date: '2022-01'}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4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프로퍼티 </a:t>
            </a:r>
            <a:r>
              <a:rPr lang="en-US" altLang="ko-KR" dirty="0"/>
              <a:t>– </a:t>
            </a:r>
            <a:r>
              <a:rPr lang="ko-KR" altLang="en-US" dirty="0"/>
              <a:t>계산된 프로퍼티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2D5F-8BDB-767B-FC2E-77B07AF66BAE}"/>
              </a:ext>
            </a:extLst>
          </p:cNvPr>
          <p:cNvSpPr txBox="1"/>
          <p:nvPr/>
        </p:nvSpPr>
        <p:spPr>
          <a:xfrm>
            <a:off x="705394" y="1245326"/>
            <a:ext cx="784642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ECMAScript2015 </a:t>
            </a:r>
            <a:r>
              <a:rPr lang="ko-KR" altLang="en-US" sz="1600" dirty="0"/>
              <a:t>이후에는 함수나 계산식을 프로퍼티 이름으로 사용할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28F9A-5CC3-96DE-4832-9A95E6001237}"/>
              </a:ext>
            </a:extLst>
          </p:cNvPr>
          <p:cNvSpPr txBox="1"/>
          <p:nvPr/>
        </p:nvSpPr>
        <p:spPr>
          <a:xfrm>
            <a:off x="705395" y="2109087"/>
            <a:ext cx="3587932" cy="36141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return "result";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obj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()]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함수 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obj =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8586B-0887-5DAB-286E-998935D2D608}"/>
              </a:ext>
            </a:extLst>
          </p:cNvPr>
          <p:cNvSpPr txBox="1"/>
          <p:nvPr/>
        </p:nvSpPr>
        <p:spPr>
          <a:xfrm>
            <a:off x="4955177" y="2109087"/>
            <a:ext cx="4720045" cy="430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add(a, b)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a + b;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obj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()]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함수 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[`${add(10, 20)} key`]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계산식 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obj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obj =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30 key: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계산식 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50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프로퍼티 </a:t>
            </a:r>
            <a:r>
              <a:rPr lang="en-US" altLang="ko-KR" dirty="0"/>
              <a:t>– </a:t>
            </a:r>
            <a:r>
              <a:rPr lang="ko-KR" altLang="en-US" dirty="0" err="1"/>
              <a:t>프로퍼티값</a:t>
            </a:r>
            <a:r>
              <a:rPr lang="ko-KR" altLang="en-US" dirty="0"/>
              <a:t> 단축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2D5F-8BDB-767B-FC2E-77B07AF66BAE}"/>
              </a:ext>
            </a:extLst>
          </p:cNvPr>
          <p:cNvSpPr txBox="1"/>
          <p:nvPr/>
        </p:nvSpPr>
        <p:spPr>
          <a:xfrm>
            <a:off x="705394" y="1245326"/>
            <a:ext cx="784642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객체를 정의할 때 변수와 프로퍼티 이름이 같다면 줄여서 사용할 수 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28F9A-5CC3-96DE-4832-9A95E6001237}"/>
              </a:ext>
            </a:extLst>
          </p:cNvPr>
          <p:cNvSpPr txBox="1"/>
          <p:nvPr/>
        </p:nvSpPr>
        <p:spPr>
          <a:xfrm>
            <a:off x="705394" y="2109087"/>
            <a:ext cx="4023359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makeUser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(name, age)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name : name,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age : 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user1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makeUser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20)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user1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{name: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age: 20}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8586B-0887-5DAB-286E-998935D2D608}"/>
              </a:ext>
            </a:extLst>
          </p:cNvPr>
          <p:cNvSpPr txBox="1"/>
          <p:nvPr/>
        </p:nvSpPr>
        <p:spPr>
          <a:xfrm>
            <a:off x="5312228" y="2109086"/>
            <a:ext cx="4136571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makeUser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(name, age)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name,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user2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makeUser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한라산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27)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user2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{name: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한라산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age: 27}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27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객체에서 </a:t>
            </a:r>
            <a:r>
              <a:rPr lang="ko-KR" altLang="en-US" dirty="0" err="1"/>
              <a:t>심벌키</a:t>
            </a:r>
            <a:r>
              <a:rPr lang="ko-KR" altLang="en-US" dirty="0"/>
              <a:t> 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1939-22EE-813F-6700-89EE2CA1492A}"/>
              </a:ext>
            </a:extLst>
          </p:cNvPr>
          <p:cNvSpPr txBox="1"/>
          <p:nvPr/>
        </p:nvSpPr>
        <p:spPr>
          <a:xfrm>
            <a:off x="818605" y="1325267"/>
            <a:ext cx="10755086" cy="1568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심벌</a:t>
            </a:r>
            <a:r>
              <a:rPr lang="en-US" altLang="ko-KR" b="1" dirty="0"/>
              <a:t>(Symbol)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ECMAScript2015 </a:t>
            </a:r>
            <a:r>
              <a:rPr lang="ko-KR" altLang="en-US" sz="1600" dirty="0"/>
              <a:t>이후에 추가된 새로운 원시 자료형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한 번 정의하면 값을 변경할 수 없고 유일한 값을 갖는다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명 이상의 개발자가 하나의 프로그램을 개발 할 때 변수나 프로퍼티 이름을 같게 만드는 실수를 피할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FB676-2082-8CFC-0E3B-D1DDBB7AF81B}"/>
              </a:ext>
            </a:extLst>
          </p:cNvPr>
          <p:cNvSpPr txBox="1"/>
          <p:nvPr/>
        </p:nvSpPr>
        <p:spPr>
          <a:xfrm>
            <a:off x="696685" y="3429000"/>
            <a:ext cx="6096000" cy="82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심벌을 사용해 프로퍼티 정의하기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만들면서 일부 정보를 드러내고 싶지 않을 때 심볼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83860-FACA-197A-5A5A-8404265C1CD4}"/>
              </a:ext>
            </a:extLst>
          </p:cNvPr>
          <p:cNvSpPr txBox="1"/>
          <p:nvPr/>
        </p:nvSpPr>
        <p:spPr>
          <a:xfrm>
            <a:off x="6958150" y="3055564"/>
            <a:ext cx="4258491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id = Symbol("id")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Symbol("telephone number")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member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"Kim",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age : 25,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[id] : 1235,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alert(prompt("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B90C7-42B0-C0BB-95A6-4D66F8ECA9CA}"/>
              </a:ext>
            </a:extLst>
          </p:cNvPr>
          <p:cNvSpPr txBox="1"/>
          <p:nvPr/>
        </p:nvSpPr>
        <p:spPr>
          <a:xfrm>
            <a:off x="1506582" y="5159297"/>
            <a:ext cx="4476205" cy="1261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for(item in member)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console.log(`${item} : ${member[item]}`)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name : Kim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age : 25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3EE78B23-281C-EF5C-5D46-7E9914F4CB79}"/>
              </a:ext>
            </a:extLst>
          </p:cNvPr>
          <p:cNvSpPr/>
          <p:nvPr/>
        </p:nvSpPr>
        <p:spPr>
          <a:xfrm>
            <a:off x="6122127" y="5468983"/>
            <a:ext cx="322217" cy="400594"/>
          </a:xfrm>
          <a:prstGeom prst="lef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36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객체에서 </a:t>
            </a:r>
            <a:r>
              <a:rPr lang="ko-KR" altLang="en-US" dirty="0" err="1"/>
              <a:t>심벌키</a:t>
            </a:r>
            <a:r>
              <a:rPr lang="ko-KR" altLang="en-US" dirty="0"/>
              <a:t> 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1939-22EE-813F-6700-89EE2CA1492A}"/>
              </a:ext>
            </a:extLst>
          </p:cNvPr>
          <p:cNvSpPr txBox="1"/>
          <p:nvPr/>
        </p:nvSpPr>
        <p:spPr>
          <a:xfrm>
            <a:off x="818605" y="1325267"/>
            <a:ext cx="10755086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심벌키에 접근하기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심벌키를 사용한 프로퍼티나 메서드에 접근하려면 대괄호를 사용한다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심벌키를 사용한 메서드를 실행할 때는 대괄호의 오른쪽에 소괄호</a:t>
            </a:r>
            <a:r>
              <a:rPr lang="en-US" altLang="ko-KR" sz="1600" dirty="0"/>
              <a:t>(())</a:t>
            </a:r>
            <a:r>
              <a:rPr lang="ko-KR" altLang="en-US" sz="1600" dirty="0"/>
              <a:t>를 붙인다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83860-FACA-197A-5A5A-8404265C1CD4}"/>
              </a:ext>
            </a:extLst>
          </p:cNvPr>
          <p:cNvSpPr txBox="1"/>
          <p:nvPr/>
        </p:nvSpPr>
        <p:spPr>
          <a:xfrm>
            <a:off x="1114698" y="2890101"/>
            <a:ext cx="4258491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id = Symbol("id")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Symbol("telephone number")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member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"Kim",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age : 25,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[id] : 1235,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alert(prompt("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전화번호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870D9-5467-80BF-40C3-AED03B301CE0}"/>
              </a:ext>
            </a:extLst>
          </p:cNvPr>
          <p:cNvSpPr txBox="1"/>
          <p:nvPr/>
        </p:nvSpPr>
        <p:spPr>
          <a:xfrm>
            <a:off x="5721531" y="4302346"/>
            <a:ext cx="6183086" cy="6700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member[id]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1235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member[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]()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프롬프트 창에 전화번호를 입력하면 알림 창에 표시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847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심벌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1939-22EE-813F-6700-89EE2CA1492A}"/>
              </a:ext>
            </a:extLst>
          </p:cNvPr>
          <p:cNvSpPr txBox="1"/>
          <p:nvPr/>
        </p:nvSpPr>
        <p:spPr>
          <a:xfrm>
            <a:off x="818605" y="1325267"/>
            <a:ext cx="10755086" cy="132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Symbol.for</a:t>
            </a:r>
            <a:r>
              <a:rPr lang="en-US" altLang="ko-KR" b="1" dirty="0"/>
              <a:t>() </a:t>
            </a:r>
            <a:r>
              <a:rPr lang="ko-KR" altLang="en-US" b="1" dirty="0"/>
              <a:t>메서드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키를 인수로 받고 전역 심벌 레지스트리를 뒤져서 키에 해당하는 심벌을 찾는다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레지스트리에 키에 맞는 심벌이 있으면 해당 심벌을 반환하고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새로운 심벌을 만들어서 반환한다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E472B-04BF-923D-B063-7A79F25F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5" y="2809343"/>
            <a:ext cx="2255521" cy="394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190427-16F0-A0E1-C2E4-81CACDD3BC08}"/>
              </a:ext>
            </a:extLst>
          </p:cNvPr>
          <p:cNvSpPr txBox="1"/>
          <p:nvPr/>
        </p:nvSpPr>
        <p:spPr>
          <a:xfrm>
            <a:off x="818605" y="3459199"/>
            <a:ext cx="9495009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Symbol.for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처음이므로 심벌 생성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phone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Symbol.for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키에 대한 심벌이 이미 있으므로 가져와서 사용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=== phone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5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8C6F2FB-CCC7-FB4C-B7F3-B6A28964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AD48A-4069-0D46-8778-F8572C49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151D8-667C-E148-AF66-44F833864BF6}"/>
              </a:ext>
            </a:extLst>
          </p:cNvPr>
          <p:cNvSpPr txBox="1"/>
          <p:nvPr/>
        </p:nvSpPr>
        <p:spPr>
          <a:xfrm>
            <a:off x="955963" y="191643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Array</a:t>
            </a:r>
            <a:r>
              <a:rPr kumimoji="1" lang="ko-KR" altLang="en-US" sz="2000" b="1" dirty="0"/>
              <a:t> 객체로 배열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6E793-90A8-4F4D-9032-B320FBA8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2628900"/>
            <a:ext cx="8305800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B53B4-7C79-9345-8BB2-8CC4CFCF2873}"/>
              </a:ext>
            </a:extLst>
          </p:cNvPr>
          <p:cNvSpPr txBox="1"/>
          <p:nvPr/>
        </p:nvSpPr>
        <p:spPr>
          <a:xfrm>
            <a:off x="955963" y="3772662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배열에서 </a:t>
            </a:r>
            <a:r>
              <a:rPr kumimoji="1" lang="en-US" altLang="ko-KR" sz="2000" b="1"/>
              <a:t>for</a:t>
            </a:r>
            <a:r>
              <a:rPr kumimoji="1" lang="ko-KR" altLang="en-US" sz="2000" b="1"/>
              <a:t>문 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98ACCE-5FFB-4841-8CDB-68F90F9E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3" y="4316510"/>
            <a:ext cx="4861742" cy="10258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7E466C-E4FF-254B-8E75-0F54A6B79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511" y="4316510"/>
            <a:ext cx="5065395" cy="18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0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06A0-AA41-E913-F4EB-FC4ADA5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심벌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1939-22EE-813F-6700-89EE2CA1492A}"/>
              </a:ext>
            </a:extLst>
          </p:cNvPr>
          <p:cNvSpPr txBox="1"/>
          <p:nvPr/>
        </p:nvSpPr>
        <p:spPr>
          <a:xfrm>
            <a:off x="818605" y="1325267"/>
            <a:ext cx="10755086" cy="921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Symbol.keyFor</a:t>
            </a:r>
            <a:r>
              <a:rPr lang="en-US" altLang="ko-KR" b="1" dirty="0"/>
              <a:t>() </a:t>
            </a:r>
            <a:r>
              <a:rPr lang="ko-KR" altLang="en-US" b="1" dirty="0"/>
              <a:t>메서드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sz="1600" dirty="0" err="1"/>
              <a:t>심벌값을</a:t>
            </a:r>
            <a:r>
              <a:rPr lang="en-US" altLang="ko-KR" sz="1600" dirty="0"/>
              <a:t> </a:t>
            </a:r>
            <a:r>
              <a:rPr lang="ko-KR" altLang="en-US" sz="1600" dirty="0"/>
              <a:t>인수로 받아서 전역 심벌 레지스트리를 뒤져서 </a:t>
            </a:r>
            <a:r>
              <a:rPr lang="ko-KR" altLang="en-US" sz="1600" dirty="0" err="1"/>
              <a:t>심벌값의</a:t>
            </a:r>
            <a:r>
              <a:rPr lang="ko-KR" altLang="en-US" sz="1600" dirty="0"/>
              <a:t> 키를 찾는다</a:t>
            </a:r>
            <a:r>
              <a:rPr lang="en-US" altLang="ko-KR" sz="16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90427-16F0-A0E1-C2E4-81CACDD3BC08}"/>
              </a:ext>
            </a:extLst>
          </p:cNvPr>
          <p:cNvSpPr txBox="1"/>
          <p:nvPr/>
        </p:nvSpPr>
        <p:spPr>
          <a:xfrm>
            <a:off x="818606" y="3459199"/>
            <a:ext cx="4249784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Symbol.for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phone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Symbol.for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=== phone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Symbol.keyFor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(phone)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“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tel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707FB-EF50-6A82-8CFB-20A91C01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5" y="2420400"/>
            <a:ext cx="2699658" cy="4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93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구조 분해 할당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54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분해 할당이란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570C-A520-B00C-4728-381D730FE309}"/>
              </a:ext>
            </a:extLst>
          </p:cNvPr>
          <p:cNvSpPr txBox="1"/>
          <p:nvPr/>
        </p:nvSpPr>
        <p:spPr>
          <a:xfrm>
            <a:off x="631884" y="1472476"/>
            <a:ext cx="1074150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주어진 자료의 구조를 분해해서 변수에 할당하는 기능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디스트럭팅</a:t>
            </a:r>
            <a:r>
              <a:rPr lang="en-US" altLang="ko-KR" sz="1600" dirty="0"/>
              <a:t>(destructing)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배열이나 객체는 하나의 변수에 다양한 값이 들어 있는데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 err="1"/>
              <a:t>그중에서</a:t>
            </a:r>
            <a:r>
              <a:rPr lang="ko-KR" altLang="en-US" sz="1600" dirty="0"/>
              <a:t> 일부만 꺼내어 다른 변수로 할당할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067929-4E57-D5CA-B577-DA5001B7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4" y="4980655"/>
            <a:ext cx="4677428" cy="809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20046-DEF6-27AD-0F01-558D3A879C31}"/>
              </a:ext>
            </a:extLst>
          </p:cNvPr>
          <p:cNvSpPr txBox="1"/>
          <p:nvPr/>
        </p:nvSpPr>
        <p:spPr>
          <a:xfrm>
            <a:off x="953126" y="3678839"/>
            <a:ext cx="415009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let [apple, peach] = ["</a:t>
            </a:r>
            <a:r>
              <a:rPr lang="ko-KR" altLang="en-US" sz="1600" dirty="0"/>
              <a:t>사과</a:t>
            </a:r>
            <a:r>
              <a:rPr lang="en-US" altLang="ko-KR" sz="1600" dirty="0"/>
              <a:t>", "</a:t>
            </a:r>
            <a:r>
              <a:rPr lang="ko-KR" altLang="en-US" sz="1600" dirty="0"/>
              <a:t>복숭아</a:t>
            </a:r>
            <a:r>
              <a:rPr lang="en-US" altLang="ko-KR" sz="1600" dirty="0"/>
              <a:t>"]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A28FF-7615-F53B-855A-58AA3A589296}"/>
              </a:ext>
            </a:extLst>
          </p:cNvPr>
          <p:cNvSpPr txBox="1"/>
          <p:nvPr/>
        </p:nvSpPr>
        <p:spPr>
          <a:xfrm>
            <a:off x="6517903" y="3429000"/>
            <a:ext cx="415009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const fruits = ["</a:t>
            </a:r>
            <a:r>
              <a:rPr lang="ko-KR" altLang="en-US" sz="1600" dirty="0"/>
              <a:t>사과</a:t>
            </a:r>
            <a:r>
              <a:rPr lang="en-US" altLang="ko-KR" sz="1600" dirty="0"/>
              <a:t>", "</a:t>
            </a:r>
            <a:r>
              <a:rPr lang="ko-KR" altLang="en-US" sz="1600" dirty="0"/>
              <a:t>복숭아</a:t>
            </a:r>
            <a:r>
              <a:rPr lang="en-US" altLang="ko-KR" sz="1600" dirty="0"/>
              <a:t>"]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let [apple, peach] = fruits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2B0C6-E6A4-7611-C48B-B7982CC808DF}"/>
              </a:ext>
            </a:extLst>
          </p:cNvPr>
          <p:cNvSpPr txBox="1"/>
          <p:nvPr/>
        </p:nvSpPr>
        <p:spPr>
          <a:xfrm>
            <a:off x="5460274" y="3678839"/>
            <a:ext cx="7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또는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47F65-EFDB-CCF2-7875-044C3E7F977E}"/>
              </a:ext>
            </a:extLst>
          </p:cNvPr>
          <p:cNvSpPr txBox="1"/>
          <p:nvPr/>
        </p:nvSpPr>
        <p:spPr>
          <a:xfrm>
            <a:off x="953126" y="4701736"/>
            <a:ext cx="311377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apple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peach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복숭아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32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일부 값만 구조 분해 할당하기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570C-A520-B00C-4728-381D730FE309}"/>
              </a:ext>
            </a:extLst>
          </p:cNvPr>
          <p:cNvSpPr txBox="1"/>
          <p:nvPr/>
        </p:nvSpPr>
        <p:spPr>
          <a:xfrm>
            <a:off x="631884" y="1323609"/>
            <a:ext cx="1074150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구조 분해는 값의 일부만 변수에 할당할 때 더욱 편리하다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A28FF-7615-F53B-855A-58AA3A589296}"/>
              </a:ext>
            </a:extLst>
          </p:cNvPr>
          <p:cNvSpPr txBox="1"/>
          <p:nvPr/>
        </p:nvSpPr>
        <p:spPr>
          <a:xfrm>
            <a:off x="762512" y="1995340"/>
            <a:ext cx="7144871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[spring, ,fall, ] = ["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가을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겨울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"]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spring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fall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B3D97-A2E0-494F-00DC-1C10ECC37BEA}"/>
              </a:ext>
            </a:extLst>
          </p:cNvPr>
          <p:cNvSpPr txBox="1"/>
          <p:nvPr/>
        </p:nvSpPr>
        <p:spPr>
          <a:xfrm>
            <a:off x="762512" y="3788875"/>
            <a:ext cx="967906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구조 분해에서 일부 값을 변수로 지정한 후 나머지 값을 묶어서 하나의 변수로 할당할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 나머지 값을 묶어서 만든 변수를 ‘나머지 변수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나머지 변수 이름 앞에 </a:t>
            </a:r>
            <a:r>
              <a:rPr lang="en-US" altLang="ko-KR" sz="1600" dirty="0"/>
              <a:t>...</a:t>
            </a:r>
            <a:r>
              <a:rPr lang="ko-KR" altLang="en-US" sz="1600" dirty="0"/>
              <a:t>를 붙이고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변수에 할당하는 값은 마지막에 오는 값이어야 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506CB-6819-E71D-F6D9-280E0F34F98B}"/>
              </a:ext>
            </a:extLst>
          </p:cNvPr>
          <p:cNvSpPr txBox="1"/>
          <p:nvPr/>
        </p:nvSpPr>
        <p:spPr>
          <a:xfrm>
            <a:off x="762512" y="3214398"/>
            <a:ext cx="5464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나머지 변수를 사용해 구조 분해 할당하기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F38F8-9AD1-AF71-BEC6-17F17E3FB1B0}"/>
              </a:ext>
            </a:extLst>
          </p:cNvPr>
          <p:cNvSpPr txBox="1"/>
          <p:nvPr/>
        </p:nvSpPr>
        <p:spPr>
          <a:xfrm>
            <a:off x="762512" y="5234863"/>
            <a:ext cx="7144871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[teacher, ...students] = ["Kim", "Lee", "Park", "Choi"]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teacher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"Kim"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students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["Lee", "Park", "Choi"]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00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변수의 값 교환하기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570C-A520-B00C-4728-381D730FE309}"/>
              </a:ext>
            </a:extLst>
          </p:cNvPr>
          <p:cNvSpPr txBox="1"/>
          <p:nvPr/>
        </p:nvSpPr>
        <p:spPr>
          <a:xfrm>
            <a:off x="631884" y="1323609"/>
            <a:ext cx="1074150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구조 분해를 사용하면 두 변수의 값을 서로 교환해서 할당할 때도 편리하다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A28FF-7615-F53B-855A-58AA3A589296}"/>
              </a:ext>
            </a:extLst>
          </p:cNvPr>
          <p:cNvSpPr txBox="1"/>
          <p:nvPr/>
        </p:nvSpPr>
        <p:spPr>
          <a:xfrm>
            <a:off x="2650353" y="2522902"/>
            <a:ext cx="1921648" cy="156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x;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x = y;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y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B7EC0-D08E-A723-45AD-F44D8CBB0508}"/>
              </a:ext>
            </a:extLst>
          </p:cNvPr>
          <p:cNvSpPr txBox="1"/>
          <p:nvPr/>
        </p:nvSpPr>
        <p:spPr>
          <a:xfrm>
            <a:off x="631884" y="2686825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일반적인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5FCA88-22A1-37CE-42BE-96512578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53" y="2522902"/>
            <a:ext cx="7537741" cy="137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FBED75-F327-F8B1-E092-D01CF34D70AD}"/>
              </a:ext>
            </a:extLst>
          </p:cNvPr>
          <p:cNvSpPr txBox="1"/>
          <p:nvPr/>
        </p:nvSpPr>
        <p:spPr>
          <a:xfrm>
            <a:off x="736387" y="4589636"/>
            <a:ext cx="34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구조 분해를 사용한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DCB71-A354-14CB-7F85-ECFAFC73C19A}"/>
              </a:ext>
            </a:extLst>
          </p:cNvPr>
          <p:cNvSpPr txBox="1"/>
          <p:nvPr/>
        </p:nvSpPr>
        <p:spPr>
          <a:xfrm>
            <a:off x="631884" y="1879688"/>
            <a:ext cx="4176272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da-DK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let x = 10, let y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15D03-A824-5040-4865-FE07A492F647}"/>
              </a:ext>
            </a:extLst>
          </p:cNvPr>
          <p:cNvSpPr txBox="1"/>
          <p:nvPr/>
        </p:nvSpPr>
        <p:spPr>
          <a:xfrm>
            <a:off x="771221" y="5279245"/>
            <a:ext cx="225552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[x, y] = [y, x]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D606CF-26F7-8D90-07AD-26694006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52" y="4938995"/>
            <a:ext cx="139084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구조 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1346-E5D6-CDB1-A523-F742789BCD15}"/>
              </a:ext>
            </a:extLst>
          </p:cNvPr>
          <p:cNvSpPr txBox="1"/>
          <p:nvPr/>
        </p:nvSpPr>
        <p:spPr>
          <a:xfrm>
            <a:off x="570923" y="1360102"/>
            <a:ext cx="11081145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객체를 구조 분해할 때는 프로퍼티 이름이나 메서드 이름을 변수 이름으로 사용한다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왜냐하면 객체에는 순서가 없기 때문에 키 이름과 변수 이름이 같아야 해당 키를 찾아서 값을 가져올 수 있기 때문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23A2F-8157-F533-96C5-489F862728EF}"/>
              </a:ext>
            </a:extLst>
          </p:cNvPr>
          <p:cNvSpPr txBox="1"/>
          <p:nvPr/>
        </p:nvSpPr>
        <p:spPr>
          <a:xfrm>
            <a:off x="853440" y="2723357"/>
            <a:ext cx="3762103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member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name : "Kim",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age : 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{name, age} = member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name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"Kim"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age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91E05-77CB-B33E-397E-9CC744FE3CAB}"/>
              </a:ext>
            </a:extLst>
          </p:cNvPr>
          <p:cNvSpPr txBox="1"/>
          <p:nvPr/>
        </p:nvSpPr>
        <p:spPr>
          <a:xfrm>
            <a:off x="5251268" y="2723357"/>
            <a:ext cx="5268686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name, 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{name, age} = {name : "Kim", age : 25}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name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"Kim"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age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031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구조 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1346-E5D6-CDB1-A523-F742789BCD15}"/>
              </a:ext>
            </a:extLst>
          </p:cNvPr>
          <p:cNvSpPr txBox="1"/>
          <p:nvPr/>
        </p:nvSpPr>
        <p:spPr>
          <a:xfrm>
            <a:off x="570923" y="1360102"/>
            <a:ext cx="1108114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변수의 이름을 객체의 프로퍼티 이름이 아닌 다른 이름으로 지정하려면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23A2F-8157-F533-96C5-489F862728EF}"/>
              </a:ext>
            </a:extLst>
          </p:cNvPr>
          <p:cNvSpPr txBox="1"/>
          <p:nvPr/>
        </p:nvSpPr>
        <p:spPr>
          <a:xfrm>
            <a:off x="783771" y="2226969"/>
            <a:ext cx="3762103" cy="22704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member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"Kim",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age : 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{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 :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age} = member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username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"Kim"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B4EEA-E274-B378-D82B-0DAF0D92DFC9}"/>
              </a:ext>
            </a:extLst>
          </p:cNvPr>
          <p:cNvSpPr txBox="1"/>
          <p:nvPr/>
        </p:nvSpPr>
        <p:spPr>
          <a:xfrm>
            <a:off x="1088571" y="4929986"/>
            <a:ext cx="4293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name </a:t>
            </a:r>
            <a:r>
              <a:rPr lang="ko-KR" altLang="en-US" sz="1400" dirty="0" err="1">
                <a:solidFill>
                  <a:srgbClr val="C00000"/>
                </a:solidFill>
              </a:rPr>
              <a:t>프로퍼티값을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userName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변수에 할당한다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39D227E-682E-3607-F02A-8644E20258DA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2562030" y="4256781"/>
            <a:ext cx="897917" cy="448491"/>
          </a:xfrm>
          <a:prstGeom prst="bentConnector3">
            <a:avLst>
              <a:gd name="adj1" fmla="val 29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51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55BB5F-2C6A-5C7C-5659-71F93F2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객체 구조 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1346-E5D6-CDB1-A523-F742789BCD15}"/>
              </a:ext>
            </a:extLst>
          </p:cNvPr>
          <p:cNvSpPr txBox="1"/>
          <p:nvPr/>
        </p:nvSpPr>
        <p:spPr>
          <a:xfrm>
            <a:off x="570923" y="1360102"/>
            <a:ext cx="1108114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변수의 이름을 객체의 프로퍼티 이름이 아닌 다른 이름으로 지정하려면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23A2F-8157-F533-96C5-489F862728EF}"/>
              </a:ext>
            </a:extLst>
          </p:cNvPr>
          <p:cNvSpPr txBox="1"/>
          <p:nvPr/>
        </p:nvSpPr>
        <p:spPr>
          <a:xfrm>
            <a:off x="783771" y="2226969"/>
            <a:ext cx="3762103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student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score :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history : 85,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science : 94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friends : ["Kim", "Lee", "Park"]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9B8A-000D-E663-2C74-CA4B1727D4EB}"/>
              </a:ext>
            </a:extLst>
          </p:cNvPr>
          <p:cNvSpPr txBox="1"/>
          <p:nvPr/>
        </p:nvSpPr>
        <p:spPr>
          <a:xfrm>
            <a:off x="5556068" y="2226968"/>
            <a:ext cx="6096000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{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name,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student.name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값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score : {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history,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student.score.history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값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science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student.score.science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값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friends : [f1, f2, f3]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friends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 구조 분해 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= student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C5C1D-E244-13F2-F683-FE756BB45288}"/>
              </a:ext>
            </a:extLst>
          </p:cNvPr>
          <p:cNvSpPr txBox="1"/>
          <p:nvPr/>
        </p:nvSpPr>
        <p:spPr>
          <a:xfrm>
            <a:off x="3526971" y="6028601"/>
            <a:ext cx="812509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{ name, score : { history, science }, friends : [f1, f2, f3] } = student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E63A0-21C7-072F-31BB-0577FEF3E273}"/>
              </a:ext>
            </a:extLst>
          </p:cNvPr>
          <p:cNvSpPr txBox="1"/>
          <p:nvPr/>
        </p:nvSpPr>
        <p:spPr>
          <a:xfrm>
            <a:off x="7794171" y="5416731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또는</a:t>
            </a:r>
          </a:p>
        </p:txBody>
      </p:sp>
    </p:spTree>
    <p:extLst>
      <p:ext uri="{BB962C8B-B14F-4D97-AF65-F5344CB8AC3E}">
        <p14:creationId xmlns:p14="http://schemas.microsoft.com/office/powerpoint/2010/main" val="876967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 변형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89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6196E8-6C86-91BF-E5C0-F4CE376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 같은 함수 적용하기 </a:t>
            </a:r>
            <a:r>
              <a:rPr lang="en-US" altLang="ko-KR" dirty="0"/>
              <a:t>– map()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C7357-00AE-989D-872F-28916C841BE6}"/>
              </a:ext>
            </a:extLst>
          </p:cNvPr>
          <p:cNvSpPr txBox="1"/>
          <p:nvPr/>
        </p:nvSpPr>
        <p:spPr>
          <a:xfrm>
            <a:off x="722812" y="1348880"/>
            <a:ext cx="9091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map()</a:t>
            </a:r>
            <a:r>
              <a:rPr lang="ko-KR" altLang="en-US" sz="1600" dirty="0"/>
              <a:t>은 각 배열 요소에 똑같은 함수를 실행한 후 그 결과를 새로운 배열로 반환하는 메서드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1E85A3-30B7-542C-72DE-ADB2C645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91" y="1907657"/>
            <a:ext cx="2075263" cy="451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2353D4-F775-0380-8FFA-975844F39DFF}"/>
              </a:ext>
            </a:extLst>
          </p:cNvPr>
          <p:cNvSpPr txBox="1"/>
          <p:nvPr/>
        </p:nvSpPr>
        <p:spPr>
          <a:xfrm>
            <a:off x="824691" y="2681292"/>
            <a:ext cx="7175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numbers </a:t>
            </a:r>
            <a:r>
              <a:rPr lang="ko-KR" altLang="en-US" sz="1600" dirty="0"/>
              <a:t>배열의 각 요소에 </a:t>
            </a:r>
            <a:r>
              <a:rPr lang="en-US" altLang="ko-KR" sz="1600" dirty="0"/>
              <a:t>2</a:t>
            </a:r>
            <a:r>
              <a:rPr lang="ko-KR" altLang="en-US" sz="1600" dirty="0"/>
              <a:t>를 곱해서 새로운 배열을 만든다면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C4B0C5-30B6-E9CA-D157-6D6C49F0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48" y="4564235"/>
            <a:ext cx="3788833" cy="1546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0BE78A-57D4-9AFE-DF2C-65749E4342D8}"/>
              </a:ext>
            </a:extLst>
          </p:cNvPr>
          <p:cNvSpPr txBox="1"/>
          <p:nvPr/>
        </p:nvSpPr>
        <p:spPr>
          <a:xfrm>
            <a:off x="924791" y="3146441"/>
            <a:ext cx="6096000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numbers = [1, 2, 3, 4, 5]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newNumbers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numbers.map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(number =&gt; number * 2);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newNumbers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[2, 4, 6, 8, 10]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83072" y="2852937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❶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 변수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=new Array( );</a:t>
            </a: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❷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 변수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=new Array(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1,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2,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3, ...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n);</a:t>
            </a: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❸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 변수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=[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1,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2,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3, ...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값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n];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19476" y="4070009"/>
            <a:ext cx="444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실습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array_ob1_test.html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완성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array_ob1.html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D35E2-B603-0CB6-373E-F07C3E436BD0}"/>
              </a:ext>
            </a:extLst>
          </p:cNvPr>
          <p:cNvSpPr txBox="1"/>
          <p:nvPr/>
        </p:nvSpPr>
        <p:spPr>
          <a:xfrm>
            <a:off x="306648" y="319086"/>
            <a:ext cx="3579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 객체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041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6196E8-6C86-91BF-E5C0-F4CE376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 같은 함수 적용하기 </a:t>
            </a:r>
            <a:r>
              <a:rPr lang="en-US" altLang="ko-KR" dirty="0"/>
              <a:t>– map()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C7357-00AE-989D-872F-28916C841BE6}"/>
              </a:ext>
            </a:extLst>
          </p:cNvPr>
          <p:cNvSpPr txBox="1"/>
          <p:nvPr/>
        </p:nvSpPr>
        <p:spPr>
          <a:xfrm>
            <a:off x="722812" y="1348880"/>
            <a:ext cx="9091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map()</a:t>
            </a:r>
            <a:r>
              <a:rPr lang="ko-KR" altLang="en-US" sz="1600" dirty="0"/>
              <a:t>은 각 배열 요소에 똑같은 함수를 실행한 후 그 결과를 새로운 배열로 반환하는 메서드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BE78A-57D4-9AFE-DF2C-65749E4342D8}"/>
              </a:ext>
            </a:extLst>
          </p:cNvPr>
          <p:cNvSpPr txBox="1"/>
          <p:nvPr/>
        </p:nvSpPr>
        <p:spPr>
          <a:xfrm>
            <a:off x="722811" y="2972270"/>
            <a:ext cx="7889965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numbers = [1, 2, 3, 4, 5]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newNumbers2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numbers.map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((number, index) =&gt; index + (number * 3))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newNumbers2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[3, 7, 11, 15, 19]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DF25A-50F5-BC3B-1D04-3349ECF0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91" y="1854676"/>
            <a:ext cx="3573138" cy="7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7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6196E8-6C86-91BF-E5C0-F4CE376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조건으로 골라내기 </a:t>
            </a:r>
            <a:r>
              <a:rPr lang="en-US" altLang="ko-KR" dirty="0"/>
              <a:t>– filter()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C7357-00AE-989D-872F-28916C841BE6}"/>
              </a:ext>
            </a:extLst>
          </p:cNvPr>
          <p:cNvSpPr txBox="1"/>
          <p:nvPr/>
        </p:nvSpPr>
        <p:spPr>
          <a:xfrm>
            <a:off x="722812" y="1348880"/>
            <a:ext cx="9091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특정 조건에 맞는 요소만 골라내는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F678AA-DB61-4EDC-0076-E3357CA3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09" y="1327927"/>
            <a:ext cx="3552194" cy="984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79AE1-828A-098B-5A36-08B78B47F7F8}"/>
              </a:ext>
            </a:extLst>
          </p:cNvPr>
          <p:cNvSpPr txBox="1"/>
          <p:nvPr/>
        </p:nvSpPr>
        <p:spPr>
          <a:xfrm>
            <a:off x="722812" y="2600548"/>
            <a:ext cx="10302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여러 점수가 저장된 </a:t>
            </a:r>
            <a:r>
              <a:rPr lang="en-US" altLang="ko-KR" sz="1600" dirty="0"/>
              <a:t>scores </a:t>
            </a:r>
            <a:r>
              <a:rPr lang="ko-KR" altLang="en-US" sz="1600" dirty="0"/>
              <a:t>배열에서 </a:t>
            </a:r>
            <a:r>
              <a:rPr lang="en-US" altLang="ko-KR" sz="1600" dirty="0"/>
              <a:t>85</a:t>
            </a:r>
            <a:r>
              <a:rPr lang="ko-KR" altLang="en-US" sz="1600" dirty="0"/>
              <a:t>점 이상만 골라서 </a:t>
            </a:r>
            <a:r>
              <a:rPr lang="en-US" altLang="ko-KR" sz="1600" dirty="0" err="1"/>
              <a:t>highScores</a:t>
            </a:r>
            <a:r>
              <a:rPr lang="en-US" altLang="ko-KR" sz="1600" dirty="0"/>
              <a:t> </a:t>
            </a:r>
            <a:r>
              <a:rPr lang="ko-KR" altLang="en-US" sz="1600" dirty="0"/>
              <a:t>배열을 만들려면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8A261-02AE-7F12-7F5D-92E323CCAF6F}"/>
              </a:ext>
            </a:extLst>
          </p:cNvPr>
          <p:cNvSpPr txBox="1"/>
          <p:nvPr/>
        </p:nvSpPr>
        <p:spPr>
          <a:xfrm>
            <a:off x="871208" y="3124826"/>
            <a:ext cx="8072846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scores = [90, 35, 64, 88, 45, 92]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highScores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scores.filter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(score =&gt; score &gt;= 85)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[90, 88, 92]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64DF8-F388-AC36-9A43-16F42845481A}"/>
              </a:ext>
            </a:extLst>
          </p:cNvPr>
          <p:cNvSpPr txBox="1"/>
          <p:nvPr/>
        </p:nvSpPr>
        <p:spPr>
          <a:xfrm>
            <a:off x="722812" y="3918899"/>
            <a:ext cx="10302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scores </a:t>
            </a:r>
            <a:r>
              <a:rPr lang="ko-KR" altLang="en-US" sz="1600" dirty="0"/>
              <a:t>배열에서 </a:t>
            </a:r>
            <a:r>
              <a:rPr lang="en-US" altLang="ko-KR" sz="1600" dirty="0"/>
              <a:t>85</a:t>
            </a:r>
            <a:r>
              <a:rPr lang="ko-KR" altLang="en-US" sz="1600" dirty="0"/>
              <a:t>점 이상의 값을 찾으면서 인덱스도 같이 알고 싶다면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8C5C9-AF8E-56F3-351D-4317D022AFE5}"/>
              </a:ext>
            </a:extLst>
          </p:cNvPr>
          <p:cNvSpPr txBox="1"/>
          <p:nvPr/>
        </p:nvSpPr>
        <p:spPr>
          <a:xfrm>
            <a:off x="871208" y="4466751"/>
            <a:ext cx="8072846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scores = [90, 35, 64, 88, 45, 92]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highScores2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scores.filter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((score, index) =&gt;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if(score &gt;= 85)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console.log(`index : ${index}, score : ${score}`);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score;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97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6196E8-6C86-91BF-E5C0-F4CE376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누적하기</a:t>
            </a:r>
            <a:r>
              <a:rPr lang="en-US" altLang="ko-KR" dirty="0"/>
              <a:t> – reduce()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C7357-00AE-989D-872F-28916C841BE6}"/>
              </a:ext>
            </a:extLst>
          </p:cNvPr>
          <p:cNvSpPr txBox="1"/>
          <p:nvPr/>
        </p:nvSpPr>
        <p:spPr>
          <a:xfrm>
            <a:off x="722812" y="1348880"/>
            <a:ext cx="909174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배열</a:t>
            </a:r>
            <a:r>
              <a:rPr lang="en-US" altLang="ko-KR" sz="1600" dirty="0"/>
              <a:t> </a:t>
            </a:r>
            <a:r>
              <a:rPr lang="ko-KR" altLang="en-US" sz="1600" dirty="0"/>
              <a:t>요소에 차례로 함수를 실행하면서 </a:t>
            </a:r>
            <a:r>
              <a:rPr lang="ko-KR" altLang="en-US" sz="1600" dirty="0" err="1"/>
              <a:t>결괏값을</a:t>
            </a:r>
            <a:r>
              <a:rPr lang="ko-KR" altLang="en-US" sz="1600" dirty="0"/>
              <a:t> 하나로 누적하는 메서드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초깃값은</a:t>
            </a:r>
            <a:r>
              <a:rPr lang="ko-KR" altLang="en-US" sz="1600" dirty="0"/>
              <a:t> 생략할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생략하면 배열의 첫번째 값을 </a:t>
            </a:r>
            <a:r>
              <a:rPr lang="ko-KR" altLang="en-US" sz="1600" dirty="0" err="1"/>
              <a:t>초깃값으로</a:t>
            </a:r>
            <a:r>
              <a:rPr lang="ko-KR" altLang="en-US" sz="1600" dirty="0"/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9DA382-5E97-68CA-5791-CC78F365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2" y="2254158"/>
            <a:ext cx="6252754" cy="487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06531-1E5B-1886-4900-4B356B56E891}"/>
              </a:ext>
            </a:extLst>
          </p:cNvPr>
          <p:cNvSpPr txBox="1"/>
          <p:nvPr/>
        </p:nvSpPr>
        <p:spPr>
          <a:xfrm>
            <a:off x="1027610" y="2863081"/>
            <a:ext cx="7829005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err="1">
                <a:solidFill>
                  <a:schemeClr val="accent1"/>
                </a:solidFill>
              </a:rPr>
              <a:t>현잿값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= </a:t>
            </a:r>
            <a:r>
              <a:rPr lang="ko-KR" altLang="en-US" sz="1400" dirty="0" err="1">
                <a:solidFill>
                  <a:schemeClr val="accent1"/>
                </a:solidFill>
              </a:rPr>
              <a:t>초깃값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+ </a:t>
            </a:r>
            <a:r>
              <a:rPr lang="ko-KR" altLang="en-US" sz="1400" dirty="0">
                <a:solidFill>
                  <a:schemeClr val="accent1"/>
                </a:solidFill>
              </a:rPr>
              <a:t>첫번째 배열 요소 실행한 값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err="1">
                <a:solidFill>
                  <a:schemeClr val="accent1"/>
                </a:solidFill>
              </a:rPr>
              <a:t>현잿값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= </a:t>
            </a:r>
            <a:r>
              <a:rPr lang="ko-KR" altLang="en-US" sz="1400" dirty="0">
                <a:solidFill>
                  <a:schemeClr val="accent1"/>
                </a:solidFill>
              </a:rPr>
              <a:t>기존 </a:t>
            </a:r>
            <a:r>
              <a:rPr lang="ko-KR" altLang="en-US" sz="1400" dirty="0" err="1">
                <a:solidFill>
                  <a:schemeClr val="accent1"/>
                </a:solidFill>
              </a:rPr>
              <a:t>현잿값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+ </a:t>
            </a:r>
            <a:r>
              <a:rPr lang="ko-KR" altLang="en-US" sz="1400" dirty="0">
                <a:solidFill>
                  <a:schemeClr val="accent1"/>
                </a:solidFill>
              </a:rPr>
              <a:t>두번째 배열 요소 실행한 값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3DB58-0A09-EA65-E961-8C290560E00C}"/>
              </a:ext>
            </a:extLst>
          </p:cNvPr>
          <p:cNvSpPr txBox="1"/>
          <p:nvPr/>
        </p:nvSpPr>
        <p:spPr>
          <a:xfrm>
            <a:off x="722812" y="4197531"/>
            <a:ext cx="7080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numbers </a:t>
            </a:r>
            <a:r>
              <a:rPr lang="ko-KR" altLang="en-US" sz="1600" dirty="0"/>
              <a:t>배열에 있는 요소를 차례대로 더해서 </a:t>
            </a:r>
            <a:r>
              <a:rPr lang="en-US" altLang="ko-KR" sz="1600" dirty="0"/>
              <a:t>result</a:t>
            </a:r>
            <a:r>
              <a:rPr lang="ko-KR" altLang="en-US" sz="1600" dirty="0"/>
              <a:t>에 저장하려면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C67B4-84AE-A930-2162-35FCF9EAC433}"/>
              </a:ext>
            </a:extLst>
          </p:cNvPr>
          <p:cNvSpPr txBox="1"/>
          <p:nvPr/>
        </p:nvSpPr>
        <p:spPr>
          <a:xfrm>
            <a:off x="792481" y="4754768"/>
            <a:ext cx="6574970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numbers = [1, 2, 3, 4, 5]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let result = </a:t>
            </a:r>
            <a:r>
              <a:rPr lang="en-US" altLang="ko-KR" sz="1600" dirty="0" err="1"/>
              <a:t>numbers.reduce</a:t>
            </a:r>
            <a:r>
              <a:rPr lang="en-US" altLang="ko-KR" sz="1600" dirty="0"/>
              <a:t>((total, current) =&gt; total + current, 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result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E33F03-DC19-F442-73EA-45DAC799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36" y="4614142"/>
            <a:ext cx="4906596" cy="20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86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MAP, SET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54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맵과</a:t>
            </a:r>
            <a:r>
              <a:rPr lang="en-US" altLang="ko-KR" dirty="0"/>
              <a:t> </a:t>
            </a:r>
            <a:r>
              <a:rPr lang="ko-KR" altLang="en-US" dirty="0"/>
              <a:t>셋이 등장한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3F16A-6111-13C2-D415-6E2EEA666493}"/>
              </a:ext>
            </a:extLst>
          </p:cNvPr>
          <p:cNvSpPr txBox="1"/>
          <p:nvPr/>
        </p:nvSpPr>
        <p:spPr>
          <a:xfrm>
            <a:off x="766351" y="2748116"/>
            <a:ext cx="7376164" cy="33686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객체에서 ‘</a:t>
            </a:r>
            <a:r>
              <a:rPr lang="ko-KR" altLang="en-US" sz="1600" dirty="0" err="1"/>
              <a:t>키’에는</a:t>
            </a:r>
            <a:r>
              <a:rPr lang="ko-KR" altLang="en-US" sz="1600" dirty="0"/>
              <a:t> 문자열만 사용할 수 없다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맵에서는</a:t>
            </a:r>
            <a:r>
              <a:rPr lang="ko-KR" altLang="en-US" sz="1600" dirty="0"/>
              <a:t> 키에 모든 값을 사용할 수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객체에는 여러 정보를 담을 수 있지만 프로퍼티 간에 순서가 없다</a:t>
            </a:r>
            <a:r>
              <a:rPr lang="en-US" altLang="ko-KR" sz="1600" dirty="0"/>
              <a:t>. 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맵과</a:t>
            </a:r>
            <a:r>
              <a:rPr lang="ko-KR" altLang="en-US" sz="1600" dirty="0"/>
              <a:t> 셋에는 순서가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 </a:t>
            </a:r>
            <a:r>
              <a:rPr lang="ko-KR" altLang="en-US" sz="1600" dirty="0"/>
              <a:t>문과 같은 반복문을 사용해서 객체의 프로퍼티를 반복할 수 없다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맵과</a:t>
            </a:r>
            <a:r>
              <a:rPr lang="ko-KR" altLang="en-US" sz="1600" dirty="0"/>
              <a:t> 셋에서는 </a:t>
            </a:r>
            <a:r>
              <a:rPr lang="en-US" altLang="ko-KR" sz="1600" dirty="0"/>
              <a:t>for... of </a:t>
            </a:r>
            <a:r>
              <a:rPr lang="ko-KR" altLang="en-US" sz="1600" dirty="0"/>
              <a:t>같은 반복문을 사용할 수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객체에는 프로퍼티의 개수를 알려 주는 프로퍼티가 없다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맵과</a:t>
            </a:r>
            <a:r>
              <a:rPr lang="ko-KR" altLang="en-US" sz="1600" dirty="0"/>
              <a:t> 셋에는 별도의 프로퍼티가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맵과</a:t>
            </a:r>
            <a:r>
              <a:rPr lang="ko-KR" altLang="en-US" sz="1600" dirty="0"/>
              <a:t> 셋은 배열이나 객체보다 많은 메서드를 가지고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F3C-8DBA-962B-4DE8-4748C1C6060A}"/>
              </a:ext>
            </a:extLst>
          </p:cNvPr>
          <p:cNvSpPr txBox="1"/>
          <p:nvPr/>
        </p:nvSpPr>
        <p:spPr>
          <a:xfrm>
            <a:off x="766350" y="1163156"/>
            <a:ext cx="1041545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자바스크립트에서 여러 값을 하나의 변수로 묶어서 처리하기 위해 배열이나 객체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배열과 객체에서 해야 할 일이 점점 많아지면서 배열과 객체로는 부족하다고 생각했던 부분을 보완해 </a:t>
            </a:r>
            <a:br>
              <a:rPr lang="en-US" altLang="ko-KR" sz="1600" dirty="0"/>
            </a:br>
            <a:r>
              <a:rPr lang="ko-KR" altLang="en-US" sz="1600" dirty="0" err="1"/>
              <a:t>맵과</a:t>
            </a:r>
            <a:r>
              <a:rPr lang="ko-KR" altLang="en-US" sz="1600" dirty="0"/>
              <a:t> 셋이 도입되었다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7333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F3C-8DBA-962B-4DE8-4748C1C6060A}"/>
              </a:ext>
            </a:extLst>
          </p:cNvPr>
          <p:cNvSpPr txBox="1"/>
          <p:nvPr/>
        </p:nvSpPr>
        <p:spPr>
          <a:xfrm>
            <a:off x="766350" y="1163156"/>
            <a:ext cx="10415456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‘</a:t>
            </a:r>
            <a:r>
              <a:rPr lang="ko-KR" altLang="en-US" sz="1600" dirty="0" err="1"/>
              <a:t>키’와</a:t>
            </a:r>
            <a:r>
              <a:rPr lang="ko-KR" altLang="en-US" sz="1600" dirty="0"/>
              <a:t> ‘</a:t>
            </a:r>
            <a:r>
              <a:rPr lang="ko-KR" altLang="en-US" sz="1600" dirty="0" err="1"/>
              <a:t>값’이</a:t>
            </a:r>
            <a:r>
              <a:rPr lang="ko-KR" altLang="en-US" sz="1600" dirty="0"/>
              <a:t> 하나의 쌍으로 이루어졌고 여러 개의 프로퍼티를 가지고 있는 자료 형태 </a:t>
            </a:r>
            <a:r>
              <a:rPr lang="en-US" altLang="ko-KR" sz="1600" dirty="0"/>
              <a:t>(</a:t>
            </a:r>
            <a:r>
              <a:rPr lang="ko-KR" altLang="en-US" sz="1600" dirty="0"/>
              <a:t>객체와 </a:t>
            </a:r>
            <a:r>
              <a:rPr lang="ko-KR" altLang="en-US" sz="1600" dirty="0" err="1"/>
              <a:t>비슷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맵의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프로퍼티키는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문자열뿐만</a:t>
            </a:r>
            <a:r>
              <a:rPr lang="ko-KR" altLang="en-US" sz="1600" dirty="0"/>
              <a:t> 아니라 모든 자료형을 사용할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객체나 함수도 사용할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맵의</a:t>
            </a:r>
            <a:r>
              <a:rPr lang="ko-KR" altLang="en-US" sz="1600" dirty="0"/>
              <a:t> 프로퍼티는 순서대로 접근하고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E56B9-80E2-4620-FDD4-BBACFAF4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72" y="2976499"/>
            <a:ext cx="4900223" cy="723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BA450-190F-F9C9-9B2C-0DD28B905D8A}"/>
              </a:ext>
            </a:extLst>
          </p:cNvPr>
          <p:cNvSpPr txBox="1"/>
          <p:nvPr/>
        </p:nvSpPr>
        <p:spPr>
          <a:xfrm>
            <a:off x="986771" y="4075501"/>
            <a:ext cx="6833525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bag = new Map()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Map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객체의 인스턴스인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bag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만든다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("color", "red")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{"color" =&gt; "red"}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885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BA450-190F-F9C9-9B2C-0DD28B905D8A}"/>
              </a:ext>
            </a:extLst>
          </p:cNvPr>
          <p:cNvSpPr txBox="1"/>
          <p:nvPr/>
        </p:nvSpPr>
        <p:spPr>
          <a:xfrm>
            <a:off x="870856" y="3437820"/>
            <a:ext cx="9144001" cy="2967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new Map ([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["color", "white"],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haveHandle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true],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["material", "ceramic"],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["capacity", "300ml"]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{"color" =&gt; "white", "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haveHandle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=&gt; true, "material" =&gt; "ceramic", "capacity" =&gt; "300ml"}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FC304-809D-08DA-38EE-3A787D63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1683466"/>
            <a:ext cx="3302959" cy="16634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D0F9E-E368-D783-015A-FAD6D33C83FE}"/>
              </a:ext>
            </a:extLst>
          </p:cNvPr>
          <p:cNvSpPr txBox="1"/>
          <p:nvPr/>
        </p:nvSpPr>
        <p:spPr>
          <a:xfrm>
            <a:off x="905691" y="1254034"/>
            <a:ext cx="635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 </a:t>
            </a:r>
            <a:r>
              <a:rPr lang="ko-KR" altLang="en-US" sz="1600" dirty="0"/>
              <a:t>객체를 만들면서 프로퍼티를 지정할 수도 있다</a:t>
            </a:r>
          </a:p>
        </p:txBody>
      </p:sp>
    </p:spTree>
    <p:extLst>
      <p:ext uri="{BB962C8B-B14F-4D97-AF65-F5344CB8AC3E}">
        <p14:creationId xmlns:p14="http://schemas.microsoft.com/office/powerpoint/2010/main" val="1264436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</a:t>
            </a:r>
            <a:r>
              <a:rPr lang="ko-KR" altLang="en-US" dirty="0" err="1"/>
              <a:t>체이닝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6BEFB-CE75-F853-6F6C-86D5EA566EC7}"/>
              </a:ext>
            </a:extLst>
          </p:cNvPr>
          <p:cNvSpPr txBox="1"/>
          <p:nvPr/>
        </p:nvSpPr>
        <p:spPr>
          <a:xfrm>
            <a:off x="742931" y="1332301"/>
            <a:ext cx="3611355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bag = new Map()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("color", "red")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7E578-D4E2-10DA-CAB8-1D45E7834CE8}"/>
              </a:ext>
            </a:extLst>
          </p:cNvPr>
          <p:cNvSpPr txBox="1"/>
          <p:nvPr/>
        </p:nvSpPr>
        <p:spPr>
          <a:xfrm>
            <a:off x="5037697" y="1559607"/>
            <a:ext cx="211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앞에서 만들었던 </a:t>
            </a:r>
            <a:r>
              <a:rPr lang="en-US" altLang="ko-KR" sz="1600" dirty="0"/>
              <a:t>bag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4E42A4-4484-8B3A-A1E6-46CE4A602756}"/>
              </a:ext>
            </a:extLst>
          </p:cNvPr>
          <p:cNvCxnSpPr/>
          <p:nvPr/>
        </p:nvCxnSpPr>
        <p:spPr>
          <a:xfrm flipH="1">
            <a:off x="4554583" y="1728884"/>
            <a:ext cx="26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D083B-F6FF-8D38-A0F6-27E3BC1A362F}"/>
              </a:ext>
            </a:extLst>
          </p:cNvPr>
          <p:cNvSpPr txBox="1"/>
          <p:nvPr/>
        </p:nvSpPr>
        <p:spPr>
          <a:xfrm>
            <a:off x="742931" y="2635834"/>
            <a:ext cx="3498143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("type", "mini")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("purpose", "daily")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3AFEA-2C3D-7629-B606-4E42D05CCB56}"/>
              </a:ext>
            </a:extLst>
          </p:cNvPr>
          <p:cNvSpPr txBox="1"/>
          <p:nvPr/>
        </p:nvSpPr>
        <p:spPr>
          <a:xfrm>
            <a:off x="6043325" y="2820500"/>
            <a:ext cx="4987309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("type", "mini").set("purpose", "daily")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6952B27-114F-D83A-CAC9-C875CA91BD5A}"/>
              </a:ext>
            </a:extLst>
          </p:cNvPr>
          <p:cNvSpPr/>
          <p:nvPr/>
        </p:nvSpPr>
        <p:spPr>
          <a:xfrm>
            <a:off x="4826619" y="2843742"/>
            <a:ext cx="544074" cy="400592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CF06113-6622-2DE8-1B27-3A075E73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494" y="3613667"/>
            <a:ext cx="2812837" cy="11655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19830C-7FA1-8C81-8BFA-E33B26FCA6BF}"/>
              </a:ext>
            </a:extLst>
          </p:cNvPr>
          <p:cNvSpPr txBox="1"/>
          <p:nvPr/>
        </p:nvSpPr>
        <p:spPr>
          <a:xfrm>
            <a:off x="3239589" y="4038905"/>
            <a:ext cx="311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1"/>
                </a:solidFill>
              </a:rPr>
              <a:t>맵의</a:t>
            </a:r>
            <a:r>
              <a:rPr lang="ko-KR" altLang="en-US" sz="1600" dirty="0">
                <a:solidFill>
                  <a:schemeClr val="accent1"/>
                </a:solidFill>
              </a:rPr>
              <a:t> 메서드는 </a:t>
            </a:r>
            <a:r>
              <a:rPr lang="ko-KR" altLang="en-US" sz="1600" dirty="0" err="1">
                <a:solidFill>
                  <a:schemeClr val="accent1"/>
                </a:solidFill>
              </a:rPr>
              <a:t>맵을</a:t>
            </a:r>
            <a:r>
              <a:rPr lang="ko-KR" altLang="en-US" sz="1600" dirty="0">
                <a:solidFill>
                  <a:schemeClr val="accent1"/>
                </a:solidFill>
              </a:rPr>
              <a:t> 반환한다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23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맵의</a:t>
            </a:r>
            <a:r>
              <a:rPr lang="ko-KR" altLang="en-US" dirty="0"/>
              <a:t> 프로퍼티와 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2E9D76-66FC-2C4D-62E0-9195A0291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38"/>
          <a:stretch/>
        </p:blipFill>
        <p:spPr>
          <a:xfrm>
            <a:off x="641497" y="1163157"/>
            <a:ext cx="6378516" cy="1797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3A7DD-D8A9-0C72-8F31-1FD2BCBCED07}"/>
              </a:ext>
            </a:extLst>
          </p:cNvPr>
          <p:cNvSpPr txBox="1"/>
          <p:nvPr/>
        </p:nvSpPr>
        <p:spPr>
          <a:xfrm>
            <a:off x="641497" y="3359779"/>
            <a:ext cx="6096000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bag.size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bag.get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("color")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"red“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bag.has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("color")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bag.delete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("type")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true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bag.delete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("name")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false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bag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{"color" =&gt; "red", "purpose" =&gt; "daily"}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bag.clear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bag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{}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316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FA871-E855-4E92-51AC-34F433A7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맵의</a:t>
            </a:r>
            <a:r>
              <a:rPr lang="ko-KR" altLang="en-US" dirty="0"/>
              <a:t> 프로퍼티와 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3A7DD-D8A9-0C72-8F31-1FD2BCBCED07}"/>
              </a:ext>
            </a:extLst>
          </p:cNvPr>
          <p:cNvSpPr txBox="1"/>
          <p:nvPr/>
        </p:nvSpPr>
        <p:spPr>
          <a:xfrm>
            <a:off x="641496" y="2955233"/>
            <a:ext cx="5611257" cy="29606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new Map ([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["color", "white"],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haveHandle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true],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["material", "ceramic"],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["capacity", "300ml"]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myCup.keys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MapIterator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{"color", "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haveHandle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", "material", "capacity"}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B7DFE-DBE5-D2F0-70AA-0F6E710E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7" y="1780746"/>
            <a:ext cx="6752984" cy="961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8E5A6-DEFA-52DB-A4CD-1C8E53895C63}"/>
              </a:ext>
            </a:extLst>
          </p:cNvPr>
          <p:cNvSpPr txBox="1"/>
          <p:nvPr/>
        </p:nvSpPr>
        <p:spPr>
          <a:xfrm>
            <a:off x="641497" y="122914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맵에서</a:t>
            </a:r>
            <a:r>
              <a:rPr lang="ko-KR" altLang="en-US" sz="1600" dirty="0"/>
              <a:t> 키와 값을 가져오는 메서드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E72E3-F68E-E854-ED88-B12059C2ACC7}"/>
              </a:ext>
            </a:extLst>
          </p:cNvPr>
          <p:cNvSpPr txBox="1"/>
          <p:nvPr/>
        </p:nvSpPr>
        <p:spPr>
          <a:xfrm>
            <a:off x="6252753" y="3332457"/>
            <a:ext cx="561125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순서를 가지고 있는 객체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이터러블</a:t>
            </a:r>
            <a:r>
              <a:rPr lang="ko-KR" altLang="en-US" sz="1600" dirty="0">
                <a:sym typeface="Wingdings" panose="05000000000000000000" pitchFamily="2" charset="2"/>
              </a:rPr>
              <a:t> 객체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키나 값을 가져오는 메서드는 </a:t>
            </a:r>
            <a:r>
              <a:rPr lang="ko-KR" altLang="en-US" sz="1600" dirty="0" err="1">
                <a:sym typeface="Wingdings" panose="05000000000000000000" pitchFamily="2" charset="2"/>
              </a:rPr>
              <a:t>이터러블</a:t>
            </a:r>
            <a:r>
              <a:rPr lang="ko-KR" altLang="en-US" sz="1600" dirty="0">
                <a:sym typeface="Wingdings" panose="05000000000000000000" pitchFamily="2" charset="2"/>
              </a:rPr>
              <a:t> 객체를 반환한다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4A496-524D-C403-D439-F0F27ED0AD7B}"/>
              </a:ext>
            </a:extLst>
          </p:cNvPr>
          <p:cNvSpPr txBox="1"/>
          <p:nvPr/>
        </p:nvSpPr>
        <p:spPr>
          <a:xfrm>
            <a:off x="6514012" y="4319341"/>
            <a:ext cx="4502331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key of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myCup.keys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console.log(key)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57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8C6F2FB-CCC7-FB4C-B7F3-B6A28964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AD48A-4069-0D46-8778-F8572C49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151D8-667C-E148-AF66-44F833864BF6}"/>
              </a:ext>
            </a:extLst>
          </p:cNvPr>
          <p:cNvSpPr txBox="1"/>
          <p:nvPr/>
        </p:nvSpPr>
        <p:spPr>
          <a:xfrm>
            <a:off x="853440" y="2973051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Array</a:t>
            </a:r>
            <a:r>
              <a:rPr kumimoji="1" lang="ko-KR" altLang="en-US" sz="2000" b="1" dirty="0"/>
              <a:t> 객체로 배열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3E86-9D7E-4F28-8CD8-E7F546738CEE}"/>
              </a:ext>
            </a:extLst>
          </p:cNvPr>
          <p:cNvSpPr txBox="1"/>
          <p:nvPr/>
        </p:nvSpPr>
        <p:spPr>
          <a:xfrm>
            <a:off x="838200" y="2003048"/>
            <a:ext cx="84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배열에 활용하는 많은 속성과 함수가 미리 정의되어 있는 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785E5-6586-41EC-BB97-D2F93CA84490}"/>
              </a:ext>
            </a:extLst>
          </p:cNvPr>
          <p:cNvSpPr txBox="1"/>
          <p:nvPr/>
        </p:nvSpPr>
        <p:spPr>
          <a:xfrm>
            <a:off x="955964" y="359941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초깃값이</a:t>
            </a:r>
            <a:r>
              <a:rPr lang="ko-KR" altLang="en-US" dirty="0"/>
              <a:t> 없을 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5CEFB-B961-45FB-8EC9-BD8BB43B5045}"/>
              </a:ext>
            </a:extLst>
          </p:cNvPr>
          <p:cNvSpPr txBox="1"/>
          <p:nvPr/>
        </p:nvSpPr>
        <p:spPr>
          <a:xfrm>
            <a:off x="1016569" y="473159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초깃값이</a:t>
            </a:r>
            <a:r>
              <a:rPr lang="ko-KR" altLang="en-US" dirty="0"/>
              <a:t> 있을 때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8F60C3-339F-4EF0-A438-FFC4CAD7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43" y="3632263"/>
            <a:ext cx="5480393" cy="4120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119AC8-4C61-4339-8B6D-4EFF246A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04" y="4726014"/>
            <a:ext cx="7800109" cy="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5489-A0EA-83A1-3619-CBB8808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29465-A0E7-2490-3D73-616DFD6723AC}"/>
              </a:ext>
            </a:extLst>
          </p:cNvPr>
          <p:cNvSpPr txBox="1"/>
          <p:nvPr/>
        </p:nvSpPr>
        <p:spPr>
          <a:xfrm>
            <a:off x="748937" y="1298304"/>
            <a:ext cx="1076379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배열은 키 없이 여러 개의 값을 모아 놓은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값이 중복되어도 상관없다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셋은 키 없이 여러 개의 값을 모아 놓은</a:t>
            </a:r>
            <a:r>
              <a:rPr lang="en-US" altLang="ko-KR" sz="1600" dirty="0"/>
              <a:t> </a:t>
            </a:r>
            <a:r>
              <a:rPr lang="ko-KR" altLang="en-US" sz="1600" dirty="0"/>
              <a:t>것은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같지만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값이 중복되지 않는다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50577D-3D26-B7BB-1E66-78B374B8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37"/>
          <a:stretch/>
        </p:blipFill>
        <p:spPr>
          <a:xfrm>
            <a:off x="871606" y="2889854"/>
            <a:ext cx="2190529" cy="762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52202-AE68-041D-46EA-114AD26D6F93}"/>
              </a:ext>
            </a:extLst>
          </p:cNvPr>
          <p:cNvSpPr txBox="1"/>
          <p:nvPr/>
        </p:nvSpPr>
        <p:spPr>
          <a:xfrm>
            <a:off x="871606" y="2316480"/>
            <a:ext cx="586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Set </a:t>
            </a:r>
            <a:r>
              <a:rPr lang="ko-KR" altLang="en-US" sz="1600" dirty="0"/>
              <a:t>객체의 인스턴스를 만든 후 값을 추가한다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DAA39C-961A-C295-2063-CE8AC62B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06" y="3776725"/>
            <a:ext cx="2190529" cy="429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C738AC-A364-C5D3-1F80-8DF831815CF4}"/>
              </a:ext>
            </a:extLst>
          </p:cNvPr>
          <p:cNvSpPr txBox="1"/>
          <p:nvPr/>
        </p:nvSpPr>
        <p:spPr>
          <a:xfrm>
            <a:off x="3936274" y="2828984"/>
            <a:ext cx="4249783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numSet1 = new Set()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numSet1.add("one")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{"one"}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numSet1.add("two")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{"one", "two"}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14846D-B0AB-27DE-B19E-DC7872BBFF3B}"/>
              </a:ext>
            </a:extLst>
          </p:cNvPr>
          <p:cNvSpPr txBox="1"/>
          <p:nvPr/>
        </p:nvSpPr>
        <p:spPr>
          <a:xfrm>
            <a:off x="3936274" y="473880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numSet1 = new Set().add("one").add("two")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146CE4A-CFB3-A348-875C-014F9C89E024}"/>
              </a:ext>
            </a:extLst>
          </p:cNvPr>
          <p:cNvSpPr/>
          <p:nvPr/>
        </p:nvSpPr>
        <p:spPr>
          <a:xfrm>
            <a:off x="5660571" y="4206240"/>
            <a:ext cx="226423" cy="338554"/>
          </a:xfrm>
          <a:prstGeom prst="down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74BC4-C11D-8A98-327D-8EAF436C0C5B}"/>
              </a:ext>
            </a:extLst>
          </p:cNvPr>
          <p:cNvSpPr txBox="1"/>
          <p:nvPr/>
        </p:nvSpPr>
        <p:spPr>
          <a:xfrm>
            <a:off x="5886994" y="420624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체이닝해서</a:t>
            </a:r>
            <a:r>
              <a:rPr lang="ko-KR" altLang="en-US" sz="1400" dirty="0"/>
              <a:t> 작성하면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3957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5489-A0EA-83A1-3619-CBB8808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29465-A0E7-2490-3D73-616DFD6723AC}"/>
              </a:ext>
            </a:extLst>
          </p:cNvPr>
          <p:cNvSpPr txBox="1"/>
          <p:nvPr/>
        </p:nvSpPr>
        <p:spPr>
          <a:xfrm>
            <a:off x="748937" y="1298304"/>
            <a:ext cx="1076379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배열을 인수로 받아서 셋으로 만들 수도 있다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738AC-A364-C5D3-1F80-8DF831815CF4}"/>
              </a:ext>
            </a:extLst>
          </p:cNvPr>
          <p:cNvSpPr txBox="1"/>
          <p:nvPr/>
        </p:nvSpPr>
        <p:spPr>
          <a:xfrm>
            <a:off x="836926" y="1958126"/>
            <a:ext cx="4954274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numSet2 = new Set([1, 2, 3])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numSet2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{1, 2, 3}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numSet3 = new Set([1, 2, 1, 3, 1, 5])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numSet3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{1, 2, 3, 5}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89717-0C32-254B-D788-0DC4FB6E9C46}"/>
              </a:ext>
            </a:extLst>
          </p:cNvPr>
          <p:cNvSpPr txBox="1"/>
          <p:nvPr/>
        </p:nvSpPr>
        <p:spPr>
          <a:xfrm>
            <a:off x="6209211" y="286417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중복 값이 있는 배열을 받아도 </a:t>
            </a:r>
            <a:r>
              <a:rPr lang="ko-KR" altLang="en-US" sz="1400" dirty="0" err="1">
                <a:solidFill>
                  <a:srgbClr val="0070C0"/>
                </a:solidFill>
              </a:rPr>
              <a:t>중복값을</a:t>
            </a:r>
            <a:r>
              <a:rPr lang="ko-KR" altLang="en-US" sz="1400" dirty="0">
                <a:solidFill>
                  <a:srgbClr val="0070C0"/>
                </a:solidFill>
              </a:rPr>
              <a:t> 모두 제거하고 셋을 만든다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ED411C-7F1C-977D-C563-0CBD6ED98275}"/>
              </a:ext>
            </a:extLst>
          </p:cNvPr>
          <p:cNvCxnSpPr/>
          <p:nvPr/>
        </p:nvCxnSpPr>
        <p:spPr>
          <a:xfrm flipH="1">
            <a:off x="5460274" y="3039291"/>
            <a:ext cx="635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31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5489-A0EA-83A1-3619-CBB8808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셋의 프로퍼티와 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A1AE7E-1E70-D221-1B93-8C8DF9C8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31" y="1315419"/>
            <a:ext cx="6803050" cy="1641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2FF3A-9548-2D53-983B-60B160A02E19}"/>
              </a:ext>
            </a:extLst>
          </p:cNvPr>
          <p:cNvSpPr txBox="1"/>
          <p:nvPr/>
        </p:nvSpPr>
        <p:spPr>
          <a:xfrm>
            <a:off x="879566" y="3248297"/>
            <a:ext cx="855181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강의실에 출석 체크하기 위해 입장하는 학생 이름을 저장할 경우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학생이 잠시 나갔다가 다시 강의실에 들어와도 학생 이름을 </a:t>
            </a:r>
            <a:r>
              <a:rPr lang="en-US" altLang="ko-KR" sz="1600" dirty="0"/>
              <a:t>2</a:t>
            </a:r>
            <a:r>
              <a:rPr lang="ko-KR" altLang="en-US" sz="1600" dirty="0"/>
              <a:t>번 저장할 필요가 없으므로 이 경우에는 배열보다 셋이 적합하다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4B913-750C-5E8C-6B48-10981AE9F6C3}"/>
              </a:ext>
            </a:extLst>
          </p:cNvPr>
          <p:cNvSpPr txBox="1"/>
          <p:nvPr/>
        </p:nvSpPr>
        <p:spPr>
          <a:xfrm>
            <a:off x="1001486" y="4582273"/>
            <a:ext cx="609600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students = new Set();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students.add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students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4624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75489-A0EA-83A1-3619-CBB8808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셋의 프로퍼티와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2FF3A-9548-2D53-983B-60B160A02E19}"/>
              </a:ext>
            </a:extLst>
          </p:cNvPr>
          <p:cNvSpPr txBox="1"/>
          <p:nvPr/>
        </p:nvSpPr>
        <p:spPr>
          <a:xfrm>
            <a:off x="748938" y="2696010"/>
            <a:ext cx="855181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keys(),</a:t>
            </a:r>
            <a:r>
              <a:rPr lang="ko-KR" altLang="en-US" sz="1600" dirty="0"/>
              <a:t> </a:t>
            </a:r>
            <a:r>
              <a:rPr lang="en-US" altLang="ko-KR" sz="1600" dirty="0"/>
              <a:t>values(),</a:t>
            </a:r>
            <a:r>
              <a:rPr lang="ko-KR" altLang="en-US" sz="1600" dirty="0"/>
              <a:t> </a:t>
            </a:r>
            <a:r>
              <a:rPr lang="en-US" altLang="ko-KR" sz="1600" dirty="0"/>
              <a:t>entries()</a:t>
            </a:r>
            <a:r>
              <a:rPr lang="ko-KR" altLang="en-US" sz="1600" dirty="0"/>
              <a:t> 메서드는 </a:t>
            </a:r>
            <a:r>
              <a:rPr lang="ko-KR" altLang="en-US" sz="1600" dirty="0" err="1"/>
              <a:t>이터러블</a:t>
            </a:r>
            <a:r>
              <a:rPr lang="ko-KR" altLang="en-US" sz="1600" dirty="0"/>
              <a:t> 객체를 반환한다</a:t>
            </a:r>
            <a:r>
              <a:rPr lang="en-US" altLang="ko-KR" sz="1600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4B913-750C-5E8C-6B48-10981AE9F6C3}"/>
              </a:ext>
            </a:extLst>
          </p:cNvPr>
          <p:cNvSpPr txBox="1"/>
          <p:nvPr/>
        </p:nvSpPr>
        <p:spPr>
          <a:xfrm>
            <a:off x="815311" y="3429000"/>
            <a:ext cx="7179157" cy="1162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students.keys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students.values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students.entries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 =&gt;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 =&gt; '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백두산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EF7C6-D665-0DD7-A292-663424DF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2" y="1396695"/>
            <a:ext cx="6856939" cy="10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9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187028"/>
            <a:ext cx="4591623" cy="2360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이터레이터</a:t>
            </a:r>
            <a:br>
              <a:rPr lang="en-US" altLang="ko-KR" sz="5000" dirty="0">
                <a:solidFill>
                  <a:schemeClr val="bg1"/>
                </a:solidFill>
              </a:rPr>
            </a:br>
            <a:r>
              <a:rPr lang="ko-KR" altLang="en-US" sz="5000" dirty="0" err="1">
                <a:solidFill>
                  <a:schemeClr val="bg1"/>
                </a:solidFill>
              </a:rPr>
              <a:t>제너레이터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55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D6A2-4874-4907-97E7-302BAE9C5E4F}"/>
              </a:ext>
            </a:extLst>
          </p:cNvPr>
          <p:cNvSpPr txBox="1"/>
          <p:nvPr/>
        </p:nvSpPr>
        <p:spPr>
          <a:xfrm>
            <a:off x="631884" y="1404483"/>
            <a:ext cx="982710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이터러블</a:t>
            </a:r>
            <a:r>
              <a:rPr lang="ko-KR" altLang="en-US" sz="1600" dirty="0"/>
              <a:t> 객체에서 </a:t>
            </a:r>
            <a:r>
              <a:rPr lang="ko-KR" altLang="en-US" sz="1600" dirty="0" err="1"/>
              <a:t>이터러블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)</a:t>
            </a:r>
            <a:r>
              <a:rPr lang="ko-KR" altLang="en-US" sz="1600" dirty="0"/>
              <a:t>이란</a:t>
            </a:r>
            <a:r>
              <a:rPr lang="en-US" altLang="ko-KR" sz="1600" dirty="0"/>
              <a:t>, ‘</a:t>
            </a:r>
            <a:r>
              <a:rPr lang="ko-KR" altLang="en-US" sz="1600" dirty="0"/>
              <a:t>순서대로 처리할 수 있다’는 뜻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배열은 인덱스와 값을 가지고 있으므로 인덱스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차례대로 값을 가져와서 처리할 수 있기 때문에 </a:t>
            </a:r>
            <a:r>
              <a:rPr lang="ko-KR" altLang="en-US" sz="1600" dirty="0" err="1"/>
              <a:t>이터러블</a:t>
            </a:r>
            <a:r>
              <a:rPr lang="ko-KR" altLang="en-US" sz="1600" dirty="0"/>
              <a:t> 객체이다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문자열과 배열</a:t>
            </a:r>
            <a:r>
              <a:rPr lang="en-US" altLang="ko-KR" sz="1600" dirty="0"/>
              <a:t>, </a:t>
            </a:r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셋이 </a:t>
            </a:r>
            <a:r>
              <a:rPr lang="ko-KR" altLang="en-US" sz="1600" dirty="0" err="1"/>
              <a:t>이터러블</a:t>
            </a:r>
            <a:r>
              <a:rPr lang="ko-KR" altLang="en-US" sz="1600" dirty="0"/>
              <a:t> 객체이다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ADF56-FCE9-E2C2-C4CA-42C42A4D920B}"/>
              </a:ext>
            </a:extLst>
          </p:cNvPr>
          <p:cNvSpPr txBox="1"/>
          <p:nvPr/>
        </p:nvSpPr>
        <p:spPr>
          <a:xfrm>
            <a:off x="748937" y="3167830"/>
            <a:ext cx="788996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이터러블</a:t>
            </a:r>
            <a:r>
              <a:rPr lang="ko-KR" altLang="en-US" sz="1600" dirty="0"/>
              <a:t> 객체에서는 다음과 같은 기능을 사용할 수 있다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for...of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전개 연산자</a:t>
            </a:r>
            <a:r>
              <a:rPr lang="en-US" altLang="ko-KR" sz="1600" dirty="0"/>
              <a:t>(...)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구조 분해 할당</a:t>
            </a:r>
          </a:p>
        </p:txBody>
      </p:sp>
    </p:spTree>
    <p:extLst>
      <p:ext uri="{BB962C8B-B14F-4D97-AF65-F5344CB8AC3E}">
        <p14:creationId xmlns:p14="http://schemas.microsoft.com/office/powerpoint/2010/main" val="2934282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D6A2-4874-4907-97E7-302BAE9C5E4F}"/>
              </a:ext>
            </a:extLst>
          </p:cNvPr>
          <p:cNvSpPr txBox="1"/>
          <p:nvPr/>
        </p:nvSpPr>
        <p:spPr>
          <a:xfrm>
            <a:off x="631885" y="1404483"/>
            <a:ext cx="481968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문자열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C5868-966A-E7FE-9A0E-851C617D7CB8}"/>
              </a:ext>
            </a:extLst>
          </p:cNvPr>
          <p:cNvSpPr txBox="1"/>
          <p:nvPr/>
        </p:nvSpPr>
        <p:spPr>
          <a:xfrm>
            <a:off x="714103" y="1968026"/>
            <a:ext cx="4667794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hi = "hello“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for...of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반복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of hi){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전개 연산자 사용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chArray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[...hi]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chArray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// ["h", "e", "l", "l", "o"]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구조 분해 할당 사용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[ch1, ch2] = hi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ch1 // "h"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ch2 // "e"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39693-1400-9C31-1069-23EA2DED2AC1}"/>
              </a:ext>
            </a:extLst>
          </p:cNvPr>
          <p:cNvSpPr txBox="1"/>
          <p:nvPr/>
        </p:nvSpPr>
        <p:spPr>
          <a:xfrm>
            <a:off x="6492754" y="2223089"/>
            <a:ext cx="4819682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일반 객체는 </a:t>
            </a:r>
            <a:r>
              <a:rPr lang="ko-KR" altLang="en-US" sz="1600" dirty="0" err="1"/>
              <a:t>이터러블하지</a:t>
            </a:r>
            <a:r>
              <a:rPr lang="ko-KR" altLang="en-US" sz="1600" dirty="0"/>
              <a:t> 않다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 안에 많은 자료를 저장하고 처리해야 하기 때문에 전개 연산자나 구조 분해 할당을 사용하거나</a:t>
            </a:r>
            <a:r>
              <a:rPr lang="en-US" altLang="ko-KR" sz="1600" dirty="0"/>
              <a:t> for…of</a:t>
            </a:r>
            <a:r>
              <a:rPr lang="ko-KR" altLang="en-US" sz="1600" dirty="0"/>
              <a:t>문으로 순회하는 것이 편리하다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일반 객체를 </a:t>
            </a:r>
            <a:r>
              <a:rPr lang="ko-KR" altLang="en-US" sz="1600" dirty="0" err="1">
                <a:sym typeface="Wingdings" panose="05000000000000000000" pitchFamily="2" charset="2"/>
              </a:rPr>
              <a:t>이터러블하게</a:t>
            </a:r>
            <a:r>
              <a:rPr lang="ko-KR" altLang="en-US" sz="1600" dirty="0">
                <a:sym typeface="Wingdings" panose="05000000000000000000" pitchFamily="2" charset="2"/>
              </a:rPr>
              <a:t> 만들어서 사용한다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sym typeface="Wingdings" panose="05000000000000000000" pitchFamily="2" charset="2"/>
              </a:rPr>
              <a:t>제너레이터</a:t>
            </a:r>
            <a:r>
              <a:rPr lang="ko-KR" altLang="en-US" sz="1600" dirty="0">
                <a:sym typeface="Wingdings" panose="05000000000000000000" pitchFamily="2" charset="2"/>
              </a:rPr>
              <a:t> 함수 사용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3645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39693-1400-9C31-1069-23EA2DED2AC1}"/>
              </a:ext>
            </a:extLst>
          </p:cNvPr>
          <p:cNvSpPr txBox="1"/>
          <p:nvPr/>
        </p:nvSpPr>
        <p:spPr>
          <a:xfrm>
            <a:off x="823473" y="1352232"/>
            <a:ext cx="769350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창에서 배열을 만든 후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배열의 프로퍼티</a:t>
            </a:r>
            <a:r>
              <a:rPr lang="en-US" altLang="ko-KR" sz="1600" dirty="0"/>
              <a:t>, </a:t>
            </a:r>
            <a:r>
              <a:rPr lang="ko-KR" altLang="en-US" sz="1600" dirty="0"/>
              <a:t>메서드를 확인해 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8306F-2A35-9B4A-05EB-9311F985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73" y="4041892"/>
            <a:ext cx="3292770" cy="4302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C3870-0DB6-8613-3593-D0B01FC8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1" y="1766256"/>
            <a:ext cx="7649643" cy="2076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E7665-4AD1-9332-8035-C61105C04B6D}"/>
              </a:ext>
            </a:extLst>
          </p:cNvPr>
          <p:cNvSpPr txBox="1"/>
          <p:nvPr/>
        </p:nvSpPr>
        <p:spPr>
          <a:xfrm>
            <a:off x="2469858" y="4753191"/>
            <a:ext cx="576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이터러블</a:t>
            </a:r>
            <a:r>
              <a:rPr lang="ko-KR" altLang="en-US" sz="1600" dirty="0"/>
              <a:t> 객체에는 </a:t>
            </a:r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메서드가 포함되어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6D9AE68-2845-C1A4-22BA-4E3F0716AF4E}"/>
              </a:ext>
            </a:extLst>
          </p:cNvPr>
          <p:cNvCxnSpPr/>
          <p:nvPr/>
        </p:nvCxnSpPr>
        <p:spPr>
          <a:xfrm>
            <a:off x="1611086" y="4472147"/>
            <a:ext cx="661851" cy="465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EF343F-096D-E74B-977D-5F07857793EB}"/>
              </a:ext>
            </a:extLst>
          </p:cNvPr>
          <p:cNvSpPr txBox="1"/>
          <p:nvPr/>
        </p:nvSpPr>
        <p:spPr>
          <a:xfrm>
            <a:off x="2469858" y="5207890"/>
            <a:ext cx="6365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메서드를 실행하면 </a:t>
            </a:r>
            <a:r>
              <a:rPr lang="en-US" altLang="ko-KR" sz="1600" dirty="0"/>
              <a:t>Iterator </a:t>
            </a:r>
            <a:r>
              <a:rPr lang="ko-KR" altLang="en-US" sz="1600" dirty="0"/>
              <a:t>객체가 반환된다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9459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/>
              <a:t>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39693-1400-9C31-1069-23EA2DED2AC1}"/>
              </a:ext>
            </a:extLst>
          </p:cNvPr>
          <p:cNvSpPr txBox="1"/>
          <p:nvPr/>
        </p:nvSpPr>
        <p:spPr>
          <a:xfrm>
            <a:off x="823473" y="1352232"/>
            <a:ext cx="769350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창에서 배열을 만든 후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배열의 프로퍼티</a:t>
            </a:r>
            <a:r>
              <a:rPr lang="en-US" altLang="ko-KR" sz="1600" dirty="0"/>
              <a:t>, </a:t>
            </a:r>
            <a:r>
              <a:rPr lang="ko-KR" altLang="en-US" sz="1600" dirty="0"/>
              <a:t>메서드를 확인해 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C8306F-2A35-9B4A-05EB-9311F985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73" y="4041892"/>
            <a:ext cx="3292770" cy="4302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C3870-0DB6-8613-3593-D0B01FC8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1" y="1766256"/>
            <a:ext cx="7649643" cy="2076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E7665-4AD1-9332-8035-C61105C04B6D}"/>
              </a:ext>
            </a:extLst>
          </p:cNvPr>
          <p:cNvSpPr txBox="1"/>
          <p:nvPr/>
        </p:nvSpPr>
        <p:spPr>
          <a:xfrm>
            <a:off x="2469858" y="4753191"/>
            <a:ext cx="909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이터러블</a:t>
            </a:r>
            <a:r>
              <a:rPr lang="ko-KR" altLang="en-US" sz="1600" dirty="0"/>
              <a:t> 객체에는 </a:t>
            </a:r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메서드가 포함되어 있다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‘</a:t>
            </a:r>
            <a:r>
              <a:rPr lang="ko-KR" altLang="en-US" sz="1600" dirty="0" err="1">
                <a:sym typeface="Wingdings" panose="05000000000000000000" pitchFamily="2" charset="2"/>
              </a:rPr>
              <a:t>이터러블</a:t>
            </a:r>
            <a:r>
              <a:rPr lang="ko-KR" altLang="en-US" sz="1600" dirty="0">
                <a:sym typeface="Wingdings" panose="05000000000000000000" pitchFamily="2" charset="2"/>
              </a:rPr>
              <a:t> 프로토콜</a:t>
            </a:r>
            <a:r>
              <a:rPr lang="en-US" altLang="ko-KR" sz="1600" dirty="0">
                <a:sym typeface="Wingdings" panose="05000000000000000000" pitchFamily="2" charset="2"/>
              </a:rPr>
              <a:t>＇</a:t>
            </a:r>
            <a:r>
              <a:rPr lang="ko-KR" altLang="en-US" sz="1600" dirty="0">
                <a:sym typeface="Wingdings" panose="05000000000000000000" pitchFamily="2" charset="2"/>
              </a:rPr>
              <a:t>이라고 한다</a:t>
            </a:r>
            <a:endParaRPr lang="ko-KR" altLang="en-US" sz="16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6D9AE68-2845-C1A4-22BA-4E3F0716AF4E}"/>
              </a:ext>
            </a:extLst>
          </p:cNvPr>
          <p:cNvCxnSpPr/>
          <p:nvPr/>
        </p:nvCxnSpPr>
        <p:spPr>
          <a:xfrm>
            <a:off x="1611086" y="4472147"/>
            <a:ext cx="661851" cy="465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EF343F-096D-E74B-977D-5F07857793EB}"/>
              </a:ext>
            </a:extLst>
          </p:cNvPr>
          <p:cNvSpPr txBox="1"/>
          <p:nvPr/>
        </p:nvSpPr>
        <p:spPr>
          <a:xfrm>
            <a:off x="2469858" y="5207890"/>
            <a:ext cx="6365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Symbol.iterator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메서드를 실행하면 </a:t>
            </a:r>
            <a:r>
              <a:rPr lang="en-US" altLang="ko-KR" sz="1600" dirty="0"/>
              <a:t>Iterator </a:t>
            </a:r>
            <a:r>
              <a:rPr lang="ko-KR" altLang="en-US" sz="1600" dirty="0"/>
              <a:t>객체가 반환된다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0EA35-0902-A627-4FA7-7F20EF420388}"/>
              </a:ext>
            </a:extLst>
          </p:cNvPr>
          <p:cNvSpPr txBox="1"/>
          <p:nvPr/>
        </p:nvSpPr>
        <p:spPr>
          <a:xfrm>
            <a:off x="2548235" y="5709552"/>
            <a:ext cx="3809022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arr = [1, 2, 3, 4, 5]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it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Symbol.iterator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]()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09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E4D232-898A-9AC2-F6D1-64CFE1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/>
              <a:t>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42171-F604-D2AC-E835-9B72908DE527}"/>
              </a:ext>
            </a:extLst>
          </p:cNvPr>
          <p:cNvSpPr txBox="1"/>
          <p:nvPr/>
        </p:nvSpPr>
        <p:spPr>
          <a:xfrm>
            <a:off x="714103" y="1358537"/>
            <a:ext cx="991035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이터레이터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객체란</a:t>
            </a:r>
            <a:r>
              <a:rPr lang="ko-KR" altLang="en-US" sz="1600" dirty="0"/>
              <a:t> 객체의 요소를 순서대로 꺼낼 수 있는 객체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next()</a:t>
            </a:r>
            <a:r>
              <a:rPr lang="ko-KR" altLang="en-US" sz="1600" dirty="0"/>
              <a:t> 메서드가 있기 때문에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next()</a:t>
            </a:r>
            <a:r>
              <a:rPr lang="ko-KR" altLang="en-US" sz="1600" dirty="0"/>
              <a:t> 메서드는 </a:t>
            </a:r>
            <a:r>
              <a:rPr lang="en-US" altLang="ko-KR" sz="1600" dirty="0"/>
              <a:t>value</a:t>
            </a:r>
            <a:r>
              <a:rPr lang="ko-KR" altLang="en-US" sz="1600" dirty="0"/>
              <a:t>와 </a:t>
            </a:r>
            <a:r>
              <a:rPr lang="en-US" altLang="ko-KR" sz="1600" dirty="0"/>
              <a:t>done</a:t>
            </a:r>
            <a:r>
              <a:rPr lang="ko-KR" altLang="en-US" sz="1600" dirty="0"/>
              <a:t>을 반환한다</a:t>
            </a:r>
            <a:r>
              <a:rPr lang="en-US" altLang="ko-KR" sz="1600" dirty="0"/>
              <a:t>. value – </a:t>
            </a:r>
            <a:r>
              <a:rPr lang="ko-KR" altLang="en-US" sz="1600" dirty="0"/>
              <a:t>다음 값</a:t>
            </a:r>
            <a:r>
              <a:rPr lang="en-US" altLang="ko-KR" sz="1600" dirty="0"/>
              <a:t>, done – </a:t>
            </a:r>
            <a:r>
              <a:rPr lang="ko-KR" altLang="en-US" sz="1600" dirty="0" err="1"/>
              <a:t>이터레이터</a:t>
            </a:r>
            <a:r>
              <a:rPr lang="en-US" altLang="ko-KR" sz="1600" dirty="0"/>
              <a:t> </a:t>
            </a:r>
            <a:r>
              <a:rPr lang="ko-KR" altLang="en-US" sz="1600" dirty="0"/>
              <a:t>객체가 끝났는지 여부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5DD4D-FBB4-E387-1497-021AE5EDB174}"/>
              </a:ext>
            </a:extLst>
          </p:cNvPr>
          <p:cNvSpPr txBox="1"/>
          <p:nvPr/>
        </p:nvSpPr>
        <p:spPr>
          <a:xfrm>
            <a:off x="714103" y="2706606"/>
            <a:ext cx="5277394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arr = [1, 2, 3, 4, 5]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it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Symbol.iterator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1,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2,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3,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4,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5, done: false}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it.next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undefined, done: true}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41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7" y="1246550"/>
            <a:ext cx="8441654" cy="5255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035E1-717C-128D-7E8C-F6D9C326F1A0}"/>
              </a:ext>
            </a:extLst>
          </p:cNvPr>
          <p:cNvSpPr txBox="1"/>
          <p:nvPr/>
        </p:nvSpPr>
        <p:spPr>
          <a:xfrm>
            <a:off x="306648" y="319086"/>
            <a:ext cx="6638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배열 객체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 ─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1845122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32DE-C1BA-A5A2-6913-64FB8CA2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제너레이터</a:t>
            </a:r>
            <a:r>
              <a:rPr lang="ko-KR" altLang="en-US" dirty="0"/>
              <a:t> 함수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74B68-1F88-4CC1-629B-360C331659B9}"/>
              </a:ext>
            </a:extLst>
          </p:cNvPr>
          <p:cNvSpPr txBox="1"/>
          <p:nvPr/>
        </p:nvSpPr>
        <p:spPr>
          <a:xfrm>
            <a:off x="653143" y="1471749"/>
            <a:ext cx="935300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객체를 </a:t>
            </a:r>
            <a:r>
              <a:rPr lang="ko-KR" altLang="en-US" sz="1600" dirty="0" err="1"/>
              <a:t>이터러블하게</a:t>
            </a:r>
            <a:r>
              <a:rPr lang="ko-KR" altLang="en-US" sz="1600" dirty="0"/>
              <a:t> 만들기 위해 사용하는 함수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함수와 구별하기 위해 </a:t>
            </a:r>
            <a:r>
              <a:rPr lang="en-US" altLang="ko-KR" sz="1600" dirty="0"/>
              <a:t>function </a:t>
            </a:r>
            <a:r>
              <a:rPr lang="ko-KR" altLang="en-US" sz="1600" dirty="0"/>
              <a:t>다음에 *기호를 붙여서 작성하고 </a:t>
            </a:r>
            <a:br>
              <a:rPr lang="en-US" altLang="ko-KR" sz="1600" dirty="0"/>
            </a:br>
            <a:r>
              <a:rPr lang="ko-KR" altLang="en-US" sz="1600" dirty="0"/>
              <a:t>함수 안에 </a:t>
            </a:r>
            <a:r>
              <a:rPr lang="en-US" altLang="ko-KR" sz="1600" dirty="0"/>
              <a:t>return </a:t>
            </a:r>
            <a:r>
              <a:rPr lang="ko-KR" altLang="en-US" sz="1600" dirty="0"/>
              <a:t>문 대신 </a:t>
            </a:r>
            <a:r>
              <a:rPr lang="en-US" altLang="ko-KR" sz="1600" dirty="0"/>
              <a:t>yield </a:t>
            </a:r>
            <a:r>
              <a:rPr lang="ko-KR" altLang="en-US" sz="1600" dirty="0"/>
              <a:t>문을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C38EF6-A795-128C-39A1-EC2E0953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77" y="3490692"/>
            <a:ext cx="3105583" cy="1200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F5F0A-DAED-BC11-A7A0-1674DFA93607}"/>
              </a:ext>
            </a:extLst>
          </p:cNvPr>
          <p:cNvSpPr txBox="1"/>
          <p:nvPr/>
        </p:nvSpPr>
        <p:spPr>
          <a:xfrm>
            <a:off x="955277" y="2926080"/>
            <a:ext cx="265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함수 정의하기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C7F1-0648-4A89-9545-FAB396088D81}"/>
              </a:ext>
            </a:extLst>
          </p:cNvPr>
          <p:cNvSpPr txBox="1"/>
          <p:nvPr/>
        </p:nvSpPr>
        <p:spPr>
          <a:xfrm>
            <a:off x="955277" y="5011782"/>
            <a:ext cx="265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A03F66-A07A-3A1C-3840-57AE9732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77" y="5547111"/>
            <a:ext cx="2448267" cy="390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CB071-5F49-E160-94CC-1B87F9E996F2}"/>
              </a:ext>
            </a:extLst>
          </p:cNvPr>
          <p:cNvSpPr txBox="1"/>
          <p:nvPr/>
        </p:nvSpPr>
        <p:spPr>
          <a:xfrm>
            <a:off x="4635943" y="3361616"/>
            <a:ext cx="243840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function* gen()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yield 1;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yield 2;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yield 3;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589E9-3C3F-C798-0F17-0797A4A1F0FE}"/>
              </a:ext>
            </a:extLst>
          </p:cNvPr>
          <p:cNvSpPr txBox="1"/>
          <p:nvPr/>
        </p:nvSpPr>
        <p:spPr>
          <a:xfrm>
            <a:off x="7529854" y="3126484"/>
            <a:ext cx="4209300" cy="29783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g1 = gen()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1,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2,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3,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undefined, done: true}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gen {&lt;closed&gt;}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448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32DE-C1BA-A5A2-6913-64FB8CA2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제너레이터</a:t>
            </a:r>
            <a:r>
              <a:rPr lang="ko-KR" altLang="en-US" dirty="0"/>
              <a:t>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C7F1-0648-4A89-9545-FAB396088D81}"/>
              </a:ext>
            </a:extLst>
          </p:cNvPr>
          <p:cNvSpPr txBox="1"/>
          <p:nvPr/>
        </p:nvSpPr>
        <p:spPr>
          <a:xfrm>
            <a:off x="850774" y="1312533"/>
            <a:ext cx="265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A03F66-A07A-3A1C-3840-57AE9732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4" y="1847862"/>
            <a:ext cx="2448267" cy="390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3589E9-3C3F-C798-0F17-0797A4A1F0FE}"/>
              </a:ext>
            </a:extLst>
          </p:cNvPr>
          <p:cNvSpPr txBox="1"/>
          <p:nvPr/>
        </p:nvSpPr>
        <p:spPr>
          <a:xfrm>
            <a:off x="850774" y="2995855"/>
            <a:ext cx="4209300" cy="29783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g1 = gen()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1,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2,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3,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g1.next()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undefined, done: true}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g1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gen {&lt;closed&gt;}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41F0C-5F3D-30EA-E46B-3D5C124D3554}"/>
              </a:ext>
            </a:extLst>
          </p:cNvPr>
          <p:cNvSpPr txBox="1"/>
          <p:nvPr/>
        </p:nvSpPr>
        <p:spPr>
          <a:xfrm>
            <a:off x="850774" y="2542902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next()</a:t>
            </a:r>
            <a:r>
              <a:rPr lang="ko-KR" altLang="en-US" sz="1600" dirty="0"/>
              <a:t> 메서드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33F2-178B-6E13-097C-6AF70B1992E7}"/>
              </a:ext>
            </a:extLst>
          </p:cNvPr>
          <p:cNvSpPr txBox="1"/>
          <p:nvPr/>
        </p:nvSpPr>
        <p:spPr>
          <a:xfrm>
            <a:off x="5884329" y="2995855"/>
            <a:ext cx="4209300" cy="10086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g2 = gen()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of g2) console.log(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492CF-E31E-468D-42D3-2904D6C08284}"/>
              </a:ext>
            </a:extLst>
          </p:cNvPr>
          <p:cNvSpPr txBox="1"/>
          <p:nvPr/>
        </p:nvSpPr>
        <p:spPr>
          <a:xfrm>
            <a:off x="5884329" y="2542902"/>
            <a:ext cx="1247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for…of </a:t>
            </a:r>
            <a:r>
              <a:rPr lang="ko-KR" altLang="en-US" sz="1600" dirty="0"/>
              <a:t>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6A6FE-5CA3-3B87-3949-A9A0F915D40B}"/>
              </a:ext>
            </a:extLst>
          </p:cNvPr>
          <p:cNvSpPr txBox="1"/>
          <p:nvPr/>
        </p:nvSpPr>
        <p:spPr>
          <a:xfrm>
            <a:off x="5884329" y="4261202"/>
            <a:ext cx="4209300" cy="15010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g3 = gen()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g3.next()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{value: 1, done: false}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for(let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of g3) console.log(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853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3BEB-23E6-2B42-B438-4DD1D2C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객체의 주요 함수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DFB0A-EF13-B540-9CA4-151D3C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9DB4-670E-C448-BC85-AEC38729AF28}"/>
              </a:ext>
            </a:extLst>
          </p:cNvPr>
          <p:cNvSpPr txBox="1"/>
          <p:nvPr/>
        </p:nvSpPr>
        <p:spPr>
          <a:xfrm>
            <a:off x="746760" y="1563109"/>
            <a:ext cx="517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둘 이상의 배열을 연결하는 </a:t>
            </a:r>
            <a:r>
              <a:rPr kumimoji="1" lang="en-US" altLang="ko-KR" sz="2000" b="1" dirty="0" err="1"/>
              <a:t>concat</a:t>
            </a:r>
            <a:r>
              <a:rPr kumimoji="1" lang="en-US" altLang="ko-KR" sz="2000" b="1" dirty="0"/>
              <a:t>( ) </a:t>
            </a:r>
            <a:r>
              <a:rPr kumimoji="1" lang="ko-KR" altLang="en-US" sz="2000" b="1" dirty="0"/>
              <a:t>함수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EF3B3-887A-5548-B83B-06F3312B02F8}"/>
              </a:ext>
            </a:extLst>
          </p:cNvPr>
          <p:cNvSpPr txBox="1"/>
          <p:nvPr/>
        </p:nvSpPr>
        <p:spPr>
          <a:xfrm>
            <a:off x="838200" y="2197093"/>
            <a:ext cx="11049000" cy="86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기존의 배열에 또 다른 배열이나 값을 합쳐서 새로운 배열을 만드는 함수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concat( ) </a:t>
            </a:r>
            <a:r>
              <a:rPr lang="ko-KR" altLang="en-US"/>
              <a:t>함수는 새로운 배열을 만들기 때문에 기존의 </a:t>
            </a:r>
            <a:r>
              <a:rPr lang="en-US" altLang="ko-KR"/>
              <a:t>nums</a:t>
            </a:r>
            <a:r>
              <a:rPr lang="ko-KR" altLang="en-US"/>
              <a:t>나 </a:t>
            </a:r>
            <a:r>
              <a:rPr lang="en-US" altLang="ko-KR"/>
              <a:t>chars </a:t>
            </a:r>
            <a:r>
              <a:rPr lang="ko-KR" altLang="en-US"/>
              <a:t>배열에는 영향을 주지 않음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112D4A-FC30-42CF-973D-032B2587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7" y="3211402"/>
            <a:ext cx="7307686" cy="6904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E89CBE-BF0E-43A3-80CC-18A810B0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7" y="4151240"/>
            <a:ext cx="7146378" cy="8646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4201D8-E761-45C6-A98D-F0FCDC2F1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57" y="5106958"/>
            <a:ext cx="6678164" cy="9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3BEB-23E6-2B42-B438-4DD1D2C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객체의 주요 함수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DFB0A-EF13-B540-9CA4-151D3C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9DB4-670E-C448-BC85-AEC38729AF28}"/>
              </a:ext>
            </a:extLst>
          </p:cNvPr>
          <p:cNvSpPr txBox="1"/>
          <p:nvPr/>
        </p:nvSpPr>
        <p:spPr>
          <a:xfrm>
            <a:off x="838200" y="1649225"/>
            <a:ext cx="517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배열 요소를 연결하는 </a:t>
            </a:r>
            <a:r>
              <a:rPr kumimoji="1" lang="en-US" altLang="ko-KR" sz="2000" b="1" dirty="0"/>
              <a:t>join( ) </a:t>
            </a:r>
            <a:r>
              <a:rPr kumimoji="1" lang="ko-KR" altLang="en-US" sz="2000" b="1" dirty="0"/>
              <a:t>함수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EF3B3-887A-5548-B83B-06F3312B02F8}"/>
              </a:ext>
            </a:extLst>
          </p:cNvPr>
          <p:cNvSpPr txBox="1"/>
          <p:nvPr/>
        </p:nvSpPr>
        <p:spPr>
          <a:xfrm>
            <a:off x="929640" y="2283209"/>
            <a:ext cx="5084064" cy="86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지정한 구분 기호를 사용해 배열 요소 연결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구분 기호를 지정하지 않으면 쉼표</a:t>
            </a:r>
            <a:r>
              <a:rPr lang="en-US" altLang="ko-KR"/>
              <a:t>(,)</a:t>
            </a:r>
            <a:r>
              <a:rPr lang="ko-KR" altLang="en-US"/>
              <a:t>로 구분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D90420-F16A-42F6-9649-A9056489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41" y="3444318"/>
            <a:ext cx="4322292" cy="12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3BEB-23E6-2B42-B438-4DD1D2C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Array</a:t>
            </a:r>
            <a:r>
              <a:rPr kumimoji="1" lang="ko-KR" altLang="en-US"/>
              <a:t> 객체의 주요 함수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DFB0A-EF13-B540-9CA4-151D3C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9DB4-670E-C448-BC85-AEC38729AF28}"/>
              </a:ext>
            </a:extLst>
          </p:cNvPr>
          <p:cNvSpPr txBox="1"/>
          <p:nvPr/>
        </p:nvSpPr>
        <p:spPr>
          <a:xfrm>
            <a:off x="931025" y="1584207"/>
            <a:ext cx="84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새로운 요소를 추가하는 </a:t>
            </a:r>
            <a:r>
              <a:rPr kumimoji="1" lang="en-US" altLang="ko-KR" sz="2000" b="1"/>
              <a:t>push( ) </a:t>
            </a:r>
            <a:r>
              <a:rPr kumimoji="1" lang="ko-KR" altLang="en-US" sz="2000" b="1"/>
              <a:t>함수와 </a:t>
            </a:r>
            <a:r>
              <a:rPr kumimoji="1" lang="en-US" altLang="ko-KR" sz="2000" b="1"/>
              <a:t>unshift( ) </a:t>
            </a:r>
            <a:r>
              <a:rPr kumimoji="1" lang="ko-KR" altLang="en-US" sz="2000" b="1"/>
              <a:t>함수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EF3B3-887A-5548-B83B-06F3312B02F8}"/>
              </a:ext>
            </a:extLst>
          </p:cNvPr>
          <p:cNvSpPr txBox="1"/>
          <p:nvPr/>
        </p:nvSpPr>
        <p:spPr>
          <a:xfrm>
            <a:off x="1022465" y="2218191"/>
            <a:ext cx="679094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push( )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배열의 맨 끝에 요소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unshift( )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배열의 맨 앞에 요소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새 요소가 추가된 후의 요소 개수가 반환됨 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80D4396-AB73-084C-A135-BD57DDAE6513}"/>
              </a:ext>
            </a:extLst>
          </p:cNvPr>
          <p:cNvCxnSpPr/>
          <p:nvPr/>
        </p:nvCxnSpPr>
        <p:spPr>
          <a:xfrm>
            <a:off x="6212541" y="3429000"/>
            <a:ext cx="0" cy="24608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0EDD1F0-4FA3-478F-82FF-E7913D33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4" y="3704858"/>
            <a:ext cx="4575975" cy="930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238AAC-2292-46B1-BCBA-1002C5C58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94" y="4831886"/>
            <a:ext cx="3644247" cy="6639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6E012D-9EAD-49B8-AC6C-65FC81C10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526" y="3737353"/>
            <a:ext cx="4266895" cy="6356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1A4189-B3DA-47C0-BD2F-7ED89641E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099" y="4711800"/>
            <a:ext cx="3570054" cy="5629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A8560F-072D-4C2C-8FD1-8F6CA4B1A8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00"/>
          <a:stretch/>
        </p:blipFill>
        <p:spPr>
          <a:xfrm>
            <a:off x="838200" y="5652639"/>
            <a:ext cx="4966050" cy="9338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344751-BAA1-4E07-9D91-6C034C283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2541" y="5652639"/>
            <a:ext cx="6011083" cy="10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3964</Words>
  <Application>Microsoft Office PowerPoint</Application>
  <PresentationFormat>와이드스크린</PresentationFormat>
  <Paragraphs>521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8" baseType="lpstr">
      <vt:lpstr>D2Coding</vt:lpstr>
      <vt:lpstr>KoPubWorld돋움체 Bold</vt:lpstr>
      <vt:lpstr>Tmon몬소리OTF Black</vt:lpstr>
      <vt:lpstr>맑은 고딕</vt:lpstr>
      <vt:lpstr>Arial</vt:lpstr>
      <vt:lpstr>Calibri</vt:lpstr>
      <vt:lpstr>Office 테마</vt:lpstr>
      <vt:lpstr>PowerPoint 프레젠테이션</vt:lpstr>
      <vt:lpstr>01[HTML+CSS+ JAVASCRIPT] 배열객체</vt:lpstr>
      <vt:lpstr>Array 객체란</vt:lpstr>
      <vt:lpstr>PowerPoint 프레젠테이션</vt:lpstr>
      <vt:lpstr>Array 객체란</vt:lpstr>
      <vt:lpstr>PowerPoint 프레젠테이션</vt:lpstr>
      <vt:lpstr>Array 객체의 주요 함수</vt:lpstr>
      <vt:lpstr>Array 객체의 주요 함수</vt:lpstr>
      <vt:lpstr>Array 객체의 주요 함수</vt:lpstr>
      <vt:lpstr>Array 객체의 주요 함수</vt:lpstr>
      <vt:lpstr>Array 객체의 주요 함수</vt:lpstr>
      <vt:lpstr>Array 객체의 주요 함수</vt:lpstr>
      <vt:lpstr>Array 객체의 주요 함수</vt:lpstr>
      <vt:lpstr>Array 객체의 주요 함수</vt:lpstr>
      <vt:lpstr>[미리보기] 여행 준비물 점검 프로그램</vt:lpstr>
      <vt:lpstr>생각해 보기</vt:lpstr>
      <vt:lpstr>입력 필드 만들기</vt:lpstr>
      <vt:lpstr>항목 추가하기 &amp; 표시하기</vt:lpstr>
      <vt:lpstr>클릭하면 항목 삭제하기</vt:lpstr>
      <vt:lpstr>01[HTML+CSS+ JAVASCRIPT] ECMA 2015</vt:lpstr>
      <vt:lpstr>매개변수 기본값</vt:lpstr>
      <vt:lpstr>전개구문</vt:lpstr>
      <vt:lpstr>전개구문</vt:lpstr>
      <vt:lpstr>객체의 프로퍼티 – 대괄호 표기법</vt:lpstr>
      <vt:lpstr>객체의 프로퍼티 – 계산된 프로퍼티 이름</vt:lpstr>
      <vt:lpstr>객체의 프로퍼티 – 프로퍼티값 단축</vt:lpstr>
      <vt:lpstr>객체에서 심벌키 사용하기</vt:lpstr>
      <vt:lpstr>객체에서 심벌키 사용하기</vt:lpstr>
      <vt:lpstr>전역 심벌</vt:lpstr>
      <vt:lpstr>전역 심벌</vt:lpstr>
      <vt:lpstr>01[HTML+CSS+ JAVASCRIPT] 구조 분해 할당</vt:lpstr>
      <vt:lpstr>구조 분해 할당이란</vt:lpstr>
      <vt:lpstr>일부 값만 구조 분해 할당하기</vt:lpstr>
      <vt:lpstr>두 변수의 값 교환하기</vt:lpstr>
      <vt:lpstr>객체 구조 분해</vt:lpstr>
      <vt:lpstr>객체 구조 분해</vt:lpstr>
      <vt:lpstr>중첩된 객체 구조 분해</vt:lpstr>
      <vt:lpstr>01[HTML+CSS+ JAVASCRIPT] 배열 변형</vt:lpstr>
      <vt:lpstr>배열에 같은 함수 적용하기 – map()</vt:lpstr>
      <vt:lpstr>배열에 같은 함수 적용하기 – map()</vt:lpstr>
      <vt:lpstr>특정 조건으로 골라내기 – filter()</vt:lpstr>
      <vt:lpstr>값 누적하기 – reduce()</vt:lpstr>
      <vt:lpstr>01[HTML+CSS+ JAVASCRIPT] MAP, SET</vt:lpstr>
      <vt:lpstr>맵과 셋이 등장한 이유</vt:lpstr>
      <vt:lpstr>맵 </vt:lpstr>
      <vt:lpstr>맵 </vt:lpstr>
      <vt:lpstr>맵 체이닝 </vt:lpstr>
      <vt:lpstr>맵의 프로퍼티와 메서드</vt:lpstr>
      <vt:lpstr>맵의 프로퍼티와 메서드</vt:lpstr>
      <vt:lpstr>셋</vt:lpstr>
      <vt:lpstr>셋</vt:lpstr>
      <vt:lpstr>셋의 프로퍼티와 메서드</vt:lpstr>
      <vt:lpstr>셋의 프로퍼티와 메서드</vt:lpstr>
      <vt:lpstr>01[HTML+CSS+ JAVASCRIPT] 이터레이터 제너레이터</vt:lpstr>
      <vt:lpstr>이터러블 객체</vt:lpstr>
      <vt:lpstr>이터러블 객체</vt:lpstr>
      <vt:lpstr>이터러블 객체</vt:lpstr>
      <vt:lpstr>Iterator 객체</vt:lpstr>
      <vt:lpstr>Iterator 객체</vt:lpstr>
      <vt:lpstr>제너레이터 함수 </vt:lpstr>
      <vt:lpstr>제너레이터 함수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 Array 객체</dc:title>
  <dc:creator>이 호진</dc:creator>
  <cp:lastModifiedBy>이 호진</cp:lastModifiedBy>
  <cp:revision>3</cp:revision>
  <dcterms:created xsi:type="dcterms:W3CDTF">2023-05-20T10:53:26Z</dcterms:created>
  <dcterms:modified xsi:type="dcterms:W3CDTF">2023-05-20T15:05:04Z</dcterms:modified>
</cp:coreProperties>
</file>