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16" r:id="rId3"/>
    <p:sldId id="22883" r:id="rId4"/>
    <p:sldId id="278" r:id="rId5"/>
    <p:sldId id="22885" r:id="rId6"/>
    <p:sldId id="22958" r:id="rId7"/>
    <p:sldId id="22959" r:id="rId8"/>
    <p:sldId id="22960" r:id="rId9"/>
    <p:sldId id="22961" r:id="rId10"/>
    <p:sldId id="22987" r:id="rId11"/>
    <p:sldId id="22884" r:id="rId12"/>
    <p:sldId id="22964" r:id="rId13"/>
    <p:sldId id="22988" r:id="rId14"/>
    <p:sldId id="22989" r:id="rId15"/>
    <p:sldId id="22990" r:id="rId16"/>
    <p:sldId id="22991" r:id="rId17"/>
    <p:sldId id="22992" r:id="rId18"/>
    <p:sldId id="229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53FEB-067D-1023-85FD-A6EC98A9C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F85C4-55F6-82BD-85EE-D9CABACC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D3EB3-7AC4-7B67-87E9-C22AAADA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3CB8C-18DC-3C4D-A6F0-8AEAB8EE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93EC1-C10F-51D0-EDEB-E43CA3DA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1876E-C801-4C69-02AF-D13DA0DD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BA780-D95D-D09E-0EB5-562BBABC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B2CF-0215-A6AB-62AC-32A68E8D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67EBF-6B9A-CD1F-000B-BC81F910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EF937-54D9-6902-25D4-289BD3AC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11A15-B722-0F93-5495-03D89574E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D8921-417D-9326-8157-BE6009EC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48101-5008-EEBB-E071-F04B5C29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421BD-767B-3855-1DD5-01FD6C5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1ACB2-389D-113B-F227-C2F0882C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D6254-F918-33D6-14A0-AC951C70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589BF-36B2-7143-F5FA-1C5FE369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3513B-D448-8B02-965F-4CF2FE4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EB36E-6F5E-9D68-D9FE-736C6D35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6F481-50A8-FC79-F166-68ACC1E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1BD5-A300-4011-2A11-05EAEB3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358DB-00DC-A881-2CA4-1FB30C0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063BD-995F-4DE1-8DD3-2CFEB430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947B-1E06-FB62-6178-DAF4AF7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6225C-0EA2-AC94-C864-C6C4A928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24CCC-35EB-A58F-CD4C-76A32C82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06D28-0B49-7365-52B2-9A00C60B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B1FF5-30C9-2C7F-9798-9815EF17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A6A1A-863A-D253-0DBC-FD3777B1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3A7E0-7F97-79FB-0ECC-9B0B54AC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413B8-DD17-F4C7-FCE2-4388B35C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431D-8F21-B26F-4263-7BACC86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2D567-54AC-1CF5-F79F-C3C4F305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3F5F6-9F64-DF2C-1DAE-11EA107A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6F9B5-D542-232C-5EC2-27DEC3000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75B9B-4F5D-8538-6BFB-01CA6AAD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54B36-F248-61C2-B88D-95E12C4D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53C746-EF47-50DE-3477-76C3CD1F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34359A-39C9-6315-57E5-7AA4ADB7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45B1-1038-0F42-3AE0-81DDD34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FB3A8-5DAD-E024-DE71-3E25CBE6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8A9F1-3503-0C44-632D-266B1504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CB18C-CACB-435D-9AD7-C676E763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FC067-3A69-03F8-D4F8-662A0A1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D27865-62A8-0835-7DF4-CCEF820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3101A-70BC-CF4F-DD7B-DB9DDED7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D5D2-ED60-1E36-C0EA-9D638D7B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5C5FF-3E56-D263-62D8-785872C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323B8-6A7A-01EA-E1BD-D8102F9F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2664F-FAC0-17A2-6401-F86F17BF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1F652-857D-067F-DBB4-6055044A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F2D4A-F3F6-ECD2-4695-82D03657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D7359-8C29-2D23-43F6-492502C9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219D67-2082-0680-2778-A1343624E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4A932-FA2C-064F-EFB4-7CFD2FB1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75C48-D87F-5DC7-6655-9765703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FF99F-ABF6-4F79-1F82-E983B397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0426C-72ED-8797-6D0B-F56D650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0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6F6A9C-79F0-11AD-0527-E8CB3663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BCFAC-606E-479C-0FAE-468768EE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52E3-9430-2EC0-6AF4-3BBD180C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4184-7D18-4DDF-BEF0-4F236E1C593E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26450-B265-82AE-54AA-AD531D1E8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E5B07-485D-1088-6E9E-B49D8D55B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97F5-D332-4666-A0EE-E6FB4EB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3690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55A8-59F1-8070-C3A0-88A00705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062241" cy="842573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] </a:t>
            </a:r>
            <a:r>
              <a:rPr lang="ko-KR" altLang="en-US" sz="3600" dirty="0"/>
              <a:t>웹 문서의 배경 이미지 무작위로 변경하기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89691-8DDA-42F7-9326-15FE0BA6AB73}"/>
              </a:ext>
            </a:extLst>
          </p:cNvPr>
          <p:cNvSpPr txBox="1"/>
          <p:nvPr/>
        </p:nvSpPr>
        <p:spPr>
          <a:xfrm>
            <a:off x="714102" y="1302136"/>
            <a:ext cx="935300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random()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무작위로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바꾸는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bg-1.jpg, bg-2.jpg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처럼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일련번호가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다섯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준비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80224-2C71-C18D-41EF-F4BF39D8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842570"/>
            <a:ext cx="6321977" cy="1664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EC533-8FB0-AAF2-3B61-931F285EF757}"/>
              </a:ext>
            </a:extLst>
          </p:cNvPr>
          <p:cNvSpPr txBox="1"/>
          <p:nvPr/>
        </p:nvSpPr>
        <p:spPr>
          <a:xfrm>
            <a:off x="1088572" y="4717819"/>
            <a:ext cx="94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배경 이미지를 배열에 넣은 후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배열의 인덱스를 무작위로 지정하는 방법도 가능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8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C9C018A-4000-D005-0717-DF4773D56DDF}"/>
              </a:ext>
            </a:extLst>
          </p:cNvPr>
          <p:cNvSpPr txBox="1">
            <a:spLocks/>
          </p:cNvSpPr>
          <p:nvPr/>
        </p:nvSpPr>
        <p:spPr>
          <a:xfrm>
            <a:off x="497901" y="92918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Math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Math.random()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6-2-5.html)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6F212F-C813-344A-E2A4-E3ACD06A2E69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1757700"/>
          <a:ext cx="6084277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2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4640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pt-B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const num = Math.random()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console.log('0-1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num) 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console.log('')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랜덤한 숫자 범위 확대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console.log('0~10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num * 10)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console.log('0~50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num * 50)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console.log('')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랜덤한 숫자 범위 이동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console.log('-5~5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num * 10 - 5)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console.log('-25~25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num * 50 - 25)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console.log('')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랜덤한 정수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console.log('-5~5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정수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 * 10 - 5))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console.log('-25~25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랜덤한 정수 숫자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 * 50 - 25))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16601-CDED-319D-4BA6-606A8E218581}"/>
              </a:ext>
            </a:extLst>
          </p:cNvPr>
          <p:cNvSpPr txBox="1"/>
          <p:nvPr/>
        </p:nvSpPr>
        <p:spPr>
          <a:xfrm>
            <a:off x="5614596" y="2622621"/>
            <a:ext cx="354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 &lt;=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결과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 1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범위를 가짐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601F36-1B1D-B18E-2FB2-FF40A7FB643E}"/>
              </a:ext>
            </a:extLst>
          </p:cNvPr>
          <p:cNvCxnSpPr/>
          <p:nvPr/>
        </p:nvCxnSpPr>
        <p:spPr>
          <a:xfrm>
            <a:off x="5215932" y="2775311"/>
            <a:ext cx="28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63CEA-FD5A-6D67-041A-34147AAB19B4}"/>
              </a:ext>
            </a:extLst>
          </p:cNvPr>
          <p:cNvSpPr txBox="1"/>
          <p:nvPr/>
        </p:nvSpPr>
        <p:spPr>
          <a:xfrm>
            <a:off x="6192948" y="3487542"/>
            <a:ext cx="354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 &lt;=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결과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 10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범위를 가짐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78336F66-EAC1-89A0-ACB3-6D05AA19EFE5}"/>
              </a:ext>
            </a:extLst>
          </p:cNvPr>
          <p:cNvCxnSpPr/>
          <p:nvPr/>
        </p:nvCxnSpPr>
        <p:spPr>
          <a:xfrm>
            <a:off x="5794284" y="3640232"/>
            <a:ext cx="28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CAB304-601A-DDFC-8C50-291BF7621764}"/>
              </a:ext>
            </a:extLst>
          </p:cNvPr>
          <p:cNvSpPr txBox="1"/>
          <p:nvPr/>
        </p:nvSpPr>
        <p:spPr>
          <a:xfrm>
            <a:off x="6359299" y="4554291"/>
            <a:ext cx="354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-5 &lt;=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결과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 5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범위를 가짐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533C88B-FEEA-EB2F-EE7F-4577C778A7EF}"/>
              </a:ext>
            </a:extLst>
          </p:cNvPr>
          <p:cNvCxnSpPr/>
          <p:nvPr/>
        </p:nvCxnSpPr>
        <p:spPr>
          <a:xfrm>
            <a:off x="5960635" y="4706981"/>
            <a:ext cx="28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0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9EEA-EE65-77EA-3C30-D03D930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F324A-677D-F92B-9025-16D49699FE94}"/>
              </a:ext>
            </a:extLst>
          </p:cNvPr>
          <p:cNvSpPr txBox="1"/>
          <p:nvPr/>
        </p:nvSpPr>
        <p:spPr>
          <a:xfrm>
            <a:off x="881743" y="3259723"/>
            <a:ext cx="355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연습하기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B06C1-09C5-6AA0-1116-133AB14D8F65}"/>
              </a:ext>
            </a:extLst>
          </p:cNvPr>
          <p:cNvSpPr txBox="1"/>
          <p:nvPr/>
        </p:nvSpPr>
        <p:spPr>
          <a:xfrm>
            <a:off x="740227" y="1436548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소수점 이하 자릿수를 표시하려면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EC616-0F42-47C7-1440-603678480C5E}"/>
              </a:ext>
            </a:extLst>
          </p:cNvPr>
          <p:cNvSpPr txBox="1"/>
          <p:nvPr/>
        </p:nvSpPr>
        <p:spPr>
          <a:xfrm>
            <a:off x="740227" y="3863832"/>
            <a:ext cx="7219408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toFixed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3.142 -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소수점 이하 셋째 자리까지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toFixed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3.1 -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소수점 이하 첫째 자리까지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8CB8-5E52-1171-FC3F-05E8B1249D11}"/>
              </a:ext>
            </a:extLst>
          </p:cNvPr>
          <p:cNvSpPr txBox="1"/>
          <p:nvPr/>
        </p:nvSpPr>
        <p:spPr>
          <a:xfrm>
            <a:off x="783770" y="1904864"/>
            <a:ext cx="4833259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toFixed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함수는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 메서드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20A7A-468D-5710-7F78-0F6BA8A7E741}"/>
              </a:ext>
            </a:extLst>
          </p:cNvPr>
          <p:cNvSpPr txBox="1"/>
          <p:nvPr/>
        </p:nvSpPr>
        <p:spPr>
          <a:xfrm>
            <a:off x="881743" y="2506933"/>
            <a:ext cx="2420984" cy="4214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toFixed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자릿수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4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55A8-59F1-8070-C3A0-88A00705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9809692" cy="842573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] </a:t>
            </a:r>
            <a:r>
              <a:rPr lang="ko-KR" altLang="en-US" sz="3600" dirty="0"/>
              <a:t>웹 문서의 배경 이미지 무작위로 변경하기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89691-8DDA-42F7-9326-15FE0BA6AB73}"/>
              </a:ext>
            </a:extLst>
          </p:cNvPr>
          <p:cNvSpPr txBox="1"/>
          <p:nvPr/>
        </p:nvSpPr>
        <p:spPr>
          <a:xfrm>
            <a:off x="992777" y="1577815"/>
            <a:ext cx="935300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08\changeBg.html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문서에는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images\bg-1.jpg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표시되어 있음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53D7-5B9A-EC87-1927-CD3C28672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5"/>
          <a:stretch/>
        </p:blipFill>
        <p:spPr bwMode="auto">
          <a:xfrm>
            <a:off x="992777" y="2217888"/>
            <a:ext cx="5538334" cy="3726347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8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89691-8DDA-42F7-9326-15FE0BA6AB73}"/>
              </a:ext>
            </a:extLst>
          </p:cNvPr>
          <p:cNvSpPr txBox="1"/>
          <p:nvPr/>
        </p:nvSpPr>
        <p:spPr>
          <a:xfrm>
            <a:off x="870857" y="1288060"/>
            <a:ext cx="935300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changeBg.html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images\bg-1.jpg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이미지가 배경으로 지정되어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소스 중에서 배경 이미지 파일 경로를 지정한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background-image:url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('images/bg-1.jpg');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부분을 자바스크립트를 사용해 수정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5AEE7-C1E8-6246-64BF-D17288DCD281}"/>
              </a:ext>
            </a:extLst>
          </p:cNvPr>
          <p:cNvSpPr txBox="1"/>
          <p:nvPr/>
        </p:nvSpPr>
        <p:spPr>
          <a:xfrm>
            <a:off x="1123405" y="2889570"/>
            <a:ext cx="6096000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&lt;style&gt;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body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background-image:url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('images/bg-1.jpg');</a:t>
            </a:r>
            <a:endParaRPr lang="ko-KR" altLang="ko-KR" sz="1600" kern="100" dirty="0">
              <a:effectLst/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background-repeat:no-repeat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background-position: center;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background-attachment: fixed;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background-size:cover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&lt;/style&gt;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FD78-11D9-E73D-8697-0011A9BFD5D3}"/>
              </a:ext>
            </a:extLst>
          </p:cNvPr>
          <p:cNvSpPr txBox="1"/>
          <p:nvPr/>
        </p:nvSpPr>
        <p:spPr>
          <a:xfrm>
            <a:off x="870857" y="767554"/>
            <a:ext cx="892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배경이미지</a:t>
            </a:r>
            <a:r>
              <a:rPr lang="ko-KR" altLang="en-US" b="1" dirty="0"/>
              <a:t> 소스 부분 확인하기</a:t>
            </a:r>
          </a:p>
        </p:txBody>
      </p:sp>
    </p:spTree>
    <p:extLst>
      <p:ext uri="{BB962C8B-B14F-4D97-AF65-F5344CB8AC3E}">
        <p14:creationId xmlns:p14="http://schemas.microsoft.com/office/powerpoint/2010/main" val="183714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76FD78-11D9-E73D-8697-0011A9BFD5D3}"/>
              </a:ext>
            </a:extLst>
          </p:cNvPr>
          <p:cNvSpPr txBox="1"/>
          <p:nvPr/>
        </p:nvSpPr>
        <p:spPr>
          <a:xfrm>
            <a:off x="870857" y="687977"/>
            <a:ext cx="89262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 폴더에 </a:t>
            </a:r>
            <a:r>
              <a:rPr lang="en-US" altLang="ko-KR" sz="1600" dirty="0"/>
              <a:t>changeBg.js </a:t>
            </a:r>
            <a:r>
              <a:rPr lang="ko-KR" altLang="en-US" sz="1600" dirty="0"/>
              <a:t>파일을 만들고</a:t>
            </a:r>
            <a:r>
              <a:rPr lang="en-US" altLang="ko-KR" sz="1600" dirty="0"/>
              <a:t>, changeBg.html</a:t>
            </a:r>
            <a:r>
              <a:rPr lang="ko-KR" altLang="en-US" sz="1600" dirty="0"/>
              <a:t>에 연결한다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ko-KR" altLang="en-US" sz="1600" dirty="0"/>
              <a:t>이미지 파일에 숫자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</a:t>
            </a:r>
            <a:r>
              <a:rPr lang="ko-KR" altLang="en-US" sz="1600" dirty="0"/>
              <a:t>까지 있으므로</a:t>
            </a:r>
            <a:r>
              <a:rPr lang="en-US" altLang="ko-KR" sz="1600" dirty="0"/>
              <a:t>, random()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</a:t>
            </a:r>
            <a:r>
              <a:rPr lang="ko-KR" altLang="en-US" sz="1600" dirty="0"/>
              <a:t>까지의 숫자를 무작위로 반환해야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C8AB1-CF24-7C7A-F9EF-DBFC9AF602FB}"/>
              </a:ext>
            </a:extLst>
          </p:cNvPr>
          <p:cNvSpPr txBox="1"/>
          <p:nvPr/>
        </p:nvSpPr>
        <p:spPr>
          <a:xfrm>
            <a:off x="957942" y="2695886"/>
            <a:ext cx="7794171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Math.floor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5) + 1;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("load",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42FCA-DCFC-1353-821A-BED5EACEC844}"/>
              </a:ext>
            </a:extLst>
          </p:cNvPr>
          <p:cNvSpPr txBox="1"/>
          <p:nvPr/>
        </p:nvSpPr>
        <p:spPr>
          <a:xfrm>
            <a:off x="957942" y="2255520"/>
            <a:ext cx="33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08\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\changeBg.js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066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76FD78-11D9-E73D-8697-0011A9BFD5D3}"/>
              </a:ext>
            </a:extLst>
          </p:cNvPr>
          <p:cNvSpPr txBox="1"/>
          <p:nvPr/>
        </p:nvSpPr>
        <p:spPr>
          <a:xfrm>
            <a:off x="870856" y="687977"/>
            <a:ext cx="1056349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콘솔 창에서 </a:t>
            </a:r>
            <a:r>
              <a:rPr lang="en-US" altLang="ko-KR" sz="1600" dirty="0"/>
              <a:t>1~5 </a:t>
            </a:r>
            <a:r>
              <a:rPr lang="ko-KR" altLang="en-US" sz="1600" dirty="0"/>
              <a:t>사이의 숫자가 표시되는지 확인한다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5) </a:t>
            </a:r>
            <a:r>
              <a:rPr lang="ko-KR" altLang="en-US" sz="1600" dirty="0"/>
              <a:t>숫자가 제대로 나온다면 소스에서 </a:t>
            </a:r>
            <a:r>
              <a:rPr lang="en-US" altLang="ko-KR" sz="1600" dirty="0"/>
              <a:t>console.log() </a:t>
            </a:r>
            <a:r>
              <a:rPr lang="ko-KR" altLang="en-US" sz="1600" dirty="0"/>
              <a:t>부분을 삭제하고</a:t>
            </a:r>
            <a:r>
              <a:rPr lang="en-US" altLang="ko-KR" sz="1600" dirty="0"/>
              <a:t>, </a:t>
            </a:r>
            <a:r>
              <a:rPr lang="ko-KR" altLang="en-US" sz="1600" dirty="0"/>
              <a:t>문서에 표시하는 소스를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C8AB1-CF24-7C7A-F9EF-DBFC9AF602FB}"/>
              </a:ext>
            </a:extLst>
          </p:cNvPr>
          <p:cNvSpPr txBox="1"/>
          <p:nvPr/>
        </p:nvSpPr>
        <p:spPr>
          <a:xfrm>
            <a:off x="870856" y="2208206"/>
            <a:ext cx="103370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Math.floor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5) + 1;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document.body.style.backgroundImage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bg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-${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}.jpg)`;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("load",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42FCA-DCFC-1353-821A-BED5EACEC844}"/>
              </a:ext>
            </a:extLst>
          </p:cNvPr>
          <p:cNvSpPr txBox="1"/>
          <p:nvPr/>
        </p:nvSpPr>
        <p:spPr>
          <a:xfrm>
            <a:off x="870856" y="1767840"/>
            <a:ext cx="330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\changeBg.js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42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76FD78-11D9-E73D-8697-0011A9BFD5D3}"/>
              </a:ext>
            </a:extLst>
          </p:cNvPr>
          <p:cNvSpPr txBox="1"/>
          <p:nvPr/>
        </p:nvSpPr>
        <p:spPr>
          <a:xfrm>
            <a:off x="870857" y="687977"/>
            <a:ext cx="89262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6) </a:t>
            </a:r>
            <a:r>
              <a:rPr lang="ko-KR" altLang="en-US" sz="1600" dirty="0"/>
              <a:t>소스를 좀더 확장해서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개수를 변수로 저장해 보자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C8AB1-CF24-7C7A-F9EF-DBFC9AF602FB}"/>
              </a:ext>
            </a:extLst>
          </p:cNvPr>
          <p:cNvSpPr txBox="1"/>
          <p:nvPr/>
        </p:nvSpPr>
        <p:spPr>
          <a:xfrm>
            <a:off x="870857" y="1711817"/>
            <a:ext cx="10337075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bgCount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5;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Math.floor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Math.random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*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bgCount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+ 1;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document.body.style.backgroundImage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bg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-${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randomNumber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}.jpg)`;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("load",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changeBg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42FCA-DCFC-1353-821A-BED5EACEC844}"/>
              </a:ext>
            </a:extLst>
          </p:cNvPr>
          <p:cNvSpPr txBox="1"/>
          <p:nvPr/>
        </p:nvSpPr>
        <p:spPr>
          <a:xfrm>
            <a:off x="870857" y="1271451"/>
            <a:ext cx="330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\changeBg.js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674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CEE413-7B80-2ED5-025F-6EEE4F8F4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 bwMode="auto">
          <a:xfrm>
            <a:off x="723854" y="1869983"/>
            <a:ext cx="4858340" cy="3283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2E8C70-8B7D-C203-036C-3ED4631F7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5"/>
          <a:stretch/>
        </p:blipFill>
        <p:spPr bwMode="auto">
          <a:xfrm>
            <a:off x="6095999" y="1869982"/>
            <a:ext cx="4880837" cy="328330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083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Math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C9A9010-2885-DA12-BD65-BE5710904411}"/>
              </a:ext>
            </a:extLst>
          </p:cNvPr>
          <p:cNvSpPr txBox="1">
            <a:spLocks/>
          </p:cNvSpPr>
          <p:nvPr/>
        </p:nvSpPr>
        <p:spPr>
          <a:xfrm>
            <a:off x="455474" y="11361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Math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수학과 관련된 기본적인 연산을 할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Math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객체를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Math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 속성으로는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pi, 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같은 수학 상수가 있음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메소드로는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Math.sin(), Math.cos(), Math.tan()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와 같은 삼각함수도 있음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600">
                <a:solidFill>
                  <a:srgbClr val="000000"/>
                </a:solidFill>
                <a:latin typeface="+mn-ea"/>
              </a:rPr>
              <a:t>랜덤한 숫자를 생성할 때  사용되는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Math.random()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이상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1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미만의 랜덤한 숫자를 생성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참조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모질라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Math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객체의 속성과 메소드</a:t>
            </a:r>
          </a:p>
          <a:p>
            <a:pPr lvl="3"/>
            <a:r>
              <a:rPr lang="en-US" altLang="ko-KR">
                <a:solidFill>
                  <a:srgbClr val="000000"/>
                </a:solidFill>
                <a:latin typeface="+mn-ea"/>
              </a:rPr>
              <a:t>URL https://developer.mozilla.org/ko/docs/Web/JavaScript/Reference/Global_Objects/Math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6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877"/>
          <a:stretch/>
        </p:blipFill>
        <p:spPr>
          <a:xfrm>
            <a:off x="535905" y="1255744"/>
            <a:ext cx="9375538" cy="5346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25EAC-CC73-D74E-2B25-B3808B6A4E70}"/>
              </a:ext>
            </a:extLst>
          </p:cNvPr>
          <p:cNvSpPr txBox="1"/>
          <p:nvPr/>
        </p:nvSpPr>
        <p:spPr>
          <a:xfrm>
            <a:off x="306648" y="319086"/>
            <a:ext cx="6790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수학 객체 ─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72330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DF23302-8723-2AA0-5A4A-CA23DE7D8AC8}"/>
              </a:ext>
            </a:extLst>
          </p:cNvPr>
          <p:cNvSpPr txBox="1">
            <a:spLocks/>
          </p:cNvSpPr>
          <p:nvPr/>
        </p:nvSpPr>
        <p:spPr>
          <a:xfrm>
            <a:off x="455474" y="10871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Math.random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실행 결과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6-2-5.html)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</a:rPr>
              <a:t>코드를 실행할 때마다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랜덤한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숫자가 다르므로 결과 역시 다르게 나옴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1A2930D7-7DB7-D8C4-D69B-3F2467FCBD83}"/>
              </a:ext>
            </a:extLst>
          </p:cNvPr>
          <p:cNvGrpSpPr/>
          <p:nvPr/>
        </p:nvGrpSpPr>
        <p:grpSpPr>
          <a:xfrm>
            <a:off x="1492459" y="2366438"/>
            <a:ext cx="3861525" cy="3720351"/>
            <a:chOff x="3881437" y="1295400"/>
            <a:chExt cx="4429125" cy="4267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75E4AD-E6C1-6252-1ECA-544386526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437" y="1295400"/>
              <a:ext cx="4429125" cy="4267200"/>
            </a:xfrm>
            <a:prstGeom prst="rect">
              <a:avLst/>
            </a:prstGeom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EE5B7B35-656F-4C93-1720-1A0EABDE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6212" y="1321777"/>
              <a:ext cx="514350" cy="4229100"/>
            </a:xfrm>
            <a:prstGeom prst="rect">
              <a:avLst/>
            </a:prstGeom>
          </p:spPr>
        </p:pic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C9D033E7-A2A4-5F16-FFB1-CAB17E954D50}"/>
              </a:ext>
            </a:extLst>
          </p:cNvPr>
          <p:cNvGrpSpPr/>
          <p:nvPr/>
        </p:nvGrpSpPr>
        <p:grpSpPr>
          <a:xfrm>
            <a:off x="6114281" y="2366438"/>
            <a:ext cx="4018087" cy="3720351"/>
            <a:chOff x="3924300" y="1309687"/>
            <a:chExt cx="4598412" cy="4257675"/>
          </a:xfrm>
        </p:grpSpPr>
        <p:pic>
          <p:nvPicPr>
            <p:cNvPr id="8" name="Picture 18">
              <a:extLst>
                <a:ext uri="{FF2B5EF4-FFF2-40B4-BE49-F238E27FC236}">
                  <a16:creationId xmlns:a16="http://schemas.microsoft.com/office/drawing/2014/main" id="{1821B755-43CC-51F7-7DCA-D65C08DF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4300" y="1309687"/>
              <a:ext cx="4343400" cy="4238625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02630C94-200E-0390-2D0C-556CC4C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3587" y="1309687"/>
              <a:ext cx="61912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3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9EEA-EE65-77EA-3C30-D03D930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BBAF2-0F62-E18E-992E-A5D09B1CB42D}"/>
              </a:ext>
            </a:extLst>
          </p:cNvPr>
          <p:cNvSpPr txBox="1"/>
          <p:nvPr/>
        </p:nvSpPr>
        <p:spPr>
          <a:xfrm>
            <a:off x="694508" y="1210862"/>
            <a:ext cx="105156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삼각 함수나 로그 함수를 비롯한 수학 연산 함수를 가지고 있는 내장 객체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Math </a:t>
            </a:r>
            <a:r>
              <a:rPr lang="ko-KR" altLang="en-US" sz="1600" dirty="0"/>
              <a:t>객체는 따로 객체의 인스턴스를 사용하지 않고 속성이나 함수를 사용합니다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76A5E-1BDC-F267-B2F8-0EECAF05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" y="3079564"/>
            <a:ext cx="6867468" cy="243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50C48-29E0-3BE5-FF97-5269B5832780}"/>
              </a:ext>
            </a:extLst>
          </p:cNvPr>
          <p:cNvSpPr txBox="1"/>
          <p:nvPr/>
        </p:nvSpPr>
        <p:spPr>
          <a:xfrm>
            <a:off x="8630195" y="336150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 – </a:t>
            </a:r>
            <a:r>
              <a:rPr lang="ko-KR" altLang="en-US" dirty="0"/>
              <a:t>파이 값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B6F5-E43C-BEA7-7299-0B7CA7907A8E}"/>
              </a:ext>
            </a:extLst>
          </p:cNvPr>
          <p:cNvSpPr txBox="1"/>
          <p:nvPr/>
        </p:nvSpPr>
        <p:spPr>
          <a:xfrm>
            <a:off x="853439" y="2768708"/>
            <a:ext cx="148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주요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A46EF-CEAA-639E-2CD7-A28AB7EA87A6}"/>
              </a:ext>
            </a:extLst>
          </p:cNvPr>
          <p:cNvSpPr txBox="1"/>
          <p:nvPr/>
        </p:nvSpPr>
        <p:spPr>
          <a:xfrm>
            <a:off x="8489815" y="2749256"/>
            <a:ext cx="148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주요 속성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159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9EEA-EE65-77EA-3C30-D03D930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F324A-677D-F92B-9025-16D49699FE94}"/>
              </a:ext>
            </a:extLst>
          </p:cNvPr>
          <p:cNvSpPr txBox="1"/>
          <p:nvPr/>
        </p:nvSpPr>
        <p:spPr>
          <a:xfrm>
            <a:off x="740227" y="1254351"/>
            <a:ext cx="606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연습하기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7C32-4EDA-8429-B338-D7FC70197764}"/>
              </a:ext>
            </a:extLst>
          </p:cNvPr>
          <p:cNvSpPr txBox="1"/>
          <p:nvPr/>
        </p:nvSpPr>
        <p:spPr>
          <a:xfrm>
            <a:off x="740227" y="1901603"/>
            <a:ext cx="471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반지름이 </a:t>
            </a:r>
            <a:r>
              <a:rPr lang="en-US" altLang="ko-KR" sz="1600" dirty="0"/>
              <a:t>10</a:t>
            </a:r>
            <a:r>
              <a:rPr lang="ko-KR" altLang="en-US" sz="1600" dirty="0"/>
              <a:t>인 원의 원둘레와 넓이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77CACA-9E41-9C1C-BED2-7D16E40C0620}"/>
                  </a:ext>
                </a:extLst>
              </p:cNvPr>
              <p:cNvSpPr txBox="1"/>
              <p:nvPr/>
            </p:nvSpPr>
            <p:spPr>
              <a:xfrm>
                <a:off x="801188" y="2425138"/>
                <a:ext cx="4589417" cy="115339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err="1"/>
                  <a:t>radius</a:t>
                </a:r>
                <a:r>
                  <a:rPr lang="ko-KR" altLang="en-US" sz="1600" dirty="0"/>
                  <a:t> = 10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2 * </a:t>
                </a:r>
                <a:r>
                  <a:rPr lang="ko-KR" altLang="en-US" sz="1600" dirty="0" err="1"/>
                  <a:t>Math.PI</a:t>
                </a:r>
                <a:r>
                  <a:rPr lang="ko-KR" altLang="en-US" sz="1600" dirty="0"/>
                  <a:t> * </a:t>
                </a:r>
                <a:r>
                  <a:rPr lang="ko-KR" altLang="en-US" sz="1600" dirty="0" err="1"/>
                  <a:t>radius</a:t>
                </a:r>
                <a:r>
                  <a:rPr lang="ko-KR" altLang="en-US" sz="1600" dirty="0"/>
                  <a:t>     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원둘레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(2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r)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err="1"/>
                  <a:t>Math.PI</a:t>
                </a:r>
                <a:r>
                  <a:rPr lang="ko-KR" altLang="en-US" sz="1600" dirty="0"/>
                  <a:t> * </a:t>
                </a:r>
                <a:r>
                  <a:rPr lang="ko-KR" altLang="en-US" sz="1600" dirty="0" err="1"/>
                  <a:t>radius</a:t>
                </a:r>
                <a:r>
                  <a:rPr lang="ko-KR" altLang="en-US" sz="1600" dirty="0"/>
                  <a:t> * </a:t>
                </a:r>
                <a:r>
                  <a:rPr lang="ko-KR" altLang="en-US" sz="1600" dirty="0" err="1"/>
                  <a:t>radius</a:t>
                </a:r>
                <a:r>
                  <a:rPr lang="ko-KR" altLang="en-US" sz="1600" dirty="0"/>
                  <a:t>    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원 넓이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1400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77CACA-9E41-9C1C-BED2-7D16E40C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88" y="2425138"/>
                <a:ext cx="4589417" cy="1153393"/>
              </a:xfrm>
              <a:prstGeom prst="rect">
                <a:avLst/>
              </a:prstGeom>
              <a:blipFill>
                <a:blip r:embed="rId2"/>
                <a:stretch>
                  <a:fillRect l="-530" b="-5236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3DB06C1-09C5-6AA0-1116-133AB14D8F65}"/>
              </a:ext>
            </a:extLst>
          </p:cNvPr>
          <p:cNvSpPr txBox="1"/>
          <p:nvPr/>
        </p:nvSpPr>
        <p:spPr>
          <a:xfrm>
            <a:off x="6133011" y="1438141"/>
            <a:ext cx="471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소수점 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EC616-0F42-47C7-1440-603678480C5E}"/>
              </a:ext>
            </a:extLst>
          </p:cNvPr>
          <p:cNvSpPr txBox="1"/>
          <p:nvPr/>
        </p:nvSpPr>
        <p:spPr>
          <a:xfrm>
            <a:off x="6133012" y="2020668"/>
            <a:ext cx="5257800" cy="19316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radius</a:t>
            </a:r>
            <a:r>
              <a:rPr lang="ko-KR" altLang="en-US" sz="1600" dirty="0"/>
              <a:t> = 10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2 * </a:t>
            </a:r>
            <a:r>
              <a:rPr lang="ko-KR" altLang="en-US" sz="1600" dirty="0" err="1"/>
              <a:t>Math.PI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radius</a:t>
            </a:r>
            <a:r>
              <a:rPr lang="ko-KR" altLang="en-US" sz="1600" dirty="0"/>
              <a:t>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62.83185307179586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Math.round</a:t>
            </a:r>
            <a:r>
              <a:rPr lang="en-US" altLang="ko-KR" sz="1600" dirty="0"/>
              <a:t>(2 * 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radius)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63.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반올림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Math.ceil</a:t>
            </a:r>
            <a:r>
              <a:rPr lang="en-US" altLang="ko-KR" sz="1600" dirty="0"/>
              <a:t>(2 * 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radius)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63.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올림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Math.floor</a:t>
            </a:r>
            <a:r>
              <a:rPr lang="en-US" altLang="ko-KR" sz="1600" dirty="0"/>
              <a:t>(2 * 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radius)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62.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버림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67589-02F3-DCA6-E7A1-0A0F66719D76}"/>
              </a:ext>
            </a:extLst>
          </p:cNvPr>
          <p:cNvSpPr txBox="1"/>
          <p:nvPr/>
        </p:nvSpPr>
        <p:spPr>
          <a:xfrm>
            <a:off x="6002382" y="4196260"/>
            <a:ext cx="6096000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Math.ceil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소수점 이하 올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Math.floor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소수점 이하 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Math.roud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: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소수점 이하 반올림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463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770F189-A442-93CB-B60E-B52037C58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84"/>
          <a:stretch/>
        </p:blipFill>
        <p:spPr>
          <a:xfrm>
            <a:off x="860340" y="3210215"/>
            <a:ext cx="4199340" cy="2479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929EEA-EE65-77EA-3C30-D03D930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F324A-677D-F92B-9025-16D49699FE94}"/>
              </a:ext>
            </a:extLst>
          </p:cNvPr>
          <p:cNvSpPr txBox="1"/>
          <p:nvPr/>
        </p:nvSpPr>
        <p:spPr>
          <a:xfrm>
            <a:off x="818604" y="1446998"/>
            <a:ext cx="1031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random() :  0</a:t>
            </a:r>
            <a:r>
              <a:rPr lang="ko-KR" altLang="en-US" sz="1600" dirty="0"/>
              <a:t>과</a:t>
            </a:r>
            <a:r>
              <a:rPr lang="en-US" altLang="ko-KR" sz="1600" dirty="0"/>
              <a:t> 1 </a:t>
            </a:r>
            <a:r>
              <a:rPr lang="ko-KR" altLang="en-US" sz="1600" dirty="0"/>
              <a:t>사이</a:t>
            </a:r>
            <a:r>
              <a:rPr lang="en-US" altLang="ko-KR" sz="1600" dirty="0"/>
              <a:t>(1 </a:t>
            </a:r>
            <a:r>
              <a:rPr lang="ko-KR" altLang="en-US" sz="1600" dirty="0"/>
              <a:t>포함 안됨</a:t>
            </a:r>
            <a:r>
              <a:rPr lang="en-US" altLang="ko-KR" sz="1600" dirty="0"/>
              <a:t>)</a:t>
            </a:r>
            <a:r>
              <a:rPr lang="ko-KR" altLang="en-US" sz="1600" dirty="0"/>
              <a:t>의 숫자를 무작위로 반환한다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226C3-3F77-D379-B5B4-85FDD16A148D}"/>
              </a:ext>
            </a:extLst>
          </p:cNvPr>
          <p:cNvSpPr txBox="1"/>
          <p:nvPr/>
        </p:nvSpPr>
        <p:spPr>
          <a:xfrm>
            <a:off x="818604" y="2069394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 명령을 반복해서 입력해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ECBF8-2C44-4928-26FF-C809FDCE6E25}"/>
              </a:ext>
            </a:extLst>
          </p:cNvPr>
          <p:cNvSpPr txBox="1"/>
          <p:nvPr/>
        </p:nvSpPr>
        <p:spPr>
          <a:xfrm>
            <a:off x="4905399" y="3210215"/>
            <a:ext cx="47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키보드에서 위로 화살표를 누르면 명령 반복 입력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994E9-7F1C-85C8-2917-D321B74B0E3A}"/>
              </a:ext>
            </a:extLst>
          </p:cNvPr>
          <p:cNvSpPr txBox="1"/>
          <p:nvPr/>
        </p:nvSpPr>
        <p:spPr>
          <a:xfrm>
            <a:off x="908165" y="2603738"/>
            <a:ext cx="399723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Math.random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3C05B2-2D43-60BC-B3EF-0208B4022E2F}"/>
              </a:ext>
            </a:extLst>
          </p:cNvPr>
          <p:cNvCxnSpPr>
            <a:stCxn id="6" idx="1"/>
          </p:cNvCxnSpPr>
          <p:nvPr/>
        </p:nvCxnSpPr>
        <p:spPr>
          <a:xfrm flipH="1">
            <a:off x="4326278" y="3364104"/>
            <a:ext cx="579121" cy="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9EEA-EE65-77EA-3C30-D03D930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F324A-677D-F92B-9025-16D49699FE94}"/>
              </a:ext>
            </a:extLst>
          </p:cNvPr>
          <p:cNvSpPr txBox="1"/>
          <p:nvPr/>
        </p:nvSpPr>
        <p:spPr>
          <a:xfrm>
            <a:off x="740227" y="1303123"/>
            <a:ext cx="1031965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만일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100 </a:t>
            </a:r>
            <a:r>
              <a:rPr lang="ko-KR" altLang="en-US" sz="1600" dirty="0"/>
              <a:t>사이의 무작위 수를 구하려면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random() </a:t>
            </a:r>
            <a:r>
              <a:rPr lang="ko-KR" altLang="en-US" sz="1600" dirty="0"/>
              <a:t>결과에 </a:t>
            </a:r>
            <a:r>
              <a:rPr lang="en-US" altLang="ko-KR" sz="1600" dirty="0"/>
              <a:t>100</a:t>
            </a:r>
            <a:r>
              <a:rPr lang="ko-KR" altLang="en-US" sz="1600" dirty="0"/>
              <a:t>을 곱한다 </a:t>
            </a:r>
            <a:r>
              <a:rPr lang="en-US" altLang="ko-KR" sz="1600" dirty="0"/>
              <a:t>– 0.0000</a:t>
            </a:r>
            <a:r>
              <a:rPr lang="ko-KR" altLang="en-US" sz="1600" dirty="0"/>
              <a:t>에서 </a:t>
            </a:r>
            <a:r>
              <a:rPr lang="en-US" altLang="ko-KR" sz="1600" dirty="0"/>
              <a:t>99.9999 </a:t>
            </a:r>
            <a:r>
              <a:rPr lang="ko-KR" altLang="en-US" sz="1600" dirty="0"/>
              <a:t>사이의 값이 반환됨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위 계산 값에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더한다 </a:t>
            </a:r>
            <a:r>
              <a:rPr lang="en-US" altLang="ko-KR" sz="1600" dirty="0"/>
              <a:t>– 1.0000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100.9999 </a:t>
            </a:r>
            <a:r>
              <a:rPr lang="ko-KR" altLang="en-US" sz="1600" dirty="0"/>
              <a:t>사이의 값이 반환됨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floor() </a:t>
            </a:r>
            <a:r>
              <a:rPr lang="ko-KR" altLang="en-US" sz="1600" dirty="0"/>
              <a:t>함수를 사용해 소수점 이하를 버린다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5FE67-72D0-CE9D-20B2-88C2F75B3650}"/>
              </a:ext>
            </a:extLst>
          </p:cNvPr>
          <p:cNvSpPr txBox="1"/>
          <p:nvPr/>
        </p:nvSpPr>
        <p:spPr>
          <a:xfrm>
            <a:off x="696955" y="3407505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 명령을 반복해서 입력하기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01FA7-75BA-8F23-08C4-01551A5FA9BC}"/>
              </a:ext>
            </a:extLst>
          </p:cNvPr>
          <p:cNvSpPr txBox="1"/>
          <p:nvPr/>
        </p:nvSpPr>
        <p:spPr>
          <a:xfrm>
            <a:off x="772206" y="3840051"/>
            <a:ext cx="431450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Math.floor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100 + 1)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8661D4-01B7-BC26-65A6-384977F95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1"/>
          <a:stretch/>
        </p:blipFill>
        <p:spPr>
          <a:xfrm>
            <a:off x="5652132" y="3380983"/>
            <a:ext cx="5231405" cy="2153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07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1118</Words>
  <Application>Microsoft Office PowerPoint</Application>
  <PresentationFormat>와이드스크린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D2Coding</vt:lpstr>
      <vt:lpstr>KoPubWorld돋움체 Bold</vt:lpstr>
      <vt:lpstr>PCSJUS+RixVeryGoodPM</vt:lpstr>
      <vt:lpstr>맑은 고딕</vt:lpstr>
      <vt:lpstr>Arial</vt:lpstr>
      <vt:lpstr>Calibri</vt:lpstr>
      <vt:lpstr>Cambria Math</vt:lpstr>
      <vt:lpstr>Office 테마</vt:lpstr>
      <vt:lpstr>PowerPoint 프레젠테이션</vt:lpstr>
      <vt:lpstr>01[HTML+CSS+ JAVASCRIPT] Math</vt:lpstr>
      <vt:lpstr>PowerPoint 프레젠테이션</vt:lpstr>
      <vt:lpstr>PowerPoint 프레젠테이션</vt:lpstr>
      <vt:lpstr>PowerPoint 프레젠테이션</vt:lpstr>
      <vt:lpstr>Math 객체</vt:lpstr>
      <vt:lpstr>Math 객체</vt:lpstr>
      <vt:lpstr>Math 객체</vt:lpstr>
      <vt:lpstr>Math 객체</vt:lpstr>
      <vt:lpstr>[실습] 웹 문서의 배경 이미지 무작위로 변경하기</vt:lpstr>
      <vt:lpstr>PowerPoint 프레젠테이션</vt:lpstr>
      <vt:lpstr>Math 객체</vt:lpstr>
      <vt:lpstr>[실습] 웹 문서의 배경 이미지 무작위로 변경하기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객체 활용하기</dc:title>
  <dc:creator>이 호진</dc:creator>
  <cp:lastModifiedBy>이 호진</cp:lastModifiedBy>
  <cp:revision>3</cp:revision>
  <dcterms:created xsi:type="dcterms:W3CDTF">2023-05-20T10:52:50Z</dcterms:created>
  <dcterms:modified xsi:type="dcterms:W3CDTF">2023-05-20T15:06:19Z</dcterms:modified>
</cp:coreProperties>
</file>