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83" r:id="rId2"/>
    <p:sldId id="22798" r:id="rId3"/>
    <p:sldId id="22799" r:id="rId4"/>
    <p:sldId id="22800" r:id="rId5"/>
    <p:sldId id="22801" r:id="rId6"/>
    <p:sldId id="22802" r:id="rId7"/>
    <p:sldId id="22803" r:id="rId8"/>
    <p:sldId id="22804" r:id="rId9"/>
    <p:sldId id="22805" r:id="rId10"/>
    <p:sldId id="22806" r:id="rId11"/>
    <p:sldId id="22807" r:id="rId12"/>
    <p:sldId id="258" r:id="rId13"/>
    <p:sldId id="22914" r:id="rId14"/>
    <p:sldId id="22915" r:id="rId15"/>
    <p:sldId id="22917" r:id="rId16"/>
    <p:sldId id="22919" r:id="rId17"/>
    <p:sldId id="22921" r:id="rId18"/>
    <p:sldId id="22922" r:id="rId19"/>
    <p:sldId id="22923" r:id="rId20"/>
    <p:sldId id="22926" r:id="rId21"/>
    <p:sldId id="22927" r:id="rId22"/>
    <p:sldId id="22928" r:id="rId23"/>
    <p:sldId id="22929" r:id="rId24"/>
    <p:sldId id="22930" r:id="rId25"/>
    <p:sldId id="22931" r:id="rId26"/>
    <p:sldId id="22932" r:id="rId27"/>
    <p:sldId id="22933" r:id="rId28"/>
    <p:sldId id="22976" r:id="rId29"/>
    <p:sldId id="22979" r:id="rId30"/>
    <p:sldId id="22980" r:id="rId31"/>
    <p:sldId id="229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981DF-E422-651F-2BD6-07FA71B5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05405C-BBB6-ABC4-1C60-7EAC8AF4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DC966-597C-0725-ECFC-3FF07FB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A3DBB-5E31-18E1-5E89-1716786C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F8CA4-FCEF-ACF7-14D4-9190EC15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0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3C4F-98CB-6374-8C58-53328EC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496EF-9049-8A43-F74E-511389C66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E9D2B-9515-6AB9-13CB-6EA2659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DC87-C01F-F711-193F-1047F9F8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136C9-95E1-0A98-CDA2-E9D13B66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2547D-E67C-A737-99A5-A25E78A33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B321D-A7D9-0FA2-7A41-31FFE95D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5FBC6-95A4-C864-42E3-C5E45801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44D11-85ED-6AED-25B3-525736E5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7139-D614-1FBF-141A-EDD865FF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B794-178B-CB42-5478-F5F1613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BE8A7-85FC-FD12-92E0-3F89D20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C93F3-98F9-FFF5-364D-14ECD427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CEEB5-9ED5-73F6-1178-CF50371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A25E2-8940-2C1B-2737-69EB50D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E5231-6414-16DA-327D-A3BFC52A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B8A84-300C-C355-4C5B-5D068D1B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2E7A-BAC3-6086-C8F1-42A25CF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3199B-2EE6-2325-EEC1-31832017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B10AD-4852-D4BB-2C02-93278C8A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77C8D-3AF5-F3EE-BD84-20F51891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4F764-32FD-464B-E73F-D17FC1E3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EC9E4-B043-536F-D4D8-92675AE61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99DCC-ED6F-8C4C-C967-263732B8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570CD-617B-60C7-48F2-87B415FB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CAA2F-EE74-FB08-B29F-E47EC55D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8A329-A12D-4905-FECD-0544643B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1D87F-0D76-A7CC-1318-5A100E18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42B2-E922-FB09-8F37-BDDBB35FD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0EC1B-58D2-50D2-CAEF-9BBBE040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C29A78-FF6D-2E8F-A9DF-934413B7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F72AC-601F-976D-9F6E-455943D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C2F81D-BD8A-0C4E-0F41-C7205932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32B79-B0C6-B799-5429-93E084B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7CE6-34BF-DE44-D632-C972C593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C5968-F707-2776-4970-B9AC8565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FA8652-0DF4-722B-0C42-53544DA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48B8F-D96C-2282-1CE6-7DD9F36C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6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39681-0D19-B30B-A19B-5AC37A0A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5DE5F-0FB6-16C4-CF0F-F09AE27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6E915-7B7E-3D8A-5E29-EED983B1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A88B0-DEF1-C614-D701-73ACD5DE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74BEB-EE36-E5DB-6264-33423FDC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41E18-C830-218E-0A41-BA51EB83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24535-FC21-CA92-8DC5-9D2F9104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E244-202A-C917-D718-8B7215BF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75D8-4D0A-E0B5-F486-E013DCCF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ADA0-927E-D2BE-4259-1D55F2B8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55FA8F-8C9E-39F1-1B1E-42EB79A0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F3A5-AAF8-4E96-89E8-50C55E03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2FD79-028F-BE6B-2D7C-6BFF3582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AA2C6-DE50-B1A1-9367-84310F12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3BCFB-5AF1-2353-4C2B-BC2DB33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E3957-9C51-D8FC-F6C7-E23424F8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96DE7-AB7B-E013-FFEE-A5FE47DF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495B1-8A80-0B1E-4497-F141BF6EE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830F-4630-4C23-BFFF-8E983E7CC181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5862-8630-8F4B-57E2-468224F52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56300-4B00-6F1F-05AA-38B34B5E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3E10-B734-4D28-BE41-02FFFCF0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7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9C702-9824-4C46-A118-71EAD3AE8B2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06\dday.html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569F65-76CC-44A1-9EA5-DE07A0C4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17" y="2175411"/>
            <a:ext cx="7878274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4E9D0-10FB-84A7-204A-2B46AF9BEAC0}"/>
              </a:ext>
            </a:extLst>
          </p:cNvPr>
          <p:cNvSpPr txBox="1"/>
          <p:nvPr/>
        </p:nvSpPr>
        <p:spPr>
          <a:xfrm>
            <a:off x="306647" y="319086"/>
            <a:ext cx="9060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후 날짜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200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후 날짜 계산하기</a:t>
            </a:r>
          </a:p>
        </p:txBody>
      </p:sp>
    </p:spTree>
    <p:extLst>
      <p:ext uri="{BB962C8B-B14F-4D97-AF65-F5344CB8AC3E}">
        <p14:creationId xmlns:p14="http://schemas.microsoft.com/office/powerpoint/2010/main" val="320209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9C702-9824-4C46-A118-71EAD3AE8B2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06\dday.html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1CAA9-8B42-8C47-BF02-AF07CF29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2" y="2033016"/>
            <a:ext cx="9211236" cy="3469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AE90F-9387-0989-7FED-8AE4B8857C2F}"/>
              </a:ext>
            </a:extLst>
          </p:cNvPr>
          <p:cNvSpPr txBox="1"/>
          <p:nvPr/>
        </p:nvSpPr>
        <p:spPr>
          <a:xfrm>
            <a:off x="306647" y="319086"/>
            <a:ext cx="7062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calcDate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 선언하기</a:t>
            </a:r>
          </a:p>
        </p:txBody>
      </p:sp>
    </p:spTree>
    <p:extLst>
      <p:ext uri="{BB962C8B-B14F-4D97-AF65-F5344CB8AC3E}">
        <p14:creationId xmlns:p14="http://schemas.microsoft.com/office/powerpoint/2010/main" val="94275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C96EF-7AA0-5155-CA45-52B83808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 활용하기</a:t>
            </a:r>
          </a:p>
        </p:txBody>
      </p:sp>
    </p:spTree>
    <p:extLst>
      <p:ext uri="{BB962C8B-B14F-4D97-AF65-F5344CB8AC3E}">
        <p14:creationId xmlns:p14="http://schemas.microsoft.com/office/powerpoint/2010/main" val="3704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DF29-7FCC-8A8B-834B-75325DCD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5228-F52D-41A0-A3AB-CD553BAFA7BC}"/>
              </a:ext>
            </a:extLst>
          </p:cNvPr>
          <p:cNvSpPr txBox="1"/>
          <p:nvPr/>
        </p:nvSpPr>
        <p:spPr>
          <a:xfrm>
            <a:off x="631885" y="1321122"/>
            <a:ext cx="1000614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자바스크립트 내장 객체 중에서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객체는 날짜와 시간에 대한 정보를 조절할 수 있는 객체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현재 날짜와 시간을 홈페이지에 출력하거나 달력을 표시할 수도 있고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특정일까지 얼마나 남았는지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카운트다운하는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등 여러 가지로 응용할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E2FED-8F6B-726C-1605-EA5206184E28}"/>
              </a:ext>
            </a:extLst>
          </p:cNvPr>
          <p:cNvSpPr txBox="1"/>
          <p:nvPr/>
        </p:nvSpPr>
        <p:spPr>
          <a:xfrm>
            <a:off x="631885" y="3256598"/>
            <a:ext cx="10160726" cy="199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객체와 인스턴스</a:t>
            </a:r>
            <a:endParaRPr lang="en-US" altLang="ko-KR" sz="20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자바스크립트에 정의된 내장 객체를 사용할 때에는 객체의 프로퍼티와 메서드를 가진 새로운 객체를 만든 후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여기에 식별자를 붙여 프로그래밍에서 사용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객체를 사용하려면 자바스크립트의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객체를 똑같이 만들어서 그것을 사용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이렇게 내장 객체와 똑같은 모양으로 찍어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낸 객체를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인스턴스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(instance)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객체라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F0DA0-5909-36CA-835C-FEC7E52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 인스턴스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CAAC5-FF76-C03D-7673-42FF9711CC0A}"/>
              </a:ext>
            </a:extLst>
          </p:cNvPr>
          <p:cNvSpPr txBox="1"/>
          <p:nvPr/>
        </p:nvSpPr>
        <p:spPr>
          <a:xfrm>
            <a:off x="927463" y="1891880"/>
            <a:ext cx="200297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52D77-6ABE-3DB5-0518-1A9F343398F3}"/>
              </a:ext>
            </a:extLst>
          </p:cNvPr>
          <p:cNvSpPr txBox="1"/>
          <p:nvPr/>
        </p:nvSpPr>
        <p:spPr>
          <a:xfrm>
            <a:off x="927464" y="2667197"/>
            <a:ext cx="3270068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today = new Date()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5F75EC-AD53-4E1C-F5A6-D8227E47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84" y="2151017"/>
            <a:ext cx="6113161" cy="1277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E2BFB-D232-D7EA-6A84-189C9A197B48}"/>
              </a:ext>
            </a:extLst>
          </p:cNvPr>
          <p:cNvSpPr txBox="1"/>
          <p:nvPr/>
        </p:nvSpPr>
        <p:spPr>
          <a:xfrm>
            <a:off x="783771" y="1266477"/>
            <a:ext cx="568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현재 날짜를 기준으로 인스턴스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88EE1-7FB2-12DD-0947-8F83D111C20A}"/>
              </a:ext>
            </a:extLst>
          </p:cNvPr>
          <p:cNvSpPr txBox="1"/>
          <p:nvPr/>
        </p:nvSpPr>
        <p:spPr>
          <a:xfrm>
            <a:off x="927463" y="3942689"/>
            <a:ext cx="866067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today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인스턴스가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저장되었기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이제부터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today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C7FD7-E4B6-9541-27D6-F66247C1520A}"/>
              </a:ext>
            </a:extLst>
          </p:cNvPr>
          <p:cNvSpPr txBox="1"/>
          <p:nvPr/>
        </p:nvSpPr>
        <p:spPr>
          <a:xfrm>
            <a:off x="896140" y="5040745"/>
            <a:ext cx="32700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</a:t>
            </a:r>
            <a:r>
              <a:rPr lang="en-US" altLang="ko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getDate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91DD9-79FA-D364-EEB3-7405D210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60"/>
          <a:stretch/>
        </p:blipFill>
        <p:spPr>
          <a:xfrm>
            <a:off x="4855044" y="4972594"/>
            <a:ext cx="6736924" cy="6905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76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F0DA0-5909-36CA-835C-FEC7E52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 인스턴스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D8E4A-54E7-45DA-4607-AA4C5074F5D1}"/>
              </a:ext>
            </a:extLst>
          </p:cNvPr>
          <p:cNvSpPr txBox="1"/>
          <p:nvPr/>
        </p:nvSpPr>
        <p:spPr>
          <a:xfrm>
            <a:off x="892626" y="1866763"/>
            <a:ext cx="1016725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다음의 괄호 안에 날짜 정보 입력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‘2025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이라는 날짜 정보를 객체에 저장한 후 프로그램에 사용하려면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다음과 같이 입력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E1BE1-8598-32BA-77F7-B00F7D98D971}"/>
              </a:ext>
            </a:extLst>
          </p:cNvPr>
          <p:cNvSpPr txBox="1"/>
          <p:nvPr/>
        </p:nvSpPr>
        <p:spPr>
          <a:xfrm>
            <a:off x="892626" y="289555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Date("2025-02-25")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2025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월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25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일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46F2A-4F74-B995-FB15-4EC8C214695F}"/>
              </a:ext>
            </a:extLst>
          </p:cNvPr>
          <p:cNvSpPr txBox="1"/>
          <p:nvPr/>
        </p:nvSpPr>
        <p:spPr>
          <a:xfrm>
            <a:off x="783771" y="3625016"/>
            <a:ext cx="998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시간 정보까지 함께 지정하려면 날짜 다음에 대문자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T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추가한 후 그 뒤에 시간을 입력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23E74-8D68-58E0-687C-71849017C5B5}"/>
              </a:ext>
            </a:extLst>
          </p:cNvPr>
          <p:cNvSpPr txBox="1"/>
          <p:nvPr/>
        </p:nvSpPr>
        <p:spPr>
          <a:xfrm>
            <a:off x="892626" y="4031167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Date("2025-02-25T18:00:00")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1A47A-FABE-B19D-7D7A-518917D02360}"/>
              </a:ext>
            </a:extLst>
          </p:cNvPr>
          <p:cNvSpPr txBox="1"/>
          <p:nvPr/>
        </p:nvSpPr>
        <p:spPr>
          <a:xfrm>
            <a:off x="783771" y="1266477"/>
            <a:ext cx="568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특정 날짜를 기준으로 인스턴스 만들기</a:t>
            </a:r>
          </a:p>
        </p:txBody>
      </p:sp>
    </p:spTree>
    <p:extLst>
      <p:ext uri="{BB962C8B-B14F-4D97-AF65-F5344CB8AC3E}">
        <p14:creationId xmlns:p14="http://schemas.microsoft.com/office/powerpoint/2010/main" val="260294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날짜</a:t>
            </a:r>
            <a:r>
              <a:rPr lang="en-US" altLang="ko-KR" dirty="0"/>
              <a:t>/</a:t>
            </a:r>
            <a:r>
              <a:rPr lang="ko-KR" altLang="en-US" dirty="0"/>
              <a:t>시간 입력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2D91D-0596-54F3-2CFA-A6D80AD55B75}"/>
              </a:ext>
            </a:extLst>
          </p:cNvPr>
          <p:cNvSpPr txBox="1"/>
          <p:nvPr/>
        </p:nvSpPr>
        <p:spPr>
          <a:xfrm>
            <a:off x="705394" y="1412133"/>
            <a:ext cx="973618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YYYY-MM-DD: 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형태로 지정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 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(YYYY)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월까지만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(YYYY-MM)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 수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58D0C-DC3E-E9FD-D354-DDC308644D36}"/>
              </a:ext>
            </a:extLst>
          </p:cNvPr>
          <p:cNvSpPr txBox="1"/>
          <p:nvPr/>
        </p:nvSpPr>
        <p:spPr>
          <a:xfrm>
            <a:off x="705394" y="1943136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Date(“2025-02-25”)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Date(“2025-02”)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Date(“2025”)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3E78-A872-523E-7040-97E0D07C4287}"/>
              </a:ext>
            </a:extLst>
          </p:cNvPr>
          <p:cNvSpPr txBox="1"/>
          <p:nvPr/>
        </p:nvSpPr>
        <p:spPr>
          <a:xfrm>
            <a:off x="705394" y="3003596"/>
            <a:ext cx="973618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YYYY-MM-DDTHH:MM:SS : ‘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-T-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형태로 지정합니다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E250B-B8F9-D565-A9E8-C837F2F049D3}"/>
              </a:ext>
            </a:extLst>
          </p:cNvPr>
          <p:cNvSpPr txBox="1"/>
          <p:nvPr/>
        </p:nvSpPr>
        <p:spPr>
          <a:xfrm>
            <a:off x="705394" y="3500633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Date(“2010-02-25T18:00:00”)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05D80-0D84-7510-1DBC-E83E2C3410CF}"/>
              </a:ext>
            </a:extLst>
          </p:cNvPr>
          <p:cNvSpPr txBox="1"/>
          <p:nvPr/>
        </p:nvSpPr>
        <p:spPr>
          <a:xfrm>
            <a:off x="705393" y="3939547"/>
            <a:ext cx="973618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MM/DD/YYYY: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슬래시를 사용해서 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연도 순으로 지정합니다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2DB0D-2773-01BB-5C0E-E8DEACB91A4F}"/>
              </a:ext>
            </a:extLst>
          </p:cNvPr>
          <p:cNvSpPr txBox="1"/>
          <p:nvPr/>
        </p:nvSpPr>
        <p:spPr>
          <a:xfrm>
            <a:off x="705394" y="4443918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Date(“02/25/2010”)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B6DE-9871-1865-30AC-B464760CB055}"/>
              </a:ext>
            </a:extLst>
          </p:cNvPr>
          <p:cNvSpPr txBox="1"/>
          <p:nvPr/>
        </p:nvSpPr>
        <p:spPr>
          <a:xfrm>
            <a:off x="705392" y="4988198"/>
            <a:ext cx="9736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전체 형식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월과 요일 이름은 전체 이름이나 </a:t>
            </a:r>
            <a:r>
              <a:rPr lang="ko-KR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줄여쓴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이름 모두 사용할 수 있습니다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53290-0EAE-FDFE-295C-6D3BF42F12F3}"/>
              </a:ext>
            </a:extLst>
          </p:cNvPr>
          <p:cNvSpPr txBox="1"/>
          <p:nvPr/>
        </p:nvSpPr>
        <p:spPr>
          <a:xfrm>
            <a:off x="705392" y="5395699"/>
            <a:ext cx="69059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Date("Thu Aug 17 2017 15:00:41 GMT+0900 (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대한민국 표준시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91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276F7-F919-4948-6410-4DD9D98C44DC}"/>
              </a:ext>
            </a:extLst>
          </p:cNvPr>
          <p:cNvSpPr txBox="1"/>
          <p:nvPr/>
        </p:nvSpPr>
        <p:spPr>
          <a:xfrm>
            <a:off x="923109" y="1695485"/>
            <a:ext cx="923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메서드 이름 앞에 </a:t>
            </a:r>
            <a:r>
              <a:rPr lang="en-US" altLang="ko-KR" sz="1600" dirty="0"/>
              <a:t>get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붙어 있으면 날짜나 시간 정보를 가져오는 메서드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1DC14DD-BC95-7C68-8CE6-7A05D0271AC0}"/>
              </a:ext>
            </a:extLst>
          </p:cNvPr>
          <p:cNvGraphicFramePr>
            <a:graphicFrameLocks noGrp="1"/>
          </p:cNvGraphicFramePr>
          <p:nvPr/>
        </p:nvGraphicFramePr>
        <p:xfrm>
          <a:off x="1004025" y="2312123"/>
          <a:ext cx="9707518" cy="4180748"/>
        </p:xfrm>
        <a:graphic>
          <a:graphicData uri="http://schemas.openxmlformats.org/drawingml/2006/table">
            <a:tbl>
              <a:tblPr firstRow="1" firstCol="1" bandRow="1"/>
              <a:tblGrid>
                <a:gridCol w="1756592">
                  <a:extLst>
                    <a:ext uri="{9D8B030D-6E8A-4147-A177-3AD203B41FA5}">
                      <a16:colId xmlns:a16="http://schemas.microsoft.com/office/drawing/2014/main" val="3020938838"/>
                    </a:ext>
                  </a:extLst>
                </a:gridCol>
                <a:gridCol w="7950926">
                  <a:extLst>
                    <a:ext uri="{9D8B030D-6E8A-4147-A177-3AD203B41FA5}">
                      <a16:colId xmlns:a16="http://schemas.microsoft.com/office/drawing/2014/main" val="584344149"/>
                    </a:ext>
                  </a:extLst>
                </a:gridCol>
              </a:tblGrid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getFullYear</a:t>
                      </a:r>
                      <a:r>
                        <a:rPr lang="ko-KR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>
                          <a:effectLst/>
                        </a:rPr>
                        <a:t>현지 시간을 기준으로 </a:t>
                      </a:r>
                      <a:r>
                        <a:rPr lang="ko-KR" sz="1400" kern="100" dirty="0" err="1">
                          <a:effectLst/>
                        </a:rPr>
                        <a:t>연도값을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27283"/>
                  </a:ext>
                </a:extLst>
              </a:tr>
              <a:tr h="41727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getMonth()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월값을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0~11 사이의 숫자가 반환</a:t>
                      </a:r>
                      <a:r>
                        <a:rPr lang="en-US" altLang="ko-KR" sz="1400" kern="100" dirty="0">
                          <a:effectLst/>
                        </a:rPr>
                        <a:t>.(</a:t>
                      </a:r>
                      <a:r>
                        <a:rPr lang="ko-KR" sz="1400" kern="100" dirty="0">
                          <a:effectLst/>
                        </a:rPr>
                        <a:t>0</a:t>
                      </a:r>
                      <a:r>
                        <a:rPr lang="en-US" altLang="ko-KR" sz="1400" kern="100" dirty="0">
                          <a:effectLst/>
                        </a:rPr>
                        <a:t> - </a:t>
                      </a:r>
                      <a:r>
                        <a:rPr lang="ko-KR" sz="1400" kern="100" dirty="0">
                          <a:effectLst/>
                        </a:rPr>
                        <a:t>1월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11</a:t>
                      </a:r>
                      <a:r>
                        <a:rPr lang="en-US" altLang="ko-KR" sz="1400" kern="100" dirty="0">
                          <a:effectLst/>
                        </a:rPr>
                        <a:t> - </a:t>
                      </a:r>
                      <a:r>
                        <a:rPr lang="ko-KR" sz="1400" kern="100" dirty="0">
                          <a:effectLst/>
                        </a:rPr>
                        <a:t>12월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2404380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getDate()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일값을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1~31 사이의 숫자로 반환.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146991"/>
                  </a:ext>
                </a:extLst>
              </a:tr>
              <a:tr h="461406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getDay()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요일값을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0~6 사이의 숫자가 반환</a:t>
                      </a:r>
                      <a:r>
                        <a:rPr lang="en-US" altLang="ko-KR" sz="1400" kern="100" dirty="0">
                          <a:effectLst/>
                        </a:rPr>
                        <a:t>.(</a:t>
                      </a:r>
                      <a:r>
                        <a:rPr lang="ko-KR" sz="1400" kern="100" dirty="0">
                          <a:effectLst/>
                        </a:rPr>
                        <a:t>0</a:t>
                      </a:r>
                      <a:r>
                        <a:rPr lang="en-US" altLang="ko-KR" sz="1400" kern="100" dirty="0">
                          <a:effectLst/>
                        </a:rPr>
                        <a:t> – </a:t>
                      </a:r>
                      <a:r>
                        <a:rPr lang="ko-KR" sz="1400" kern="100" dirty="0">
                          <a:effectLst/>
                        </a:rPr>
                        <a:t>일요일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6</a:t>
                      </a:r>
                      <a:r>
                        <a:rPr lang="en-US" altLang="ko-KR" sz="1400" kern="100" dirty="0">
                          <a:effectLst/>
                        </a:rPr>
                        <a:t> – </a:t>
                      </a:r>
                      <a:r>
                        <a:rPr lang="ko-KR" sz="1400" kern="100" dirty="0">
                          <a:effectLst/>
                        </a:rPr>
                        <a:t>토요일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600689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getTime()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>
                          <a:effectLst/>
                        </a:rPr>
                        <a:t>1970년 1월 1일 00:00 이후의 시간을 </a:t>
                      </a:r>
                      <a:r>
                        <a:rPr lang="ko-KR" sz="1400" kern="100" dirty="0" err="1">
                          <a:effectLst/>
                        </a:rPr>
                        <a:t>밀리초로</a:t>
                      </a:r>
                      <a:r>
                        <a:rPr lang="ko-KR" sz="1400" kern="100" dirty="0">
                          <a:effectLst/>
                        </a:rPr>
                        <a:t> 표시.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8884724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getHours()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시값을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0~23 사이의 숫자로 반환.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7523085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getMinutes()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분값을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0~59 사이의 숫자로 반환.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633577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getSeconds()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초값을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0~59 사이의 숫자로 반환.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7666683"/>
                  </a:ext>
                </a:extLst>
              </a:tr>
              <a:tr h="471724">
                <a:tc>
                  <a:txBody>
                    <a:bodyPr/>
                    <a:lstStyle/>
                    <a:p>
                      <a:pPr algn="l"/>
                      <a:r>
                        <a:rPr lang="ko-KR" sz="1400" kern="100">
                          <a:effectLst/>
                        </a:rPr>
                        <a:t>getMilliseconds()</a:t>
                      </a:r>
                      <a:endParaRPr lang="ko-KR" sz="14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400" kern="100" dirty="0" err="1">
                          <a:effectLst/>
                        </a:rPr>
                        <a:t>밀리초값을</a:t>
                      </a:r>
                      <a:r>
                        <a:rPr lang="ko-KR" sz="1400" kern="100" dirty="0">
                          <a:effectLst/>
                        </a:rPr>
                        <a:t> 가져</a:t>
                      </a:r>
                      <a:r>
                        <a:rPr lang="ko-KR" altLang="en-US" sz="1400" kern="100" dirty="0">
                          <a:effectLst/>
                        </a:rPr>
                        <a:t>옴</a:t>
                      </a:r>
                      <a:r>
                        <a:rPr lang="ko-KR" sz="1400" kern="100" dirty="0">
                          <a:effectLst/>
                        </a:rPr>
                        <a:t>. 0~999 사이의 숫자로 반환.</a:t>
                      </a:r>
                      <a:endParaRPr lang="ko-KR" sz="14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986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276F7-F919-4948-6410-4DD9D98C44DC}"/>
              </a:ext>
            </a:extLst>
          </p:cNvPr>
          <p:cNvSpPr txBox="1"/>
          <p:nvPr/>
        </p:nvSpPr>
        <p:spPr>
          <a:xfrm>
            <a:off x="740230" y="1394695"/>
            <a:ext cx="923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메서드 이름 앞에 </a:t>
            </a:r>
            <a:r>
              <a:rPr lang="en-US" altLang="ko-KR" sz="1600" dirty="0"/>
              <a:t>set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붙어 있으면 날짜나 시간 정보를 설정하는 메서드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C8864-6C93-D449-DAFF-1CDACF474CBB}"/>
              </a:ext>
            </a:extLst>
          </p:cNvPr>
          <p:cNvGraphicFramePr>
            <a:graphicFrameLocks noGrp="1"/>
          </p:cNvGraphicFramePr>
          <p:nvPr/>
        </p:nvGraphicFramePr>
        <p:xfrm>
          <a:off x="821144" y="2005729"/>
          <a:ext cx="7661003" cy="3400992"/>
        </p:xfrm>
        <a:graphic>
          <a:graphicData uri="http://schemas.openxmlformats.org/drawingml/2006/table">
            <a:tbl>
              <a:tblPr firstRow="1" firstCol="1" bandRow="1"/>
              <a:tblGrid>
                <a:gridCol w="1922898">
                  <a:extLst>
                    <a:ext uri="{9D8B030D-6E8A-4147-A177-3AD203B41FA5}">
                      <a16:colId xmlns:a16="http://schemas.microsoft.com/office/drawing/2014/main" val="992300579"/>
                    </a:ext>
                  </a:extLst>
                </a:gridCol>
                <a:gridCol w="5738105">
                  <a:extLst>
                    <a:ext uri="{9D8B030D-6E8A-4147-A177-3AD203B41FA5}">
                      <a16:colId xmlns:a16="http://schemas.microsoft.com/office/drawing/2014/main" val="2873605392"/>
                    </a:ext>
                  </a:extLst>
                </a:gridCol>
              </a:tblGrid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setFullYear()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연도를 설정.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5137095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setMonth()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월을 설정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042166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setDate()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일을 설정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433661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setTime()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1970년 1월 1일 00:00부터 지난 시간을 </a:t>
                      </a:r>
                      <a:r>
                        <a:rPr lang="ko-KR" sz="1600" kern="100" dirty="0" err="1">
                          <a:effectLst/>
                        </a:rPr>
                        <a:t>밀리초로</a:t>
                      </a:r>
                      <a:r>
                        <a:rPr lang="ko-KR" sz="1600" kern="100" dirty="0">
                          <a:effectLst/>
                        </a:rPr>
                        <a:t> 설정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501418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setHours()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시를 설정.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448615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setMinutes()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분을 설정.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647991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setSeconds()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초를 설정.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532495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setMilliseconds()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현지 시간을 기준으로 </a:t>
                      </a:r>
                      <a:r>
                        <a:rPr lang="ko-KR" sz="1600" kern="100" dirty="0" err="1">
                          <a:effectLst/>
                        </a:rPr>
                        <a:t>밀리초를</a:t>
                      </a:r>
                      <a:r>
                        <a:rPr lang="ko-KR" sz="1600" kern="100" dirty="0">
                          <a:effectLst/>
                        </a:rPr>
                        <a:t> 설정.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210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5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 메서드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276F7-F919-4948-6410-4DD9D98C44DC}"/>
              </a:ext>
            </a:extLst>
          </p:cNvPr>
          <p:cNvSpPr txBox="1"/>
          <p:nvPr/>
        </p:nvSpPr>
        <p:spPr>
          <a:xfrm>
            <a:off x="631885" y="1374817"/>
            <a:ext cx="1085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메서드 이름 앞에 </a:t>
            </a:r>
            <a:r>
              <a:rPr lang="en-US" altLang="ko-KR" sz="1600" dirty="0"/>
              <a:t>to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붙어 있으면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국제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형식으로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형식으로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바꿔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B3E108-69AF-6510-8F79-75CB145F70B6}"/>
              </a:ext>
            </a:extLst>
          </p:cNvPr>
          <p:cNvGraphicFramePr>
            <a:graphicFrameLocks noGrp="1"/>
          </p:cNvGraphicFramePr>
          <p:nvPr/>
        </p:nvGraphicFramePr>
        <p:xfrm>
          <a:off x="747635" y="2045591"/>
          <a:ext cx="9663975" cy="2401057"/>
        </p:xfrm>
        <a:graphic>
          <a:graphicData uri="http://schemas.openxmlformats.org/drawingml/2006/table">
            <a:tbl>
              <a:tblPr firstRow="1" firstCol="1" bandRow="1"/>
              <a:tblGrid>
                <a:gridCol w="2425640">
                  <a:extLst>
                    <a:ext uri="{9D8B030D-6E8A-4147-A177-3AD203B41FA5}">
                      <a16:colId xmlns:a16="http://schemas.microsoft.com/office/drawing/2014/main" val="78155062"/>
                    </a:ext>
                  </a:extLst>
                </a:gridCol>
                <a:gridCol w="7238335">
                  <a:extLst>
                    <a:ext uri="{9D8B030D-6E8A-4147-A177-3AD203B41FA5}">
                      <a16:colId xmlns:a16="http://schemas.microsoft.com/office/drawing/2014/main" val="318866682"/>
                    </a:ext>
                  </a:extLst>
                </a:gridCol>
              </a:tblGrid>
              <a:tr h="480835"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 err="1">
                          <a:effectLst/>
                        </a:rPr>
                        <a:t>toGMTString</a:t>
                      </a:r>
                      <a:r>
                        <a:rPr lang="ko-KR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'요일 일 월 연도 시:분:초 UTC' 형식으로 표시.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752342"/>
                  </a:ext>
                </a:extLst>
              </a:tr>
              <a:tr h="480835"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 err="1">
                          <a:effectLst/>
                        </a:rPr>
                        <a:t>toLocaleString</a:t>
                      </a:r>
                      <a:r>
                        <a:rPr lang="ko-KR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'월/일/년도 시:분:초' 형식으로 표시.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961382"/>
                  </a:ext>
                </a:extLst>
              </a:tr>
              <a:tr h="477717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toString()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'요일 월 날짜 시:분:초 </a:t>
                      </a:r>
                      <a:r>
                        <a:rPr lang="ko-KR" sz="1600" kern="100" dirty="0" err="1">
                          <a:effectLst/>
                        </a:rPr>
                        <a:t>UTC+대한민국</a:t>
                      </a:r>
                      <a:r>
                        <a:rPr lang="ko-KR" sz="1600" kern="100" dirty="0">
                          <a:effectLst/>
                        </a:rPr>
                        <a:t> 표준시' 형식으로 표시.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414844"/>
                  </a:ext>
                </a:extLst>
              </a:tr>
              <a:tr h="480835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toDateString()</a:t>
                      </a:r>
                      <a:endParaRPr lang="ko-KR" sz="1600" kern="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ko-KR" sz="1600" kern="100" dirty="0">
                          <a:effectLst/>
                        </a:rPr>
                        <a:t>에서 날짜 부분만 표시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3248456"/>
                  </a:ext>
                </a:extLst>
              </a:tr>
              <a:tr h="480835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</a:rPr>
                        <a:t>toTimeString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Date</a:t>
                      </a:r>
                      <a:r>
                        <a:rPr lang="ko-KR" sz="1600" kern="100" dirty="0">
                          <a:effectLst/>
                        </a:rPr>
                        <a:t>에서 시간 부분만 표시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15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2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53753-FB76-4CFB-9EAD-67EEAB82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51" y="1607345"/>
            <a:ext cx="3305636" cy="4324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DC6763-C39E-4DD9-B3AE-ACCBF43254D4}"/>
              </a:ext>
            </a:extLst>
          </p:cNvPr>
          <p:cNvSpPr txBox="1"/>
          <p:nvPr/>
        </p:nvSpPr>
        <p:spPr>
          <a:xfrm>
            <a:off x="5968538" y="2036618"/>
            <a:ext cx="53852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특정일로부터 오늘까지 며칠이 지났는지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특정일로부터 </a:t>
            </a:r>
            <a:r>
              <a:rPr lang="en-US" altLang="ko-KR" dirty="0"/>
              <a:t>100</a:t>
            </a:r>
            <a:r>
              <a:rPr lang="ko-KR" altLang="en-US" dirty="0"/>
              <a:t>일</a:t>
            </a:r>
            <a:r>
              <a:rPr lang="en-US" altLang="ko-KR" dirty="0"/>
              <a:t>, 1</a:t>
            </a:r>
            <a:r>
              <a:rPr lang="ko-KR" altLang="en-US" dirty="0"/>
              <a:t>년 되는 날이 </a:t>
            </a:r>
            <a:r>
              <a:rPr lang="ko-KR" altLang="en-US" dirty="0" err="1"/>
              <a:t>언제인지</a:t>
            </a:r>
            <a:br>
              <a:rPr lang="en-US" altLang="ko-KR" dirty="0"/>
            </a:br>
            <a:r>
              <a:rPr lang="ko-KR" altLang="en-US" dirty="0"/>
              <a:t>계산하는 프로그램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D8892-F66C-369D-9279-B73017133370}"/>
              </a:ext>
            </a:extLst>
          </p:cNvPr>
          <p:cNvSpPr txBox="1"/>
          <p:nvPr/>
        </p:nvSpPr>
        <p:spPr>
          <a:xfrm>
            <a:off x="306647" y="319086"/>
            <a:ext cx="7003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기념일 계산기 만들기</a:t>
            </a:r>
          </a:p>
        </p:txBody>
      </p:sp>
    </p:spTree>
    <p:extLst>
      <p:ext uri="{BB962C8B-B14F-4D97-AF65-F5344CB8AC3E}">
        <p14:creationId xmlns:p14="http://schemas.microsoft.com/office/powerpoint/2010/main" val="141428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C8C9-B67C-0AF7-C743-8E9649DB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자바스크립트 시간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FA60D-472B-CC26-752A-D609123187BF}"/>
              </a:ext>
            </a:extLst>
          </p:cNvPr>
          <p:cNvSpPr txBox="1"/>
          <p:nvPr/>
        </p:nvSpPr>
        <p:spPr>
          <a:xfrm>
            <a:off x="810800" y="1430609"/>
            <a:ext cx="9909451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자바스크립트에서 시간 정보를 계산 하기 위해서 </a:t>
            </a:r>
            <a:r>
              <a:rPr lang="ko-KR" altLang="en-US" sz="1600" dirty="0" err="1"/>
              <a:t>밀리초를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기존 시간 단위와 </a:t>
            </a:r>
            <a:r>
              <a:rPr lang="ko-KR" altLang="en-US" sz="1600" dirty="0" err="1"/>
              <a:t>밀리초간의</a:t>
            </a:r>
            <a:r>
              <a:rPr lang="ko-KR" altLang="en-US" sz="1600" dirty="0"/>
              <a:t> 변환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1</a:t>
            </a:r>
            <a:r>
              <a:rPr lang="ko-KR" altLang="en-US" sz="1600" dirty="0" err="1"/>
              <a:t>밀리초</a:t>
            </a:r>
            <a:r>
              <a:rPr lang="ko-KR" altLang="en-US" sz="1600" dirty="0"/>
              <a:t> </a:t>
            </a:r>
            <a:r>
              <a:rPr lang="en-US" altLang="ko-KR" sz="1600" dirty="0"/>
              <a:t>= 1/1000</a:t>
            </a:r>
            <a:r>
              <a:rPr lang="ko-KR" altLang="en-US" sz="1600" dirty="0"/>
              <a:t>초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1</a:t>
            </a:r>
            <a:r>
              <a:rPr lang="ko-KR" altLang="en-US" sz="1600" dirty="0"/>
              <a:t>초 </a:t>
            </a:r>
            <a:r>
              <a:rPr lang="en-US" altLang="ko-KR" sz="1600" dirty="0"/>
              <a:t>= 1000</a:t>
            </a:r>
            <a:r>
              <a:rPr lang="ko-KR" altLang="en-US" sz="1600" dirty="0" err="1"/>
              <a:t>밀리초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1</a:t>
            </a:r>
            <a:r>
              <a:rPr lang="ko-KR" altLang="en-US" sz="1600" dirty="0"/>
              <a:t>분 </a:t>
            </a:r>
            <a:r>
              <a:rPr lang="en-US" altLang="ko-KR" sz="1600" dirty="0"/>
              <a:t>= 60</a:t>
            </a:r>
            <a:r>
              <a:rPr lang="ko-KR" altLang="en-US" sz="1600" dirty="0"/>
              <a:t>초 </a:t>
            </a:r>
            <a:r>
              <a:rPr lang="en-US" altLang="ko-KR" sz="1600" dirty="0"/>
              <a:t>(60 * 1000 = 60,000</a:t>
            </a:r>
            <a:r>
              <a:rPr lang="ko-KR" altLang="en-US" sz="1600" dirty="0" err="1"/>
              <a:t>밀리초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• 1</a:t>
            </a:r>
            <a:r>
              <a:rPr lang="ko-KR" altLang="en-US" sz="1600" dirty="0"/>
              <a:t>시간 </a:t>
            </a:r>
            <a:r>
              <a:rPr lang="en-US" altLang="ko-KR" sz="1600" dirty="0"/>
              <a:t>= 60</a:t>
            </a:r>
            <a:r>
              <a:rPr lang="ko-KR" altLang="en-US" sz="1600" dirty="0"/>
              <a:t>분 </a:t>
            </a:r>
            <a:r>
              <a:rPr lang="en-US" altLang="ko-KR" sz="1600" dirty="0"/>
              <a:t>(60 * 60 * 1000 = 3,600,000</a:t>
            </a:r>
            <a:r>
              <a:rPr lang="ko-KR" altLang="en-US" sz="1600" dirty="0" err="1"/>
              <a:t>밀리초</a:t>
            </a:r>
            <a:r>
              <a:rPr lang="en-US" altLang="ko-KR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• 1</a:t>
            </a:r>
            <a:r>
              <a:rPr lang="ko-KR" altLang="en-US" sz="1600" dirty="0"/>
              <a:t>일 </a:t>
            </a:r>
            <a:r>
              <a:rPr lang="en-US" altLang="ko-KR" sz="1600" dirty="0"/>
              <a:t>= 24</a:t>
            </a:r>
            <a:r>
              <a:rPr lang="ko-KR" altLang="en-US" sz="1600" dirty="0"/>
              <a:t>시간 </a:t>
            </a:r>
            <a:r>
              <a:rPr lang="en-US" altLang="ko-KR" sz="1600" dirty="0"/>
              <a:t>(24 * 60 * 60 * 1000 = 86,400,000</a:t>
            </a:r>
            <a:r>
              <a:rPr lang="ko-KR" altLang="en-US" sz="1600" dirty="0" err="1"/>
              <a:t>밀리초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6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만보 걷기</a:t>
            </a:r>
            <a:r>
              <a:rPr lang="en-US" altLang="ko-KR" dirty="0"/>
              <a:t>, </a:t>
            </a:r>
            <a:r>
              <a:rPr lang="ko-KR" altLang="en-US" dirty="0"/>
              <a:t>오늘까지 며칠째일까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0F06C-ED9E-07BD-85A2-E558067E2BCA}"/>
              </a:ext>
            </a:extLst>
          </p:cNvPr>
          <p:cNvSpPr txBox="1"/>
          <p:nvPr/>
        </p:nvSpPr>
        <p:spPr>
          <a:xfrm>
            <a:off x="631884" y="1655356"/>
            <a:ext cx="8909649" cy="179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미리 생각해 보기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특정한 날짜를 프로그램에 사용하기 위해 어떻게 인스턴스를 만들까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날짜 사이에 흐른 시간을 계산하려면 어떤 메서드를 사용할까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밀리초를</a:t>
            </a:r>
            <a:r>
              <a:rPr lang="ko-KR" altLang="en-US" sz="1600" dirty="0"/>
              <a:t> 날짜 수로 어떻게 바꿀까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8831D-04F0-8E76-D1E7-B0DB46F841B0}"/>
              </a:ext>
            </a:extLst>
          </p:cNvPr>
          <p:cNvSpPr txBox="1"/>
          <p:nvPr/>
        </p:nvSpPr>
        <p:spPr>
          <a:xfrm>
            <a:off x="631883" y="3813406"/>
            <a:ext cx="8250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두 날짜 사이에 얼마나 시간이 흘렀는지 계산할 때는 </a:t>
            </a:r>
            <a:r>
              <a:rPr lang="en-US" altLang="ko-KR" sz="1600" dirty="0" err="1"/>
              <a:t>getTime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3942E-B0D1-1FFD-CF53-C244A2EDEECE}"/>
              </a:ext>
            </a:extLst>
          </p:cNvPr>
          <p:cNvSpPr txBox="1"/>
          <p:nvPr/>
        </p:nvSpPr>
        <p:spPr>
          <a:xfrm>
            <a:off x="705395" y="4335920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today = new Date()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passedTime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today.getTime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today.toDateString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89D22-F3A6-6C03-DAF2-8C2AEA7A3235}"/>
              </a:ext>
            </a:extLst>
          </p:cNvPr>
          <p:cNvSpPr txBox="1"/>
          <p:nvPr/>
        </p:nvSpPr>
        <p:spPr>
          <a:xfrm>
            <a:off x="631883" y="5398366"/>
            <a:ext cx="8250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결괏값이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밀리초이기</a:t>
            </a:r>
            <a:r>
              <a:rPr lang="ko-KR" altLang="en-US" sz="1600" dirty="0"/>
              <a:t> 때문에 날짜 수로 변환하려면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B74E6-2384-BECA-49B6-152E1EE6CC23}"/>
              </a:ext>
            </a:extLst>
          </p:cNvPr>
          <p:cNvSpPr txBox="1"/>
          <p:nvPr/>
        </p:nvSpPr>
        <p:spPr>
          <a:xfrm>
            <a:off x="631883" y="5935348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passedDay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Math.round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passedTme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/ (1000 * 60 * 60 * 24))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03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만보 걷기</a:t>
            </a:r>
            <a:r>
              <a:rPr lang="en-US" altLang="ko-KR" dirty="0"/>
              <a:t>, </a:t>
            </a:r>
            <a:r>
              <a:rPr lang="ko-KR" altLang="en-US" dirty="0"/>
              <a:t>오늘까지 며칠째일까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DC151-2569-13F7-98EF-90528CF1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06" y="1644045"/>
            <a:ext cx="7621064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392E7-A526-6169-13F8-7B8A000F00AD}"/>
              </a:ext>
            </a:extLst>
          </p:cNvPr>
          <p:cNvSpPr txBox="1"/>
          <p:nvPr/>
        </p:nvSpPr>
        <p:spPr>
          <a:xfrm>
            <a:off x="1471749" y="3639620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getTime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메서드는 </a:t>
            </a:r>
            <a:r>
              <a:rPr lang="en-US" altLang="ko-KR" sz="1600" dirty="0"/>
              <a:t>1970</a:t>
            </a:r>
            <a:r>
              <a:rPr lang="ko-KR" altLang="en-US" sz="1600" dirty="0"/>
              <a:t>년 </a:t>
            </a:r>
            <a:r>
              <a:rPr lang="en-US" altLang="ko-KR" sz="1600" dirty="0"/>
              <a:t>1</a:t>
            </a:r>
            <a:r>
              <a:rPr lang="ko-KR" altLang="en-US" sz="1600" dirty="0"/>
              <a:t>월 </a:t>
            </a:r>
            <a:r>
              <a:rPr lang="en-US" altLang="ko-KR" sz="1600" dirty="0"/>
              <a:t>1</a:t>
            </a:r>
            <a:r>
              <a:rPr lang="ko-KR" altLang="en-US" sz="1600" dirty="0"/>
              <a:t>일이라는 기준점이 있다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만보 걷기를 시작한 날짜까지의 일수를 알아내고</a:t>
            </a:r>
            <a:r>
              <a:rPr lang="en-US" altLang="ko-KR" sz="1600" dirty="0"/>
              <a:t>,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오늘 날짜까지의 일수를 알아낸 후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두 날짜 사이의 차이를 계산한다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 err="1">
                <a:sym typeface="Wingdings" panose="05000000000000000000" pitchFamily="2" charset="2"/>
              </a:rPr>
              <a:t>밀리초를</a:t>
            </a:r>
            <a:r>
              <a:rPr lang="ko-KR" altLang="en-US" sz="1600" dirty="0">
                <a:sym typeface="Wingdings" panose="05000000000000000000" pitchFamily="2" charset="2"/>
              </a:rPr>
              <a:t> 날짜 수로 변환한다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112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만보 걷기</a:t>
            </a:r>
            <a:r>
              <a:rPr lang="en-US" altLang="ko-KR" dirty="0"/>
              <a:t>, </a:t>
            </a:r>
            <a:r>
              <a:rPr lang="ko-KR" altLang="en-US" dirty="0"/>
              <a:t>오늘까지 며칠째일까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392E7-A526-6169-13F8-7B8A000F00AD}"/>
              </a:ext>
            </a:extLst>
          </p:cNvPr>
          <p:cNvSpPr txBox="1"/>
          <p:nvPr/>
        </p:nvSpPr>
        <p:spPr>
          <a:xfrm>
            <a:off x="705394" y="1537648"/>
            <a:ext cx="60960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</a:t>
            </a:r>
            <a:r>
              <a:rPr lang="en-US" altLang="ko-KR" sz="1600" dirty="0"/>
              <a:t>\walking.js </a:t>
            </a:r>
            <a:r>
              <a:rPr lang="ko-KR" altLang="en-US" sz="1600" dirty="0"/>
              <a:t>파일을 만들고 작성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DEF84-473A-982E-8D63-550AF68CC068}"/>
              </a:ext>
            </a:extLst>
          </p:cNvPr>
          <p:cNvSpPr txBox="1"/>
          <p:nvPr/>
        </p:nvSpPr>
        <p:spPr>
          <a:xfrm>
            <a:off x="705393" y="2247206"/>
            <a:ext cx="10040984" cy="30091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result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결괏값을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표시할 부분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firstDay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Date("2021-07-01");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시작한 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today = new Date();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오늘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passedTime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today.getTime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-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firstDay.getTime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시작한 날부터 오늘까지 흐른 시간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밀리초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passedDay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Math.round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passedTime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/ (1000 * 60 * 60 * 24));  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밀리초를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일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(date) 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수로 계산</a:t>
            </a:r>
            <a:endParaRPr lang="ko-KR" altLang="en-US" sz="1600" b="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passedDay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75BEAF-1E84-E852-90FC-06717F58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01" y="4567300"/>
            <a:ext cx="4095865" cy="22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0F06C-ED9E-07BD-85A2-E558067E2BCA}"/>
              </a:ext>
            </a:extLst>
          </p:cNvPr>
          <p:cNvSpPr txBox="1"/>
          <p:nvPr/>
        </p:nvSpPr>
        <p:spPr>
          <a:xfrm>
            <a:off x="631884" y="1655356"/>
            <a:ext cx="8909649" cy="179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미리 생각해 보기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날짜 정보에서 연도와 월</a:t>
            </a:r>
            <a:r>
              <a:rPr lang="en-US" altLang="ko-KR" sz="1600" dirty="0"/>
              <a:t>, </a:t>
            </a:r>
            <a:r>
              <a:rPr lang="ko-KR" altLang="en-US" sz="1600" dirty="0"/>
              <a:t>일 가져오려면 어떻게 해야 할까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시간 정보에서 시와 분</a:t>
            </a:r>
            <a:r>
              <a:rPr lang="en-US" altLang="ko-KR" sz="1600" dirty="0"/>
              <a:t>, </a:t>
            </a:r>
            <a:r>
              <a:rPr lang="ko-KR" altLang="en-US" sz="1600" dirty="0"/>
              <a:t>초를 가져오려면 어떻게 해야 할까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초마다 시간이 바뀌면서 표시되려면 어떻게 해야 할까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771DB-C3B5-301B-C919-DE0F6717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66" y="2421227"/>
            <a:ext cx="5077534" cy="36295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10684-249B-C486-C85B-75CD25158E3D}"/>
              </a:ext>
            </a:extLst>
          </p:cNvPr>
          <p:cNvSpPr txBox="1"/>
          <p:nvPr/>
        </p:nvSpPr>
        <p:spPr>
          <a:xfrm>
            <a:off x="7036526" y="1953517"/>
            <a:ext cx="2029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08\current.html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65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A5A66-D863-0AF6-8523-E7BC71040C22}"/>
              </a:ext>
            </a:extLst>
          </p:cNvPr>
          <p:cNvSpPr txBox="1"/>
          <p:nvPr/>
        </p:nvSpPr>
        <p:spPr>
          <a:xfrm>
            <a:off x="1088571" y="1489893"/>
            <a:ext cx="9353005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영역을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displayDate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해당하는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인스턴스를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든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toDateString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35F48-60A0-46F6-63A6-A5A261D1EADE}"/>
              </a:ext>
            </a:extLst>
          </p:cNvPr>
          <p:cNvSpPr txBox="1"/>
          <p:nvPr/>
        </p:nvSpPr>
        <p:spPr>
          <a:xfrm>
            <a:off x="1175656" y="3544643"/>
            <a:ext cx="8212182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displayDay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('#today');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today = new Date();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console.log(today);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today.toDateString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24719-EF1A-9EED-A2BC-84256E9F00EF}"/>
              </a:ext>
            </a:extLst>
          </p:cNvPr>
          <p:cNvSpPr txBox="1"/>
          <p:nvPr/>
        </p:nvSpPr>
        <p:spPr>
          <a:xfrm>
            <a:off x="1175656" y="297675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\current.js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098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7FC6B-AE83-6F0B-9153-78DD05D7E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72" b="7143"/>
          <a:stretch/>
        </p:blipFill>
        <p:spPr bwMode="auto">
          <a:xfrm>
            <a:off x="984068" y="2538246"/>
            <a:ext cx="6228772" cy="124949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1DEDC-E08F-87BB-62B7-46B944D1767C}"/>
              </a:ext>
            </a:extLst>
          </p:cNvPr>
          <p:cNvSpPr txBox="1"/>
          <p:nvPr/>
        </p:nvSpPr>
        <p:spPr>
          <a:xfrm>
            <a:off x="905691" y="1455304"/>
            <a:ext cx="7698377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콘솔</a:t>
            </a:r>
            <a:r>
              <a:rPr lang="en-US" altLang="ko-KR" sz="1600" dirty="0"/>
              <a:t> </a:t>
            </a:r>
            <a:r>
              <a:rPr lang="ko-KR" altLang="en-US" sz="1600" dirty="0"/>
              <a:t>창에 날짜 정보가 표시되는지 확인한다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연도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월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일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요일을 각각 분리해서 보기 쉽게 만들자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1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2669-BBFF-157F-E939-CC3AB72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89E9A-6159-09D2-C45D-37B901A84665}"/>
              </a:ext>
            </a:extLst>
          </p:cNvPr>
          <p:cNvSpPr txBox="1"/>
          <p:nvPr/>
        </p:nvSpPr>
        <p:spPr>
          <a:xfrm>
            <a:off x="870856" y="1227160"/>
            <a:ext cx="5590903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5) </a:t>
            </a:r>
            <a:r>
              <a:rPr lang="ko-KR" altLang="en-US" sz="1600" dirty="0"/>
              <a:t>소스에서 </a:t>
            </a:r>
            <a:r>
              <a:rPr lang="en-US" altLang="ko-KR" sz="1600" dirty="0"/>
              <a:t>console.log() </a:t>
            </a:r>
            <a:r>
              <a:rPr lang="ko-KR" altLang="en-US" sz="1600" dirty="0"/>
              <a:t>문 </a:t>
            </a:r>
            <a:r>
              <a:rPr lang="en-US" altLang="ko-KR" sz="1600" dirty="0"/>
              <a:t>2</a:t>
            </a:r>
            <a:r>
              <a:rPr lang="ko-KR" altLang="en-US" sz="1600" dirty="0"/>
              <a:t>개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6)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값과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요일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시작하는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숫자로 반환된다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!!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41D27-F4B4-4F60-86B5-72E3443E4AD2}"/>
              </a:ext>
            </a:extLst>
          </p:cNvPr>
          <p:cNvSpPr txBox="1"/>
          <p:nvPr/>
        </p:nvSpPr>
        <p:spPr>
          <a:xfrm>
            <a:off x="870856" y="3739328"/>
            <a:ext cx="5381897" cy="19543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year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today.getFullYear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month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today.getMonth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+ 1;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Date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today.getDate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day1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today.getDay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day2 = " ";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5764-7141-ECA6-4EE2-0BED8322A2EF}"/>
              </a:ext>
            </a:extLst>
          </p:cNvPr>
          <p:cNvSpPr txBox="1"/>
          <p:nvPr/>
        </p:nvSpPr>
        <p:spPr>
          <a:xfrm>
            <a:off x="7114902" y="1414653"/>
            <a:ext cx="4380411" cy="51860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switch(day1)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0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일요일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1 :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월요일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2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3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수요일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4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목요일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5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금요일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case 6 :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day2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토요일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"; break;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A6F17-3424-200B-3E41-1DBD7EE73A93}"/>
              </a:ext>
            </a:extLst>
          </p:cNvPr>
          <p:cNvSpPr txBox="1"/>
          <p:nvPr/>
        </p:nvSpPr>
        <p:spPr>
          <a:xfrm>
            <a:off x="975358" y="327438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\current.js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165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2C37-F606-2700-AA1A-93A13F315A61}"/>
              </a:ext>
            </a:extLst>
          </p:cNvPr>
          <p:cNvSpPr txBox="1"/>
          <p:nvPr/>
        </p:nvSpPr>
        <p:spPr>
          <a:xfrm>
            <a:off x="1088571" y="1489893"/>
            <a:ext cx="93530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6B37C-0C13-ECA4-2B72-270F08E94C6C}"/>
              </a:ext>
            </a:extLst>
          </p:cNvPr>
          <p:cNvSpPr txBox="1"/>
          <p:nvPr/>
        </p:nvSpPr>
        <p:spPr>
          <a:xfrm>
            <a:off x="714102" y="1584249"/>
            <a:ext cx="5590903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7) </a:t>
            </a:r>
            <a:r>
              <a:rPr lang="en-US" altLang="ko-KR" sz="1600" dirty="0" err="1"/>
              <a:t>displayDate</a:t>
            </a:r>
            <a:r>
              <a:rPr lang="en-US" altLang="ko-KR" sz="1600" dirty="0"/>
              <a:t> </a:t>
            </a:r>
            <a:r>
              <a:rPr lang="ko-KR" altLang="en-US" sz="1600" dirty="0"/>
              <a:t>영역에 날짜 정보 표시하기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5EBED-3059-BCD4-31B4-BEDE1A72F33C}"/>
              </a:ext>
            </a:extLst>
          </p:cNvPr>
          <p:cNvSpPr txBox="1"/>
          <p:nvPr/>
        </p:nvSpPr>
        <p:spPr>
          <a:xfrm>
            <a:off x="714102" y="2476160"/>
            <a:ext cx="730649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displayDate.innerHTML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`${year}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${month}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${Date}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${day2}`;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1436E9-BFB1-3E64-859A-AFDA0AB7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421" y="2165075"/>
            <a:ext cx="3385979" cy="10969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20F825-3A1C-629F-326C-A01173A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05D0B-9ECA-C9A2-A4CC-CCBDA997B99A}"/>
              </a:ext>
            </a:extLst>
          </p:cNvPr>
          <p:cNvSpPr txBox="1"/>
          <p:nvPr/>
        </p:nvSpPr>
        <p:spPr>
          <a:xfrm>
            <a:off x="714103" y="3262063"/>
            <a:ext cx="6296298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8) </a:t>
            </a:r>
            <a:r>
              <a:rPr lang="ko-KR" altLang="en-US" sz="1600" dirty="0"/>
              <a:t>시간 정보 가져오기 </a:t>
            </a:r>
            <a:br>
              <a:rPr lang="en-US" altLang="ko-KR" sz="1600" dirty="0"/>
            </a:br>
            <a:r>
              <a:rPr lang="ko-KR" altLang="en-US" sz="1600" dirty="0"/>
              <a:t>콘솔 창에서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toDateString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사용해서 시간 정보만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가져오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E40E8-A859-FB6E-2666-AB54BF3C1A94}"/>
              </a:ext>
            </a:extLst>
          </p:cNvPr>
          <p:cNvSpPr txBox="1"/>
          <p:nvPr/>
        </p:nvSpPr>
        <p:spPr>
          <a:xfrm>
            <a:off x="792479" y="4373757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today.toTimeString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58EDFB-D15E-33FB-E1E2-5ED146801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05" r="31017" b="14167"/>
          <a:stretch/>
        </p:blipFill>
        <p:spPr bwMode="auto">
          <a:xfrm>
            <a:off x="857793" y="5033211"/>
            <a:ext cx="4354286" cy="99300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32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32C37-F606-2700-AA1A-93A13F315A61}"/>
              </a:ext>
            </a:extLst>
          </p:cNvPr>
          <p:cNvSpPr txBox="1"/>
          <p:nvPr/>
        </p:nvSpPr>
        <p:spPr>
          <a:xfrm>
            <a:off x="1088571" y="1489893"/>
            <a:ext cx="93530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6B37C-0C13-ECA4-2B72-270F08E94C6C}"/>
              </a:ext>
            </a:extLst>
          </p:cNvPr>
          <p:cNvSpPr txBox="1"/>
          <p:nvPr/>
        </p:nvSpPr>
        <p:spPr>
          <a:xfrm>
            <a:off x="570410" y="1324196"/>
            <a:ext cx="5338355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9) </a:t>
            </a:r>
            <a:r>
              <a:rPr lang="ko-KR" altLang="en-US" sz="1600" dirty="0"/>
              <a:t>오전</a:t>
            </a:r>
            <a:r>
              <a:rPr lang="en-US" altLang="ko-KR" sz="1600" dirty="0"/>
              <a:t>, </a:t>
            </a:r>
            <a:r>
              <a:rPr lang="ko-KR" altLang="en-US" sz="1600" dirty="0"/>
              <a:t>오후로 나누고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시</a:t>
            </a:r>
            <a:r>
              <a:rPr lang="en-US" altLang="ko-KR" sz="1600" dirty="0"/>
              <a:t>/</a:t>
            </a:r>
            <a:r>
              <a:rPr lang="ko-KR" altLang="en-US" sz="1600" dirty="0"/>
              <a:t>분</a:t>
            </a:r>
            <a:r>
              <a:rPr lang="en-US" altLang="ko-KR" sz="1600" dirty="0"/>
              <a:t>/</a:t>
            </a:r>
            <a:r>
              <a:rPr lang="ko-KR" altLang="en-US" sz="1600" dirty="0"/>
              <a:t>초를 나누어 저장한 후 화면에 표시하기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1F8F5-B001-64C5-96B5-BE7CAAB678D0}"/>
              </a:ext>
            </a:extLst>
          </p:cNvPr>
          <p:cNvSpPr txBox="1"/>
          <p:nvPr/>
        </p:nvSpPr>
        <p:spPr>
          <a:xfrm>
            <a:off x="383177" y="2535415"/>
            <a:ext cx="5712823" cy="31014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displayTime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("#clock");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current = new Date();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current.getHours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mins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current.getMinutes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secs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current.getSeconds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C9482-E620-AE75-296A-EF2F00F24533}"/>
              </a:ext>
            </a:extLst>
          </p:cNvPr>
          <p:cNvSpPr txBox="1"/>
          <p:nvPr/>
        </p:nvSpPr>
        <p:spPr>
          <a:xfrm>
            <a:off x="6261463" y="1324196"/>
            <a:ext cx="5817326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period = "AM";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 (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0)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12;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else if (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 12)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- 12;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period = "PM";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10) ? "0"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mins = (mins &lt; 10) ? "0" + mins : mins;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secs = (secs &lt; 10) ? "0" + secs : secs;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console.log(`${period} ${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: ${mins} : ${secs}`);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ADA3FD-7F51-A916-5510-B82FEDD9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</p:spTree>
    <p:extLst>
      <p:ext uri="{BB962C8B-B14F-4D97-AF65-F5344CB8AC3E}">
        <p14:creationId xmlns:p14="http://schemas.microsoft.com/office/powerpoint/2010/main" val="139753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8BC51-D7D1-6D47-97F1-350DD57973E6}"/>
              </a:ext>
            </a:extLst>
          </p:cNvPr>
          <p:cNvSpPr txBox="1"/>
          <p:nvPr/>
        </p:nvSpPr>
        <p:spPr>
          <a:xfrm>
            <a:off x="1371600" y="168430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여러 방법으로 인스턴스 만들기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6BDF87-004C-47F6-AE31-D8FA8D89E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30" r="24820" b="41822"/>
          <a:stretch/>
        </p:blipFill>
        <p:spPr>
          <a:xfrm>
            <a:off x="1395879" y="2253192"/>
            <a:ext cx="3533569" cy="3457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8D8C06-7FB4-478E-B7DD-FFFD60DB9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60"/>
          <a:stretch/>
        </p:blipFill>
        <p:spPr>
          <a:xfrm>
            <a:off x="1424428" y="2897026"/>
            <a:ext cx="3505020" cy="3457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527B50-FBF5-4304-AD44-FF45937DC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84" b="4427"/>
          <a:stretch/>
        </p:blipFill>
        <p:spPr>
          <a:xfrm>
            <a:off x="1395880" y="3604361"/>
            <a:ext cx="3505020" cy="3457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23FC70-F831-4C10-8CD2-2677EF6315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258" b="2884"/>
          <a:stretch/>
        </p:blipFill>
        <p:spPr>
          <a:xfrm>
            <a:off x="1395879" y="4264209"/>
            <a:ext cx="3505021" cy="345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D24EE0-A852-4CDC-92D2-F9F37E925754}"/>
              </a:ext>
            </a:extLst>
          </p:cNvPr>
          <p:cNvSpPr txBox="1"/>
          <p:nvPr/>
        </p:nvSpPr>
        <p:spPr>
          <a:xfrm>
            <a:off x="6284422" y="1684303"/>
            <a:ext cx="546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참고</a:t>
            </a:r>
            <a:r>
              <a:rPr lang="en-US" altLang="ko-KR" sz="1600" dirty="0"/>
              <a:t>&gt; </a:t>
            </a:r>
            <a:r>
              <a:rPr lang="ko-KR" altLang="en-US" sz="1600" dirty="0"/>
              <a:t>자바스크립트의 날짜</a:t>
            </a:r>
            <a:r>
              <a:rPr lang="en-US" altLang="ko-KR" sz="1600" dirty="0"/>
              <a:t>/</a:t>
            </a:r>
            <a:r>
              <a:rPr lang="ko-KR" altLang="en-US" sz="1600" dirty="0"/>
              <a:t>시간 입력 방식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ISO </a:t>
            </a:r>
            <a:r>
              <a:rPr lang="ko-KR" altLang="en-US" sz="1600" dirty="0"/>
              <a:t>형식 </a:t>
            </a:r>
            <a:r>
              <a:rPr lang="en-US" altLang="ko-KR" sz="1600" dirty="0"/>
              <a:t>(YYYY-MM-DDTHH:MM:SS)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짧은</a:t>
            </a:r>
            <a:r>
              <a:rPr lang="en-US" altLang="ko-KR" sz="1600" dirty="0"/>
              <a:t> </a:t>
            </a:r>
            <a:r>
              <a:rPr lang="ko-KR" altLang="en-US" sz="1600" dirty="0"/>
              <a:t>날짜 형식</a:t>
            </a:r>
            <a:r>
              <a:rPr lang="en-US" altLang="ko-KR" sz="1600" dirty="0"/>
              <a:t>(MM/DD/YYYY)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긴 날짜 형식</a:t>
            </a:r>
            <a:r>
              <a:rPr lang="en-US" altLang="ko-KR" sz="1600" dirty="0"/>
              <a:t>(MM DD YYYY)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D865C14-122A-4E59-AF84-742DC6A27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805" y="2568495"/>
            <a:ext cx="2132906" cy="6506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9CEA6A-1557-4DDA-9E3F-89188BF68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805" y="3759541"/>
            <a:ext cx="1544890" cy="6530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EE2015-9FC7-47B7-9A02-2EAE69BB2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805" y="5077478"/>
            <a:ext cx="3185721" cy="6118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67169-67C7-E4AB-A563-8B8A237EC871}"/>
              </a:ext>
            </a:extLst>
          </p:cNvPr>
          <p:cNvSpPr txBox="1"/>
          <p:nvPr/>
        </p:nvSpPr>
        <p:spPr>
          <a:xfrm>
            <a:off x="306647" y="319086"/>
            <a:ext cx="9147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날짜와 시간 정보를 가지는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57148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A6B37C-0C13-ECA4-2B72-270F08E94C6C}"/>
              </a:ext>
            </a:extLst>
          </p:cNvPr>
          <p:cNvSpPr txBox="1"/>
          <p:nvPr/>
        </p:nvSpPr>
        <p:spPr>
          <a:xfrm>
            <a:off x="661851" y="1505872"/>
            <a:ext cx="861277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10) </a:t>
            </a:r>
            <a:r>
              <a:rPr lang="ko-KR" altLang="en-US" sz="1600" dirty="0"/>
              <a:t>콘솔 창에서 확인하기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초 값이 고정되어 있다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F93086-3218-B852-AD12-274347285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 r="24995" b="12331"/>
          <a:stretch/>
        </p:blipFill>
        <p:spPr bwMode="auto">
          <a:xfrm>
            <a:off x="791029" y="2064793"/>
            <a:ext cx="4782457" cy="108375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04A1F-DA5C-A41E-9B51-41D99D16B1DE}"/>
              </a:ext>
            </a:extLst>
          </p:cNvPr>
          <p:cNvSpPr txBox="1"/>
          <p:nvPr/>
        </p:nvSpPr>
        <p:spPr>
          <a:xfrm>
            <a:off x="5950132" y="1927334"/>
            <a:ext cx="51881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초마다 초 값이 바뀌게 하려면 어떻게 해야 할까</a:t>
            </a:r>
            <a:r>
              <a:rPr lang="en-US" altLang="ko-KR" sz="1600" dirty="0"/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초마다 현재 시간을 가져온 후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ym typeface="Wingdings" panose="05000000000000000000" pitchFamily="2" charset="2"/>
              </a:rPr>
              <a:t>시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분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초로 나누고 화면에 표시해야 함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E91AE-B7EA-3861-259B-50C6B2EE9B95}"/>
              </a:ext>
            </a:extLst>
          </p:cNvPr>
          <p:cNvSpPr txBox="1"/>
          <p:nvPr/>
        </p:nvSpPr>
        <p:spPr>
          <a:xfrm>
            <a:off x="791029" y="3892382"/>
            <a:ext cx="8673737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11) </a:t>
            </a:r>
            <a:r>
              <a:rPr lang="en-US" altLang="ko-KR" sz="1600" dirty="0" err="1"/>
              <a:t>setInterval</a:t>
            </a:r>
            <a:r>
              <a:rPr lang="en-US" altLang="ko-KR" sz="1600" dirty="0"/>
              <a:t>()</a:t>
            </a:r>
            <a:r>
              <a:rPr lang="ko-KR" altLang="en-US" sz="1600" dirty="0"/>
              <a:t>을 사용해 소스 수정하기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기존의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console.log()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 삭제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시간을 가져와 화면에 표시하는 것을 타이머로 지정</a:t>
            </a:r>
            <a:endParaRPr lang="en-US" altLang="ko-KR" sz="16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setInterval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타이머를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초마다 실행하도록 한다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89F1620-A2EC-99F7-30BD-425A9B33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</p:spTree>
    <p:extLst>
      <p:ext uri="{BB962C8B-B14F-4D97-AF65-F5344CB8AC3E}">
        <p14:creationId xmlns:p14="http://schemas.microsoft.com/office/powerpoint/2010/main" val="234769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A0B92-B7E7-F650-F38E-DEA8DDBF61F9}"/>
              </a:ext>
            </a:extLst>
          </p:cNvPr>
          <p:cNvSpPr txBox="1"/>
          <p:nvPr/>
        </p:nvSpPr>
        <p:spPr>
          <a:xfrm>
            <a:off x="705394" y="1228402"/>
            <a:ext cx="8351521" cy="550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displayTime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document.querySelector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("#clock");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clock = () =&gt; {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current = new Date();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current.getHours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mins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current.getMinutes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secs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current.getSeconds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 let period = "AM";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0) {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12; }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else if (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&gt; 12) {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- 12; period = "PM"; 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10) ? "0"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mins = (mins &lt; 10) ? "0" + mins : mins;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secs = (secs &lt; 10) ? "0" + secs : secs;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displayTime.innerText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`${period}  ${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hrs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: ${mins} : ${secs} `;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endParaRPr lang="en-US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setInterval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(clock, 1000);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69E8D7E-12D0-EB06-D148-27E4CBF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디지털 시계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A6286D-94E1-9152-F18A-68F6D5EB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83" y="1696455"/>
            <a:ext cx="4276864" cy="22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8057F-E8AA-4513-8047-19ABACAE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245"/>
            <a:ext cx="6025218" cy="501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E304D3-0C71-0632-8015-62D1821EC8B8}"/>
              </a:ext>
            </a:extLst>
          </p:cNvPr>
          <p:cNvSpPr txBox="1"/>
          <p:nvPr/>
        </p:nvSpPr>
        <p:spPr>
          <a:xfrm>
            <a:off x="306647" y="319086"/>
            <a:ext cx="9289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17192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BC120-0AFA-4D0A-8B5B-31500B9BE60C}"/>
              </a:ext>
            </a:extLst>
          </p:cNvPr>
          <p:cNvGrpSpPr/>
          <p:nvPr/>
        </p:nvGrpSpPr>
        <p:grpSpPr>
          <a:xfrm>
            <a:off x="838201" y="1788500"/>
            <a:ext cx="6693130" cy="3980533"/>
            <a:chOff x="766028" y="1455991"/>
            <a:chExt cx="8049748" cy="48584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C37BA7-5892-4DCB-9F00-2CF892000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028" y="1455991"/>
              <a:ext cx="8049748" cy="298174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AA8CAE-0E88-4540-8B68-AFE3E946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078" y="4437732"/>
              <a:ext cx="7878274" cy="187668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0099B0-EEAB-6FD7-A8D5-FBE398A1A3CD}"/>
              </a:ext>
            </a:extLst>
          </p:cNvPr>
          <p:cNvSpPr txBox="1"/>
          <p:nvPr/>
        </p:nvSpPr>
        <p:spPr>
          <a:xfrm>
            <a:off x="306647" y="319086"/>
            <a:ext cx="9289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Date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42257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9C702-9824-4C46-A118-71EAD3AE8B2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06\dday.html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ABD6D1-9BC9-264C-B24D-182C527A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63628"/>
            <a:ext cx="4095555" cy="3497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6B3D41-41B7-1B41-89BF-EC387F9E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76" y="2163627"/>
            <a:ext cx="3012642" cy="3497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67209E-0598-759B-6C14-19FAF338827A}"/>
              </a:ext>
            </a:extLst>
          </p:cNvPr>
          <p:cNvSpPr txBox="1"/>
          <p:nvPr/>
        </p:nvSpPr>
        <p:spPr>
          <a:xfrm>
            <a:off x="306647" y="319086"/>
            <a:ext cx="7509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기념일 계산기 만들기</a:t>
            </a:r>
          </a:p>
        </p:txBody>
      </p:sp>
    </p:spTree>
    <p:extLst>
      <p:ext uri="{BB962C8B-B14F-4D97-AF65-F5344CB8AC3E}">
        <p14:creationId xmlns:p14="http://schemas.microsoft.com/office/powerpoint/2010/main" val="420407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53A1D-B804-4973-96E1-5AC3EABE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814046-A1D9-473E-9646-7FEE33EFE6F7}"/>
              </a:ext>
            </a:extLst>
          </p:cNvPr>
          <p:cNvCxnSpPr/>
          <p:nvPr/>
        </p:nvCxnSpPr>
        <p:spPr>
          <a:xfrm>
            <a:off x="1953491" y="3541222"/>
            <a:ext cx="7697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416138-48A7-47CE-9ED5-C3079079B20D}"/>
              </a:ext>
            </a:extLst>
          </p:cNvPr>
          <p:cNvSpPr txBox="1"/>
          <p:nvPr/>
        </p:nvSpPr>
        <p:spPr>
          <a:xfrm>
            <a:off x="4912822" y="374072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만난 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8F7A25-FECE-434F-92BD-2EB48D314177}"/>
              </a:ext>
            </a:extLst>
          </p:cNvPr>
          <p:cNvSpPr/>
          <p:nvPr/>
        </p:nvSpPr>
        <p:spPr>
          <a:xfrm>
            <a:off x="5494712" y="3487189"/>
            <a:ext cx="108065" cy="108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472408-147D-47AF-91CB-9B924D839587}"/>
              </a:ext>
            </a:extLst>
          </p:cNvPr>
          <p:cNvSpPr/>
          <p:nvPr/>
        </p:nvSpPr>
        <p:spPr>
          <a:xfrm>
            <a:off x="9543011" y="3487189"/>
            <a:ext cx="108065" cy="108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364B8-F94E-422D-A58E-847AAEF8246F}"/>
              </a:ext>
            </a:extLst>
          </p:cNvPr>
          <p:cNvSpPr txBox="1"/>
          <p:nvPr/>
        </p:nvSpPr>
        <p:spPr>
          <a:xfrm>
            <a:off x="9273877" y="3740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6B1986-4D6C-4BE0-A194-511D49BF3643}"/>
              </a:ext>
            </a:extLst>
          </p:cNvPr>
          <p:cNvSpPr/>
          <p:nvPr/>
        </p:nvSpPr>
        <p:spPr>
          <a:xfrm>
            <a:off x="1899458" y="3487189"/>
            <a:ext cx="108065" cy="108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6EF1E32-97CB-49AC-8FF4-80CFA33C8B24}"/>
              </a:ext>
            </a:extLst>
          </p:cNvPr>
          <p:cNvSpPr/>
          <p:nvPr/>
        </p:nvSpPr>
        <p:spPr>
          <a:xfrm>
            <a:off x="2007523" y="2975956"/>
            <a:ext cx="3632662" cy="606829"/>
          </a:xfrm>
          <a:custGeom>
            <a:avLst/>
            <a:gdLst>
              <a:gd name="connsiteX0" fmla="*/ 0 w 3632662"/>
              <a:gd name="connsiteY0" fmla="*/ 473826 h 606829"/>
              <a:gd name="connsiteX1" fmla="*/ 116379 w 3632662"/>
              <a:gd name="connsiteY1" fmla="*/ 399011 h 606829"/>
              <a:gd name="connsiteX2" fmla="*/ 307571 w 3632662"/>
              <a:gd name="connsiteY2" fmla="*/ 282633 h 606829"/>
              <a:gd name="connsiteX3" fmla="*/ 465513 w 3632662"/>
              <a:gd name="connsiteY3" fmla="*/ 216131 h 606829"/>
              <a:gd name="connsiteX4" fmla="*/ 532015 w 3632662"/>
              <a:gd name="connsiteY4" fmla="*/ 182880 h 606829"/>
              <a:gd name="connsiteX5" fmla="*/ 798022 w 3632662"/>
              <a:gd name="connsiteY5" fmla="*/ 74815 h 606829"/>
              <a:gd name="connsiteX6" fmla="*/ 914400 w 3632662"/>
              <a:gd name="connsiteY6" fmla="*/ 41564 h 606829"/>
              <a:gd name="connsiteX7" fmla="*/ 1064029 w 3632662"/>
              <a:gd name="connsiteY7" fmla="*/ 24938 h 606829"/>
              <a:gd name="connsiteX8" fmla="*/ 1180408 w 3632662"/>
              <a:gd name="connsiteY8" fmla="*/ 0 h 606829"/>
              <a:gd name="connsiteX9" fmla="*/ 2402379 w 3632662"/>
              <a:gd name="connsiteY9" fmla="*/ 24938 h 606829"/>
              <a:gd name="connsiteX10" fmla="*/ 2518757 w 3632662"/>
              <a:gd name="connsiteY10" fmla="*/ 49877 h 606829"/>
              <a:gd name="connsiteX11" fmla="*/ 2826328 w 3632662"/>
              <a:gd name="connsiteY11" fmla="*/ 124691 h 606829"/>
              <a:gd name="connsiteX12" fmla="*/ 3175462 w 3632662"/>
              <a:gd name="connsiteY12" fmla="*/ 232757 h 606829"/>
              <a:gd name="connsiteX13" fmla="*/ 3374968 w 3632662"/>
              <a:gd name="connsiteY13" fmla="*/ 365760 h 606829"/>
              <a:gd name="connsiteX14" fmla="*/ 3507971 w 3632662"/>
              <a:gd name="connsiteY14" fmla="*/ 498764 h 606829"/>
              <a:gd name="connsiteX15" fmla="*/ 3632662 w 3632662"/>
              <a:gd name="connsiteY15" fmla="*/ 606829 h 6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32662" h="606829">
                <a:moveTo>
                  <a:pt x="0" y="473826"/>
                </a:moveTo>
                <a:cubicBezTo>
                  <a:pt x="86134" y="404919"/>
                  <a:pt x="-9791" y="477867"/>
                  <a:pt x="116379" y="399011"/>
                </a:cubicBezTo>
                <a:cubicBezTo>
                  <a:pt x="226272" y="330328"/>
                  <a:pt x="213962" y="324237"/>
                  <a:pt x="307571" y="282633"/>
                </a:cubicBezTo>
                <a:cubicBezTo>
                  <a:pt x="488793" y="202090"/>
                  <a:pt x="296898" y="295480"/>
                  <a:pt x="465513" y="216131"/>
                </a:cubicBezTo>
                <a:cubicBezTo>
                  <a:pt x="487938" y="205578"/>
                  <a:pt x="509400" y="193018"/>
                  <a:pt x="532015" y="182880"/>
                </a:cubicBezTo>
                <a:cubicBezTo>
                  <a:pt x="604770" y="150266"/>
                  <a:pt x="714516" y="101537"/>
                  <a:pt x="798022" y="74815"/>
                </a:cubicBezTo>
                <a:cubicBezTo>
                  <a:pt x="836448" y="62519"/>
                  <a:pt x="874746" y="48999"/>
                  <a:pt x="914400" y="41564"/>
                </a:cubicBezTo>
                <a:cubicBezTo>
                  <a:pt x="963724" y="32316"/>
                  <a:pt x="1014447" y="32685"/>
                  <a:pt x="1064029" y="24938"/>
                </a:cubicBezTo>
                <a:cubicBezTo>
                  <a:pt x="1103227" y="18813"/>
                  <a:pt x="1141615" y="8313"/>
                  <a:pt x="1180408" y="0"/>
                </a:cubicBezTo>
                <a:lnTo>
                  <a:pt x="2402379" y="24938"/>
                </a:lnTo>
                <a:cubicBezTo>
                  <a:pt x="2432309" y="25720"/>
                  <a:pt x="2493500" y="44465"/>
                  <a:pt x="2518757" y="49877"/>
                </a:cubicBezTo>
                <a:cubicBezTo>
                  <a:pt x="2684840" y="85466"/>
                  <a:pt x="2401247" y="-12836"/>
                  <a:pt x="2826328" y="124691"/>
                </a:cubicBezTo>
                <a:cubicBezTo>
                  <a:pt x="3130700" y="223165"/>
                  <a:pt x="3012898" y="192115"/>
                  <a:pt x="3175462" y="232757"/>
                </a:cubicBezTo>
                <a:cubicBezTo>
                  <a:pt x="3320292" y="325861"/>
                  <a:pt x="3254059" y="281125"/>
                  <a:pt x="3374968" y="365760"/>
                </a:cubicBezTo>
                <a:cubicBezTo>
                  <a:pt x="3419290" y="432244"/>
                  <a:pt x="3393108" y="397155"/>
                  <a:pt x="3507971" y="498764"/>
                </a:cubicBezTo>
                <a:cubicBezTo>
                  <a:pt x="3665110" y="637771"/>
                  <a:pt x="3563985" y="538152"/>
                  <a:pt x="3632662" y="606829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55F318A-6A42-4760-8DF2-CD74ECD917A1}"/>
              </a:ext>
            </a:extLst>
          </p:cNvPr>
          <p:cNvSpPr/>
          <p:nvPr/>
        </p:nvSpPr>
        <p:spPr>
          <a:xfrm>
            <a:off x="1911927" y="2194358"/>
            <a:ext cx="7705898" cy="1388427"/>
          </a:xfrm>
          <a:custGeom>
            <a:avLst/>
            <a:gdLst>
              <a:gd name="connsiteX0" fmla="*/ 0 w 7705898"/>
              <a:gd name="connsiteY0" fmla="*/ 1355177 h 1388427"/>
              <a:gd name="connsiteX1" fmla="*/ 33251 w 7705898"/>
              <a:gd name="connsiteY1" fmla="*/ 1305300 h 1388427"/>
              <a:gd name="connsiteX2" fmla="*/ 108066 w 7705898"/>
              <a:gd name="connsiteY2" fmla="*/ 1205547 h 1388427"/>
              <a:gd name="connsiteX3" fmla="*/ 174568 w 7705898"/>
              <a:gd name="connsiteY3" fmla="*/ 1097482 h 1388427"/>
              <a:gd name="connsiteX4" fmla="*/ 307571 w 7705898"/>
              <a:gd name="connsiteY4" fmla="*/ 931227 h 1388427"/>
              <a:gd name="connsiteX5" fmla="*/ 473826 w 7705898"/>
              <a:gd name="connsiteY5" fmla="*/ 756660 h 1388427"/>
              <a:gd name="connsiteX6" fmla="*/ 665018 w 7705898"/>
              <a:gd name="connsiteY6" fmla="*/ 598718 h 1388427"/>
              <a:gd name="connsiteX7" fmla="*/ 972589 w 7705898"/>
              <a:gd name="connsiteY7" fmla="*/ 424151 h 1388427"/>
              <a:gd name="connsiteX8" fmla="*/ 1413164 w 7705898"/>
              <a:gd name="connsiteY8" fmla="*/ 266209 h 1388427"/>
              <a:gd name="connsiteX9" fmla="*/ 1620982 w 7705898"/>
              <a:gd name="connsiteY9" fmla="*/ 208020 h 1388427"/>
              <a:gd name="connsiteX10" fmla="*/ 1795549 w 7705898"/>
              <a:gd name="connsiteY10" fmla="*/ 183082 h 1388427"/>
              <a:gd name="connsiteX11" fmla="*/ 2377440 w 7705898"/>
              <a:gd name="connsiteY11" fmla="*/ 99955 h 1388427"/>
              <a:gd name="connsiteX12" fmla="*/ 3599411 w 7705898"/>
              <a:gd name="connsiteY12" fmla="*/ 8515 h 1388427"/>
              <a:gd name="connsiteX13" fmla="*/ 4056611 w 7705898"/>
              <a:gd name="connsiteY13" fmla="*/ 75017 h 1388427"/>
              <a:gd name="connsiteX14" fmla="*/ 4297680 w 7705898"/>
              <a:gd name="connsiteY14" fmla="*/ 108267 h 1388427"/>
              <a:gd name="connsiteX15" fmla="*/ 4480560 w 7705898"/>
              <a:gd name="connsiteY15" fmla="*/ 141518 h 1388427"/>
              <a:gd name="connsiteX16" fmla="*/ 4912822 w 7705898"/>
              <a:gd name="connsiteY16" fmla="*/ 208020 h 1388427"/>
              <a:gd name="connsiteX17" fmla="*/ 5054138 w 7705898"/>
              <a:gd name="connsiteY17" fmla="*/ 241271 h 1388427"/>
              <a:gd name="connsiteX18" fmla="*/ 5145578 w 7705898"/>
              <a:gd name="connsiteY18" fmla="*/ 266209 h 1388427"/>
              <a:gd name="connsiteX19" fmla="*/ 5469775 w 7705898"/>
              <a:gd name="connsiteY19" fmla="*/ 299460 h 1388427"/>
              <a:gd name="connsiteX20" fmla="*/ 5677593 w 7705898"/>
              <a:gd name="connsiteY20" fmla="*/ 332711 h 1388427"/>
              <a:gd name="connsiteX21" fmla="*/ 5727469 w 7705898"/>
              <a:gd name="connsiteY21" fmla="*/ 349337 h 1388427"/>
              <a:gd name="connsiteX22" fmla="*/ 5926975 w 7705898"/>
              <a:gd name="connsiteY22" fmla="*/ 424151 h 1388427"/>
              <a:gd name="connsiteX23" fmla="*/ 6209608 w 7705898"/>
              <a:gd name="connsiteY23" fmla="*/ 515591 h 1388427"/>
              <a:gd name="connsiteX24" fmla="*/ 6251171 w 7705898"/>
              <a:gd name="connsiteY24" fmla="*/ 532217 h 1388427"/>
              <a:gd name="connsiteX25" fmla="*/ 6342611 w 7705898"/>
              <a:gd name="connsiteY25" fmla="*/ 598718 h 1388427"/>
              <a:gd name="connsiteX26" fmla="*/ 6417426 w 7705898"/>
              <a:gd name="connsiteY26" fmla="*/ 640282 h 1388427"/>
              <a:gd name="connsiteX27" fmla="*/ 6641869 w 7705898"/>
              <a:gd name="connsiteY27" fmla="*/ 748347 h 1388427"/>
              <a:gd name="connsiteX28" fmla="*/ 6866313 w 7705898"/>
              <a:gd name="connsiteY28" fmla="*/ 823162 h 1388427"/>
              <a:gd name="connsiteX29" fmla="*/ 6966066 w 7705898"/>
              <a:gd name="connsiteY29" fmla="*/ 856413 h 1388427"/>
              <a:gd name="connsiteX30" fmla="*/ 7007629 w 7705898"/>
              <a:gd name="connsiteY30" fmla="*/ 873038 h 1388427"/>
              <a:gd name="connsiteX31" fmla="*/ 7090757 w 7705898"/>
              <a:gd name="connsiteY31" fmla="*/ 922915 h 1388427"/>
              <a:gd name="connsiteX32" fmla="*/ 7148946 w 7705898"/>
              <a:gd name="connsiteY32" fmla="*/ 989417 h 1388427"/>
              <a:gd name="connsiteX33" fmla="*/ 7207135 w 7705898"/>
              <a:gd name="connsiteY33" fmla="*/ 1030980 h 1388427"/>
              <a:gd name="connsiteX34" fmla="*/ 7273637 w 7705898"/>
              <a:gd name="connsiteY34" fmla="*/ 1097482 h 1388427"/>
              <a:gd name="connsiteX35" fmla="*/ 7390015 w 7705898"/>
              <a:gd name="connsiteY35" fmla="*/ 1172297 h 1388427"/>
              <a:gd name="connsiteX36" fmla="*/ 7489768 w 7705898"/>
              <a:gd name="connsiteY36" fmla="*/ 1255424 h 1388427"/>
              <a:gd name="connsiteX37" fmla="*/ 7564582 w 7705898"/>
              <a:gd name="connsiteY37" fmla="*/ 1305300 h 1388427"/>
              <a:gd name="connsiteX38" fmla="*/ 7589520 w 7705898"/>
              <a:gd name="connsiteY38" fmla="*/ 1321926 h 1388427"/>
              <a:gd name="connsiteX39" fmla="*/ 7614458 w 7705898"/>
              <a:gd name="connsiteY39" fmla="*/ 1346864 h 1388427"/>
              <a:gd name="connsiteX40" fmla="*/ 7664335 w 7705898"/>
              <a:gd name="connsiteY40" fmla="*/ 1371802 h 1388427"/>
              <a:gd name="connsiteX41" fmla="*/ 7705898 w 7705898"/>
              <a:gd name="connsiteY41" fmla="*/ 1388427 h 138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705898" h="1388427">
                <a:moveTo>
                  <a:pt x="0" y="1355177"/>
                </a:moveTo>
                <a:cubicBezTo>
                  <a:pt x="11084" y="1338551"/>
                  <a:pt x="21552" y="1321499"/>
                  <a:pt x="33251" y="1305300"/>
                </a:cubicBezTo>
                <a:cubicBezTo>
                  <a:pt x="57586" y="1271605"/>
                  <a:pt x="84694" y="1239917"/>
                  <a:pt x="108066" y="1205547"/>
                </a:cubicBezTo>
                <a:cubicBezTo>
                  <a:pt x="131850" y="1170571"/>
                  <a:pt x="151106" y="1132674"/>
                  <a:pt x="174568" y="1097482"/>
                </a:cubicBezTo>
                <a:cubicBezTo>
                  <a:pt x="246925" y="988946"/>
                  <a:pt x="228220" y="1025456"/>
                  <a:pt x="307571" y="931227"/>
                </a:cubicBezTo>
                <a:cubicBezTo>
                  <a:pt x="402316" y="818717"/>
                  <a:pt x="347832" y="864655"/>
                  <a:pt x="473826" y="756660"/>
                </a:cubicBezTo>
                <a:cubicBezTo>
                  <a:pt x="536589" y="702863"/>
                  <a:pt x="594919" y="642530"/>
                  <a:pt x="665018" y="598718"/>
                </a:cubicBezTo>
                <a:cubicBezTo>
                  <a:pt x="783512" y="524660"/>
                  <a:pt x="839930" y="484713"/>
                  <a:pt x="972589" y="424151"/>
                </a:cubicBezTo>
                <a:cubicBezTo>
                  <a:pt x="1117301" y="358087"/>
                  <a:pt x="1260958" y="312158"/>
                  <a:pt x="1413164" y="266209"/>
                </a:cubicBezTo>
                <a:cubicBezTo>
                  <a:pt x="1482031" y="245419"/>
                  <a:pt x="1550687" y="223302"/>
                  <a:pt x="1620982" y="208020"/>
                </a:cubicBezTo>
                <a:cubicBezTo>
                  <a:pt x="1678420" y="195533"/>
                  <a:pt x="1737765" y="193855"/>
                  <a:pt x="1795549" y="183082"/>
                </a:cubicBezTo>
                <a:cubicBezTo>
                  <a:pt x="2276650" y="93385"/>
                  <a:pt x="1939407" y="127331"/>
                  <a:pt x="2377440" y="99955"/>
                </a:cubicBezTo>
                <a:cubicBezTo>
                  <a:pt x="3304539" y="-18398"/>
                  <a:pt x="2896304" y="-4752"/>
                  <a:pt x="3599411" y="8515"/>
                </a:cubicBezTo>
                <a:lnTo>
                  <a:pt x="4056611" y="75017"/>
                </a:lnTo>
                <a:cubicBezTo>
                  <a:pt x="4136913" y="86489"/>
                  <a:pt x="4217871" y="93756"/>
                  <a:pt x="4297680" y="108267"/>
                </a:cubicBezTo>
                <a:lnTo>
                  <a:pt x="4480560" y="141518"/>
                </a:lnTo>
                <a:cubicBezTo>
                  <a:pt x="4657045" y="170138"/>
                  <a:pt x="4690576" y="155727"/>
                  <a:pt x="4912822" y="208020"/>
                </a:cubicBezTo>
                <a:lnTo>
                  <a:pt x="5054138" y="241271"/>
                </a:lnTo>
                <a:cubicBezTo>
                  <a:pt x="5084788" y="248933"/>
                  <a:pt x="5114290" y="261829"/>
                  <a:pt x="5145578" y="266209"/>
                </a:cubicBezTo>
                <a:cubicBezTo>
                  <a:pt x="5253161" y="281271"/>
                  <a:pt x="5361981" y="285986"/>
                  <a:pt x="5469775" y="299460"/>
                </a:cubicBezTo>
                <a:cubicBezTo>
                  <a:pt x="5539387" y="308162"/>
                  <a:pt x="5608320" y="321627"/>
                  <a:pt x="5677593" y="332711"/>
                </a:cubicBezTo>
                <a:cubicBezTo>
                  <a:pt x="5694218" y="338253"/>
                  <a:pt x="5711015" y="343304"/>
                  <a:pt x="5727469" y="349337"/>
                </a:cubicBezTo>
                <a:cubicBezTo>
                  <a:pt x="5794152" y="373787"/>
                  <a:pt x="5859740" y="401263"/>
                  <a:pt x="5926975" y="424151"/>
                </a:cubicBezTo>
                <a:cubicBezTo>
                  <a:pt x="6276988" y="543304"/>
                  <a:pt x="5993346" y="434491"/>
                  <a:pt x="6209608" y="515591"/>
                </a:cubicBezTo>
                <a:cubicBezTo>
                  <a:pt x="6223580" y="520830"/>
                  <a:pt x="6238517" y="524309"/>
                  <a:pt x="6251171" y="532217"/>
                </a:cubicBezTo>
                <a:cubicBezTo>
                  <a:pt x="6283131" y="552192"/>
                  <a:pt x="6311011" y="578178"/>
                  <a:pt x="6342611" y="598718"/>
                </a:cubicBezTo>
                <a:cubicBezTo>
                  <a:pt x="6366531" y="614266"/>
                  <a:pt x="6392836" y="625817"/>
                  <a:pt x="6417426" y="640282"/>
                </a:cubicBezTo>
                <a:cubicBezTo>
                  <a:pt x="6532081" y="707726"/>
                  <a:pt x="6460464" y="681306"/>
                  <a:pt x="6641869" y="748347"/>
                </a:cubicBezTo>
                <a:cubicBezTo>
                  <a:pt x="6715841" y="775684"/>
                  <a:pt x="6791498" y="798224"/>
                  <a:pt x="6866313" y="823162"/>
                </a:cubicBezTo>
                <a:cubicBezTo>
                  <a:pt x="6899564" y="834246"/>
                  <a:pt x="6933523" y="843396"/>
                  <a:pt x="6966066" y="856413"/>
                </a:cubicBezTo>
                <a:cubicBezTo>
                  <a:pt x="6979920" y="861955"/>
                  <a:pt x="6994463" y="866016"/>
                  <a:pt x="7007629" y="873038"/>
                </a:cubicBezTo>
                <a:cubicBezTo>
                  <a:pt x="7036142" y="888245"/>
                  <a:pt x="7090757" y="922915"/>
                  <a:pt x="7090757" y="922915"/>
                </a:cubicBezTo>
                <a:cubicBezTo>
                  <a:pt x="7111671" y="950800"/>
                  <a:pt x="7121092" y="966627"/>
                  <a:pt x="7148946" y="989417"/>
                </a:cubicBezTo>
                <a:cubicBezTo>
                  <a:pt x="7167394" y="1004511"/>
                  <a:pt x="7189122" y="1015369"/>
                  <a:pt x="7207135" y="1030980"/>
                </a:cubicBezTo>
                <a:cubicBezTo>
                  <a:pt x="7230825" y="1051512"/>
                  <a:pt x="7248831" y="1078313"/>
                  <a:pt x="7273637" y="1097482"/>
                </a:cubicBezTo>
                <a:cubicBezTo>
                  <a:pt x="7310129" y="1125680"/>
                  <a:pt x="7352780" y="1145087"/>
                  <a:pt x="7390015" y="1172297"/>
                </a:cubicBezTo>
                <a:cubicBezTo>
                  <a:pt x="7424961" y="1197835"/>
                  <a:pt x="7453754" y="1231415"/>
                  <a:pt x="7489768" y="1255424"/>
                </a:cubicBezTo>
                <a:lnTo>
                  <a:pt x="7564582" y="1305300"/>
                </a:lnTo>
                <a:cubicBezTo>
                  <a:pt x="7572895" y="1310842"/>
                  <a:pt x="7582456" y="1314862"/>
                  <a:pt x="7589520" y="1321926"/>
                </a:cubicBezTo>
                <a:cubicBezTo>
                  <a:pt x="7597833" y="1330239"/>
                  <a:pt x="7604676" y="1340343"/>
                  <a:pt x="7614458" y="1346864"/>
                </a:cubicBezTo>
                <a:cubicBezTo>
                  <a:pt x="7629924" y="1357175"/>
                  <a:pt x="7647349" y="1364253"/>
                  <a:pt x="7664335" y="1371802"/>
                </a:cubicBezTo>
                <a:cubicBezTo>
                  <a:pt x="7756806" y="1412900"/>
                  <a:pt x="7637841" y="1354400"/>
                  <a:pt x="7705898" y="1388427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AB32E-5C1C-4BA2-BEBF-89825076F323}"/>
              </a:ext>
            </a:extLst>
          </p:cNvPr>
          <p:cNvSpPr txBox="1"/>
          <p:nvPr/>
        </p:nvSpPr>
        <p:spPr>
          <a:xfrm>
            <a:off x="1403923" y="364928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1970.01.01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61599-A372-5723-D097-DCF7B2849486}"/>
              </a:ext>
            </a:extLst>
          </p:cNvPr>
          <p:cNvSpPr txBox="1"/>
          <p:nvPr/>
        </p:nvSpPr>
        <p:spPr>
          <a:xfrm>
            <a:off x="306648" y="319086"/>
            <a:ext cx="999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8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9C702-9824-4C46-A118-71EAD3AE8B2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06\dday.html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3CF7F-C861-194F-BC2F-4C5AF2DE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047"/>
            <a:ext cx="9894808" cy="2083117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7938EE-8AC4-4679-88E0-CE488E1C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9AB1-9D08-6475-C122-C2797EB202D9}"/>
              </a:ext>
            </a:extLst>
          </p:cNvPr>
          <p:cNvSpPr txBox="1"/>
          <p:nvPr/>
        </p:nvSpPr>
        <p:spPr>
          <a:xfrm>
            <a:off x="306648" y="319086"/>
            <a:ext cx="5587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며칠 지났는지 알아보기</a:t>
            </a:r>
          </a:p>
        </p:txBody>
      </p:sp>
    </p:spTree>
    <p:extLst>
      <p:ext uri="{BB962C8B-B14F-4D97-AF65-F5344CB8AC3E}">
        <p14:creationId xmlns:p14="http://schemas.microsoft.com/office/powerpoint/2010/main" val="13575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9325D-6320-2E41-8D6D-D70A21A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9C702-9824-4C46-A118-71EAD3AE8B2C}"/>
              </a:ext>
            </a:extLst>
          </p:cNvPr>
          <p:cNvSpPr txBox="1"/>
          <p:nvPr/>
        </p:nvSpPr>
        <p:spPr>
          <a:xfrm>
            <a:off x="8339329" y="1494782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>
                <a:solidFill>
                  <a:srgbClr val="0070C0"/>
                </a:solidFill>
              </a:rPr>
              <a:t>실습 파일 </a:t>
            </a:r>
            <a:r>
              <a:rPr kumimoji="1" lang="en-US" altLang="ko-KR" b="1">
                <a:solidFill>
                  <a:srgbClr val="0070C0"/>
                </a:solidFill>
              </a:rPr>
              <a:t>:</a:t>
            </a:r>
            <a:r>
              <a:rPr kumimoji="1" lang="ko-KR" altLang="en-US" b="1">
                <a:solidFill>
                  <a:srgbClr val="0070C0"/>
                </a:solidFill>
              </a:rPr>
              <a:t> </a:t>
            </a:r>
            <a:r>
              <a:rPr kumimoji="1" lang="en-US" altLang="ko-KR" b="1">
                <a:solidFill>
                  <a:srgbClr val="0070C0"/>
                </a:solidFill>
              </a:rPr>
              <a:t>06\dday.html</a:t>
            </a:r>
            <a:endParaRPr kumimoji="1" lang="ko-KR" altLang="en-US" b="1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9A6FDE-B188-7E41-A26B-9ABB4070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2" y="2272078"/>
            <a:ext cx="8914992" cy="369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F9F1D-503C-C44A-5878-BA19621E20BD}"/>
              </a:ext>
            </a:extLst>
          </p:cNvPr>
          <p:cNvSpPr txBox="1"/>
          <p:nvPr/>
        </p:nvSpPr>
        <p:spPr>
          <a:xfrm>
            <a:off x="306647" y="319086"/>
            <a:ext cx="9185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100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후 날짜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200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후 날짜 계산하기</a:t>
            </a:r>
          </a:p>
        </p:txBody>
      </p:sp>
    </p:spTree>
    <p:extLst>
      <p:ext uri="{BB962C8B-B14F-4D97-AF65-F5344CB8AC3E}">
        <p14:creationId xmlns:p14="http://schemas.microsoft.com/office/powerpoint/2010/main" val="58857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1938</Words>
  <Application>Microsoft Office PowerPoint</Application>
  <PresentationFormat>와이드스크린</PresentationFormat>
  <Paragraphs>265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D2Coding</vt:lpstr>
      <vt:lpstr>KoPubWorld돋움체 Bold</vt:lpstr>
      <vt:lpstr>맑은 고딕</vt:lpstr>
      <vt:lpstr>Arial</vt:lpstr>
      <vt:lpstr>Calibri</vt:lpstr>
      <vt:lpstr>Wingdings</vt:lpstr>
      <vt:lpstr>Office 테마</vt:lpstr>
      <vt:lpstr>01[HTML+CSS+ JAVASCRIPT]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Date 객체 활용하기</vt:lpstr>
      <vt:lpstr>Date 객체</vt:lpstr>
      <vt:lpstr>Date 객체의 인스턴스 만들기</vt:lpstr>
      <vt:lpstr>Date 객체의 인스턴스 만들기</vt:lpstr>
      <vt:lpstr>자바스크립트의 날짜/시간 입력 방식</vt:lpstr>
      <vt:lpstr>Date 객체의 메서드</vt:lpstr>
      <vt:lpstr>Date 객체의 메서드</vt:lpstr>
      <vt:lpstr>Date 객체의 메서드</vt:lpstr>
      <vt:lpstr>[참고] 자바스크립트 시간 단위</vt:lpstr>
      <vt:lpstr>[실습] 만보 걷기, 오늘까지 며칠째일까</vt:lpstr>
      <vt:lpstr>[실습] 만보 걷기, 오늘까지 며칠째일까</vt:lpstr>
      <vt:lpstr>[실습] 만보 걷기, 오늘까지 며칠째일까</vt:lpstr>
      <vt:lpstr>[실습] 디지털 시계 만들기</vt:lpstr>
      <vt:lpstr>[실습] 디지털 시계 만들기</vt:lpstr>
      <vt:lpstr>[실습] 디지털 시계 만들기</vt:lpstr>
      <vt:lpstr>[실습] 디지털 시계 만들기</vt:lpstr>
      <vt:lpstr>[실습] 디지털 시계 만들기</vt:lpstr>
      <vt:lpstr>[실습] 디지털 시계 만들기</vt:lpstr>
      <vt:lpstr>[실습] 디지털 시계 만들기</vt:lpstr>
      <vt:lpstr>[실습] 디지털 시계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객체 활용하기</dc:title>
  <dc:creator>이 호진</dc:creator>
  <cp:lastModifiedBy>이 호진</cp:lastModifiedBy>
  <cp:revision>2</cp:revision>
  <dcterms:created xsi:type="dcterms:W3CDTF">2023-05-20T10:51:57Z</dcterms:created>
  <dcterms:modified xsi:type="dcterms:W3CDTF">2023-05-20T10:58:16Z</dcterms:modified>
</cp:coreProperties>
</file>