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2665" r:id="rId4"/>
    <p:sldId id="22708" r:id="rId5"/>
    <p:sldId id="22666" r:id="rId6"/>
    <p:sldId id="22667" r:id="rId7"/>
    <p:sldId id="22668" r:id="rId8"/>
    <p:sldId id="22669" r:id="rId9"/>
    <p:sldId id="22670" r:id="rId10"/>
    <p:sldId id="22671" r:id="rId11"/>
    <p:sldId id="22672" r:id="rId12"/>
    <p:sldId id="22673" r:id="rId13"/>
    <p:sldId id="22674" r:id="rId14"/>
    <p:sldId id="22675" r:id="rId15"/>
    <p:sldId id="22676" r:id="rId16"/>
    <p:sldId id="22677" r:id="rId17"/>
    <p:sldId id="22709" r:id="rId18"/>
    <p:sldId id="22678" r:id="rId19"/>
    <p:sldId id="22679" r:id="rId20"/>
    <p:sldId id="22680" r:id="rId21"/>
    <p:sldId id="226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158D4-C2FF-38C0-BCE6-1CC917AF0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D75A69-20F4-C728-3147-BF39F4CD1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3320D-801D-1F42-42C4-8F06A506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DB1AC-DAA3-A0BE-AD02-A0796081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F4B07-44E1-E525-707D-383A9D4D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1D33C-EC20-455E-F72B-31929DD1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6CFF9A-861C-1218-539C-ECD6D67D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8AB1F-90D1-5F35-E9C1-13582818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3E775-0E00-A84E-D213-1BEFCA69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CBBD0-7A60-8DA2-2A41-E03F0419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9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C2620-2109-D7BC-6AF3-6327E87F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7CD24-F7BD-1350-5356-100C85CC2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03A54-8AA0-9F08-9C36-D630735C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CE6C2-52AE-E9D5-588C-15E53D95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D11A5-2EE5-850C-0634-34915D56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7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22491-6CF1-EECC-D544-B5DADD34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99161-8F36-CABF-4F64-285D88B3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42947-A5AB-D6C0-604A-36071995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66119-D82D-3967-79D0-CF581AA1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F4ED3-D92C-7CC7-FA5F-A275E921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57E61-FD4B-5966-F140-21FA4D62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963D4-8D8A-178D-9E2E-6429CA37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728AE-E2BF-0028-EB7B-77E04084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5FD5F-6FB1-6354-47A8-4C31DD2F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D29D9-24CB-23BF-D5A6-E72A7ED8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3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3CDE7-3ADD-5C15-8FDB-54B7A85E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ABD34-9D0D-99C5-EDF5-422067918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E401F-D712-1615-B5A9-A7AF5668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833A5-85D3-F614-114F-22B5A941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89F97-CF97-2488-BAF7-63253574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6337D-22A3-161F-1891-FC1202F1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7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FEB7F-DE8B-2AED-8129-236BD5F3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9E609-54F7-EEE6-BD40-4B0874F3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2069-005F-DDE3-BE98-A3FE9675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0FAFB0-E993-1730-C336-0BBF6399E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D0DCA7-F6D7-5FA5-2C23-9E0619B81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0BCAB-0CED-A8DB-A88F-984DA06F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9CB97-7F8B-4E45-8546-3DBDBBFD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1944D7-FC2A-ADC9-BF9A-72DD5E66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7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72BD2-396C-C15D-D9A9-219D9503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7088D1-8498-337D-AC3E-B7BB7B97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61487-3EF6-2908-6A49-DE2F3F15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8F8450-060F-2901-CFEB-51E2CFE5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7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DA9AEE-5236-D50B-FAF6-A49734D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98AC87-FBC0-F6DF-DA10-AADF7D88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DB9D1-9ED6-29D3-186A-90E7C313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4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E5C58-678E-3C31-2E83-F75D254A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433F6-B8B9-46E9-31F0-C2283258B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627C0-0CC7-856D-C804-3A218823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AB47D-9A11-85C2-5C19-6F20DC8F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C5CE1-434C-7DB8-CB6C-F7C0D96F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ABCD8-DB90-2D9C-6C96-1E5702F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9EBB7-27FA-947A-898A-275D29F8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B64BD0-6AF7-38C7-4E29-E29A5115C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E9C36-3D1F-B885-DFBD-4B187148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FE0AA-152B-556A-E187-FE4344D5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F8B27-2779-CD7F-AA16-33C74BFC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07881-516F-9D94-B4C3-BAD64CD1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3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30805-9675-E073-4A03-A8C4B05D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DDD24-B535-287D-C89E-4D046542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E3685-F309-D236-D972-C2A9AD6DC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40FA-9892-4276-8FDB-DF340EB45B9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6EC5D-8305-A903-962C-6F78B8C3B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49AF6-2F8B-627D-1A1C-5C8777370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3B0F-049E-4E0B-8541-141990B21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306.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클래스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7" y="319086"/>
            <a:ext cx="8004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기능을 메소드로 추가하기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7388201-5CE6-9AD4-65BD-F506B2A9CD93}"/>
              </a:ext>
            </a:extLst>
          </p:cNvPr>
          <p:cNvSpPr txBox="1">
            <a:spLocks/>
          </p:cNvSpPr>
          <p:nvPr/>
        </p:nvSpPr>
        <p:spPr>
          <a:xfrm>
            <a:off x="455474" y="964845"/>
            <a:ext cx="11281052" cy="5574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객체의 기능을 메소드로 추가하기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객체를 생성하는 함수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9-1-5.html)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3D8580C-87E2-307C-DD49-ED3EC950D70E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724639"/>
          <a:ext cx="6477534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902595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function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return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속성을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메소드를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getAverage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return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/ 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return `${this.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this.getAverage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}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1BFCD1D-4CE1-0B0E-F18E-7361CDBDE3F5}"/>
              </a:ext>
            </a:extLst>
          </p:cNvPr>
          <p:cNvSpPr txBox="1"/>
          <p:nvPr/>
        </p:nvSpPr>
        <p:spPr>
          <a:xfrm>
            <a:off x="5956387" y="6475565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84857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7" y="319086"/>
            <a:ext cx="7596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기능을 메소드로 추가하기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AFD940F-F8DE-5DCD-1327-7F71F353B183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574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객체의 기능을 메소드로 추가하기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객체를 생성하는 함수 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9-1-5.html)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96DA6EE-FCAD-DC52-A149-01BC40E47BF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25265"/>
          <a:ext cx="647753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476485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const students = []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87, 98, 88, 90))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92, 98, 96, 88))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76, 96, 94, 86))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98, 52, 98, 92))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let output =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for (const s of students)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output +=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s.toString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console.log(output)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&lt;/script&gt;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E197AC-064A-F95D-7323-114AD3A0FADB}"/>
              </a:ext>
            </a:extLst>
          </p:cNvPr>
          <p:cNvSpPr txBox="1"/>
          <p:nvPr/>
        </p:nvSpPr>
        <p:spPr>
          <a:xfrm>
            <a:off x="1291267" y="1786766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5" name="Rectangle: Rounded Corners 12">
            <a:extLst>
              <a:ext uri="{FF2B5EF4-FFF2-40B4-BE49-F238E27FC236}">
                <a16:creationId xmlns:a16="http://schemas.microsoft.com/office/drawing/2014/main" id="{9BB2CAD7-91D6-1BE2-EB5C-A74E687AC2C4}"/>
              </a:ext>
            </a:extLst>
          </p:cNvPr>
          <p:cNvSpPr/>
          <p:nvPr/>
        </p:nvSpPr>
        <p:spPr>
          <a:xfrm>
            <a:off x="8616940" y="5836478"/>
            <a:ext cx="2740244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실행 결과는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9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같음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454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클래스 선언하기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32F96D2-E42E-3F58-2DE4-CCA2CECD9628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574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클래스 선언하기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클래스와 프로토타입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클래스의 형태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인스턴스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클래스를 기반으로 만든 객체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98A5052-8312-6DB4-5642-B7A85EE0385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88086"/>
          <a:ext cx="267286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이름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FAFED6-FF83-D596-6DBF-1A8DAFD2EE4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258793"/>
          <a:ext cx="267286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6433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9EEEC574-FBD9-D2BE-3B83-7278CEDB1FEC}"/>
              </a:ext>
            </a:extLst>
          </p:cNvPr>
          <p:cNvGrpSpPr/>
          <p:nvPr/>
        </p:nvGrpSpPr>
        <p:grpSpPr>
          <a:xfrm>
            <a:off x="4787651" y="2139006"/>
            <a:ext cx="6141237" cy="2910133"/>
            <a:chOff x="4687032" y="2661138"/>
            <a:chExt cx="6141237" cy="2910133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4040E001-DB4D-941F-43E7-9729F93A5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7032" y="2661138"/>
              <a:ext cx="6141237" cy="2910133"/>
            </a:xfrm>
            <a:prstGeom prst="rect">
              <a:avLst/>
            </a:prstGeom>
          </p:spPr>
        </p:pic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64AB84F-2D3C-1A5A-C7C5-098ECFC653E1}"/>
                </a:ext>
              </a:extLst>
            </p:cNvPr>
            <p:cNvSpPr/>
            <p:nvPr/>
          </p:nvSpPr>
          <p:spPr>
            <a:xfrm>
              <a:off x="6928338" y="2672862"/>
              <a:ext cx="2286000" cy="422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0BA5D9-2478-E44B-BAE1-8319E744E330}"/>
              </a:ext>
            </a:extLst>
          </p:cNvPr>
          <p:cNvSpPr txBox="1"/>
          <p:nvPr/>
        </p:nvSpPr>
        <p:spPr>
          <a:xfrm>
            <a:off x="5217996" y="5104475"/>
            <a:ext cx="2191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붕어빵 틀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2BEE0-BC2B-1FA4-3A86-6100BB7BC884}"/>
              </a:ext>
            </a:extLst>
          </p:cNvPr>
          <p:cNvSpPr txBox="1"/>
          <p:nvPr/>
        </p:nvSpPr>
        <p:spPr>
          <a:xfrm>
            <a:off x="8922487" y="5060863"/>
            <a:ext cx="2191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실체화된 붕어빵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 err="1">
                <a:solidFill>
                  <a:srgbClr val="FF0000"/>
                </a:solidFill>
              </a:rPr>
              <a:t>인스턴스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클래스 선언하기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C71C1C6-300E-01CB-0DA5-79CE0B322194}"/>
              </a:ext>
            </a:extLst>
          </p:cNvPr>
          <p:cNvSpPr txBox="1">
            <a:spLocks/>
          </p:cNvSpPr>
          <p:nvPr/>
        </p:nvSpPr>
        <p:spPr>
          <a:xfrm>
            <a:off x="508157" y="1121568"/>
            <a:ext cx="11281052" cy="5574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클래스 선언하기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학생을 나타내는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Student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클래스를 만들고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인스턴스를 생성하는 코드를 작성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클래스 선언하고 인스턴스 생성하기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9-1-6.html)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6FD2928-B80A-E766-5677-7A1E343DB48A}"/>
              </a:ext>
            </a:extLst>
          </p:cNvPr>
          <p:cNvGraphicFramePr>
            <a:graphicFrameLocks noGrp="1"/>
          </p:cNvGraphicFramePr>
          <p:nvPr/>
        </p:nvGraphicFramePr>
        <p:xfrm>
          <a:off x="1545141" y="2282682"/>
          <a:ext cx="4824413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Student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학생을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const student = new Student()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학생 리스트를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const students = [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new Student(),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new Student(),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new Student(),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new Student()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A16718CB-F13F-81A6-CD79-1DAA2A83DA3F}"/>
              </a:ext>
            </a:extLst>
          </p:cNvPr>
          <p:cNvCxnSpPr/>
          <p:nvPr/>
        </p:nvCxnSpPr>
        <p:spPr>
          <a:xfrm>
            <a:off x="3640642" y="2964036"/>
            <a:ext cx="97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B43BBB-CBFF-09A7-2330-F74727BC9433}"/>
              </a:ext>
            </a:extLst>
          </p:cNvPr>
          <p:cNvSpPr txBox="1"/>
          <p:nvPr/>
        </p:nvSpPr>
        <p:spPr>
          <a:xfrm>
            <a:off x="4622302" y="2810147"/>
            <a:ext cx="3052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클래스 이름은 첫 글자를 대문자로</a:t>
            </a:r>
          </a:p>
        </p:txBody>
      </p:sp>
    </p:spTree>
    <p:extLst>
      <p:ext uri="{BB962C8B-B14F-4D97-AF65-F5344CB8AC3E}">
        <p14:creationId xmlns:p14="http://schemas.microsoft.com/office/powerpoint/2010/main" val="153044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생성자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5CDCA6E-BC00-F80A-8AA4-308BCE7F5158}"/>
              </a:ext>
            </a:extLst>
          </p:cNvPr>
          <p:cNvSpPr txBox="1">
            <a:spLocks/>
          </p:cNvSpPr>
          <p:nvPr/>
        </p:nvSpPr>
        <p:spPr>
          <a:xfrm>
            <a:off x="455474" y="1073999"/>
            <a:ext cx="11281052" cy="5574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생성자</a:t>
            </a:r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(constructor)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생성자는 클래스를 기반으로 인스턴스를 생성할 때 처음 호출되는 메소드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따라서 생성자에서는 속성을 추가하는 등 객체의 초기화 처리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생성자 함수와 속성 추가하기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9-1-7.html)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E49BE1B-01AC-7364-70FA-E8C87F16734C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515685"/>
          <a:ext cx="482441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class Student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constructor 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const students = []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87, 98, 88, 90))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92, 98, 96, 88))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76, 96, 94, 86))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98, 52, 98, 92))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48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메소드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08CB075-8691-97E3-3CED-96CF94F068B6}"/>
              </a:ext>
            </a:extLst>
          </p:cNvPr>
          <p:cNvSpPr txBox="1">
            <a:spLocks/>
          </p:cNvSpPr>
          <p:nvPr/>
        </p:nvSpPr>
        <p:spPr>
          <a:xfrm>
            <a:off x="402447" y="1026972"/>
            <a:ext cx="11281052" cy="5574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(method)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메소드 추가하기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9-1-8.html)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F3044A5-CF31-4409-299D-A95B02ED2ABC}"/>
              </a:ext>
            </a:extLst>
          </p:cNvPr>
          <p:cNvGraphicFramePr>
            <a:graphicFrameLocks noGrp="1"/>
          </p:cNvGraphicFramePr>
          <p:nvPr/>
        </p:nvGraphicFramePr>
        <p:xfrm>
          <a:off x="1439432" y="1845943"/>
          <a:ext cx="561535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3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class Student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constructor 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getAverage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return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/ 4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return `${this.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this.getAverage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}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E8DF2F-825B-0446-6EBA-5EB9F09E476A}"/>
              </a:ext>
            </a:extLst>
          </p:cNvPr>
          <p:cNvSpPr txBox="1"/>
          <p:nvPr/>
        </p:nvSpPr>
        <p:spPr>
          <a:xfrm>
            <a:off x="5434437" y="6066416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280204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메소드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2D480B0-7DDB-2695-8CC9-771A2113209D}"/>
              </a:ext>
            </a:extLst>
          </p:cNvPr>
          <p:cNvSpPr txBox="1">
            <a:spLocks/>
          </p:cNvSpPr>
          <p:nvPr/>
        </p:nvSpPr>
        <p:spPr>
          <a:xfrm>
            <a:off x="455474" y="1089856"/>
            <a:ext cx="11281052" cy="5574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(method)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메소드 추가하기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9-1-8.html)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65B64F-56F6-E601-3FC3-8F097762A300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08827"/>
          <a:ext cx="561535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3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const students = []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87, 98, 88, 90))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92, 98, 96, 88))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76, 96, 94, 86))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98, 52, 98, 92))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let output 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for (const s of students)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  output +=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s.toString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console.log(output)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968861-411E-B70C-B822-E6B3EF00546E}"/>
              </a:ext>
            </a:extLst>
          </p:cNvPr>
          <p:cNvSpPr txBox="1"/>
          <p:nvPr/>
        </p:nvSpPr>
        <p:spPr>
          <a:xfrm>
            <a:off x="1184412" y="1825595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1BAD166F-1A5E-5733-6F67-0942583FE8BB}"/>
              </a:ext>
            </a:extLst>
          </p:cNvPr>
          <p:cNvSpPr/>
          <p:nvPr/>
        </p:nvSpPr>
        <p:spPr>
          <a:xfrm>
            <a:off x="8323863" y="4959601"/>
            <a:ext cx="2740244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실행 결과는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9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같음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30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확인문제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A348C69-4DD4-54F2-0BBE-A6EFDAB2A5D9}"/>
              </a:ext>
            </a:extLst>
          </p:cNvPr>
          <p:cNvSpPr txBox="1">
            <a:spLocks/>
          </p:cNvSpPr>
          <p:nvPr/>
        </p:nvSpPr>
        <p:spPr>
          <a:xfrm>
            <a:off x="529299" y="1105522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 지향 패러다임은 객체를 우선적으로 생각해서 프로그램을 만든다는 방법론을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추상화는 프로그램에서 필요한 요소만을 사용해서 객체를 표현하는 것을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클래스는 객체를 안전하고 효율적으로 만들 수 있게 해주는 문법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인스턴스는 클래스를 기반으로 생성한 객체를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생성자는 클래스를 기반으로 인스턴스를 생성할 때 처음 호출되는 메소드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옳지 않은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 내부에서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this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키워드는 객체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인스턴스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의미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 생성자를 만들 때는 클래스 이름과 같은 메소드를 사용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인스턴스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 가진 속성과 메소드에 접근할 때는 온점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(.)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을 사용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④ 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class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키워드로 만듦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D4D77-636E-0ABD-4CB3-F0E875288123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55692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202CF2E-BBED-3E15-6C2B-2CD08620A149}"/>
              </a:ext>
            </a:extLst>
          </p:cNvPr>
          <p:cNvSpPr txBox="1">
            <a:spLocks/>
          </p:cNvSpPr>
          <p:nvPr/>
        </p:nvSpPr>
        <p:spPr>
          <a:xfrm>
            <a:off x="496890" y="1026972"/>
            <a:ext cx="1138846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여러 가지 프로그램에 들어 있는 객체를 생각해보면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예를 들어 배달 애플리케이션이라면 가게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메뉴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주문 내역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리뷰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회원 등의 객체를 생각해볼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또 이러한 객체의 속성을 생각해볼 수도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가게 객체라면 이름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주소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영업시간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전화번호 등의 속성을 생각해볼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가지 정도의 프로그램을 살펴보면서 다음과 같이 정리해보기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BD76DB5C-510C-452E-41D8-241D74052B8B}"/>
              </a:ext>
            </a:extLst>
          </p:cNvPr>
          <p:cNvGraphicFramePr>
            <a:graphicFrameLocks noGrp="1"/>
          </p:cNvGraphicFramePr>
          <p:nvPr/>
        </p:nvGraphicFramePr>
        <p:xfrm>
          <a:off x="1969094" y="2822975"/>
          <a:ext cx="7124700" cy="3343275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74489203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713961982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20568988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75953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영업시간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목록 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919831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759617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 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288805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989586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11364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412663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9513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342515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24597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128889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08932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0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86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객체지향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8FAF387-6C73-415E-D9C5-812B6A7A8FB1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같은 객체라도 프로그램에 따라서 속성이 달라질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배달 애플리케이션에서 가게 정보는 이름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주소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전화번호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메뉴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리뷰 등을 저장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세금 관리 애플리케이션에서는 가게 정보 중 메뉴와 리뷰 같은 것은 필요 없음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대신 사업자등록증 번호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매출 상세 목록 등이 필요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이처럼 같은 것을 나타내는 객체라도 다른 속성을 갖게 되는 것을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가지 정도 생각해보기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56BAF-761F-1462-FB2E-8B87564542C6}"/>
              </a:ext>
            </a:extLst>
          </p:cNvPr>
          <p:cNvSpPr txBox="1"/>
          <p:nvPr/>
        </p:nvSpPr>
        <p:spPr>
          <a:xfrm>
            <a:off x="1363505" y="2779318"/>
            <a:ext cx="9626522" cy="34756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dirty="0"/>
              <a:t>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③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68A1B-595E-A2A0-2C04-6E77671A4EF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235449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E0AE7FB-AE27-598E-162A-984A9EE5CB58}"/>
              </a:ext>
            </a:extLst>
          </p:cNvPr>
          <p:cNvSpPr txBox="1">
            <a:spLocks/>
          </p:cNvSpPr>
          <p:nvPr/>
        </p:nvSpPr>
        <p:spPr>
          <a:xfrm>
            <a:off x="518728" y="109803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프로그램에는 다양한 기능이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음식 애플리케이션이라면 “어떤 버튼을 누르면 가게에 전화가 걸린다”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메뉴를 주문할 수 있다”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리뷰 목록에 리뷰를 추가할 수 있다” 등의 기능을 생각해볼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그리고 이런 기능은 어떤 객체와 연결되어 있는 경우가 많음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가게에 전화가 걸린다”는 가게와 연결된 기능일 것이며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메뉴를 주문할 수 있다”는 장바구니와 메뉴가 함께 연결된 기능일 것임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여러 프로그램을 살펴보고 기능들이 어떤 객체와 연결되어 있을 지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가지 정도 생각해보기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45A28-8102-F639-C8A0-715CD6DEDB1B}"/>
              </a:ext>
            </a:extLst>
          </p:cNvPr>
          <p:cNvSpPr txBox="1"/>
          <p:nvPr/>
        </p:nvSpPr>
        <p:spPr>
          <a:xfrm>
            <a:off x="1426759" y="3477334"/>
            <a:ext cx="9626522" cy="2572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dirty="0"/>
              <a:t>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③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036E-B961-0BBF-9C49-E85719185EF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34285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30C88DA-5FA6-F6E9-3D3D-E92F9B138B0B}"/>
              </a:ext>
            </a:extLst>
          </p:cNvPr>
          <p:cNvSpPr txBox="1">
            <a:spLocks/>
          </p:cNvSpPr>
          <p:nvPr/>
        </p:nvSpPr>
        <p:spPr>
          <a:xfrm>
            <a:off x="376018" y="1174424"/>
            <a:ext cx="11281052" cy="5574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객체 지향 패러다임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깃허브 통계에 따르면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자바스크립트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자바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파이썬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, PHP, C#, C++,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루비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, C,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오브젝티브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C,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스칼라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스위프트 등의 프로그래밍 언어가 많이 사용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를 제외한 모든 프로그래밍 언어는 객체 지향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Object Oriented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이라는 패러다임을 기반으로 만들어진 프로그래밍 언어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객체 지향 패러다임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객체 지향 프로그래밍 객체를 만들고 객체들의 상호작용을 중심으로 개발하는 방법론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객체 지향 프로그래밍 언어들은 클래스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(class)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라는 문법으로 객체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(object)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를 효율적이고 안전하게 만들어 객체 지향 패러다임을 쉽게 프로그래밍에 적용할 수 있도록 도와줌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추상화</a:t>
            </a:r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(abstraction)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복잡한 자료</a:t>
            </a:r>
            <a:r>
              <a:rPr lang="en-US" altLang="ko-KR" sz="160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모듈</a:t>
            </a:r>
            <a:r>
              <a:rPr lang="en-US" altLang="ko-KR" sz="160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시스템 등으로부터 핵심적인 개념과 기능을 간추려내는 것</a:t>
            </a:r>
            <a:r>
              <a:rPr lang="en-US" altLang="ko-KR" sz="160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즉</a:t>
            </a:r>
            <a:r>
              <a:rPr lang="en-US" altLang="ko-KR" sz="160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프로그램에 필요한 요소만 사용해서 객체를 표현하는 것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 </a:t>
            </a:r>
            <a:endParaRPr lang="en-US" altLang="ko-KR" sz="160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>
                <a:solidFill>
                  <a:srgbClr val="000000"/>
                </a:solidFill>
                <a:latin typeface="YoonV YoonMyungjo100Std_OTF"/>
                <a:ea typeface="+mn-ea"/>
              </a:rPr>
              <a:t>같은 형태의 개체 만들기</a:t>
            </a:r>
            <a:endParaRPr lang="en-US" altLang="ko-KR" sz="180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YoonV YoonMyungjo100Std_OTF"/>
                <a:ea typeface="+mn-ea"/>
              </a:rPr>
              <a:t>학생 성적 관리 프로그램</a:t>
            </a:r>
            <a:endParaRPr lang="en-US" altLang="ko-KR" sz="160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YoonV YoonMyungjo100Std_OTF"/>
                <a:ea typeface="+mn-ea"/>
              </a:rPr>
              <a:t>학생이라는 객체가 필요하고</a:t>
            </a:r>
            <a:r>
              <a:rPr lang="en-US" altLang="ko-KR" sz="1400">
                <a:solidFill>
                  <a:srgbClr val="000000"/>
                </a:solidFill>
                <a:latin typeface="YoonV YoonMyungjo100Std_OTF"/>
                <a:ea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YoonV YoonMyungjo100Std_OTF"/>
                <a:ea typeface="+mn-ea"/>
              </a:rPr>
              <a:t>학생들로부터 성적 관리에 필요한 공통사항을 추출하는데</a:t>
            </a:r>
            <a:r>
              <a:rPr lang="en-US" altLang="ko-KR" sz="1400">
                <a:solidFill>
                  <a:srgbClr val="000000"/>
                </a:solidFill>
                <a:latin typeface="YoonV YoonMyungjo100Std_OTF"/>
                <a:ea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YoonV YoonMyungjo100Std_OTF"/>
                <a:ea typeface="+mn-ea"/>
              </a:rPr>
              <a:t>이를 추상화라고 함</a:t>
            </a:r>
            <a:endParaRPr lang="en-US" altLang="ko-KR" sz="140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YoonV YoonMyungjo100Std_OTF"/>
                <a:ea typeface="+mn-ea"/>
              </a:rPr>
              <a:t>학생들이 여러 명이므로 추출한 요소는 배열을 이용해 관리</a:t>
            </a:r>
            <a:endParaRPr lang="en-US" altLang="ko-KR" sz="140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58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클래스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262618" y="311599"/>
            <a:ext cx="6851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같은 형태의 객체 만들기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7F964CD7-EF55-BB13-7CDF-7B1F1A02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282" y="1069579"/>
            <a:ext cx="3086100" cy="5276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B91B7A-2278-DCF2-35D4-71791429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0" y="1871663"/>
            <a:ext cx="8190508" cy="2684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0DFB78-3C08-4312-94A9-8A31CFCA72F2}"/>
              </a:ext>
            </a:extLst>
          </p:cNvPr>
          <p:cNvSpPr txBox="1"/>
          <p:nvPr/>
        </p:nvSpPr>
        <p:spPr>
          <a:xfrm>
            <a:off x="8773887" y="165197"/>
            <a:ext cx="3216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객체와 배열 조합하기</a:t>
            </a:r>
            <a:r>
              <a:rPr lang="en-US" altLang="ko-KR" sz="1400" dirty="0"/>
              <a:t>: 306/class01.js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ACAF-3AF3-3A06-40D6-9690E08C9BCE}"/>
              </a:ext>
            </a:extLst>
          </p:cNvPr>
          <p:cNvSpPr txBox="1"/>
          <p:nvPr/>
        </p:nvSpPr>
        <p:spPr>
          <a:xfrm>
            <a:off x="300719" y="1286793"/>
            <a:ext cx="4107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</a:rPr>
              <a:t>학생 성적 관리 프로그램</a:t>
            </a:r>
          </a:p>
        </p:txBody>
      </p:sp>
    </p:spTree>
    <p:extLst>
      <p:ext uri="{BB962C8B-B14F-4D97-AF65-F5344CB8AC3E}">
        <p14:creationId xmlns:p14="http://schemas.microsoft.com/office/powerpoint/2010/main" val="378722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같은 형태의 객체 만들기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2A8853E-6AF8-ED51-1455-864CA778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786" y="1895638"/>
            <a:ext cx="3006725" cy="2118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E73D0-66DE-FFAB-AB02-8928FC5C2846}"/>
              </a:ext>
            </a:extLst>
          </p:cNvPr>
          <p:cNvSpPr txBox="1"/>
          <p:nvPr/>
        </p:nvSpPr>
        <p:spPr>
          <a:xfrm>
            <a:off x="8773887" y="165197"/>
            <a:ext cx="3216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객체 활용하기</a:t>
            </a:r>
            <a:r>
              <a:rPr lang="en-US" altLang="ko-KR" sz="1400" dirty="0"/>
              <a:t>: 306/class02.js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3D79CC-D024-5890-BD3D-68D29C7F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" y="1972354"/>
            <a:ext cx="7837410" cy="4313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CFA06E-DED3-46C3-613F-7C8F09888362}"/>
              </a:ext>
            </a:extLst>
          </p:cNvPr>
          <p:cNvSpPr txBox="1"/>
          <p:nvPr/>
        </p:nvSpPr>
        <p:spPr>
          <a:xfrm>
            <a:off x="306648" y="1293363"/>
            <a:ext cx="9214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</a:rPr>
              <a:t>각각의 객체에 학생들의 성적 총합과 평균을 구하는 기능을 추가</a:t>
            </a:r>
          </a:p>
        </p:txBody>
      </p:sp>
    </p:spTree>
    <p:extLst>
      <p:ext uri="{BB962C8B-B14F-4D97-AF65-F5344CB8AC3E}">
        <p14:creationId xmlns:p14="http://schemas.microsoft.com/office/powerpoint/2010/main" val="76647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객체를 처리하는 함수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8D8F08-DB64-5A17-D20F-E575E902B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23578"/>
              </p:ext>
            </p:extLst>
          </p:nvPr>
        </p:nvGraphicFramePr>
        <p:xfrm>
          <a:off x="1492459" y="7303135"/>
          <a:ext cx="647753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3506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students = []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87,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90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76,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94,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86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52,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처리하는 함수를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function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(student)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return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function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getAverageOf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(student)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return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(student) / 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06C83DAF-40BC-AEA2-2FD0-47225548E650}"/>
              </a:ext>
            </a:extLst>
          </p:cNvPr>
          <p:cNvSpPr/>
          <p:nvPr/>
        </p:nvSpPr>
        <p:spPr>
          <a:xfrm>
            <a:off x="10657114" y="6131732"/>
            <a:ext cx="1287898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F95EB-6C59-88FF-D9E6-03F9AA80D4AB}"/>
              </a:ext>
            </a:extLst>
          </p:cNvPr>
          <p:cNvSpPr txBox="1"/>
          <p:nvPr/>
        </p:nvSpPr>
        <p:spPr>
          <a:xfrm>
            <a:off x="397328" y="1134643"/>
            <a:ext cx="78268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70C0"/>
                </a:solidFill>
              </a:rPr>
              <a:t>getSumOf</a:t>
            </a:r>
            <a:r>
              <a:rPr lang="ko-KR" altLang="en-US" sz="1600" dirty="0">
                <a:solidFill>
                  <a:srgbClr val="0070C0"/>
                </a:solidFill>
              </a:rPr>
              <a:t>()와 </a:t>
            </a:r>
            <a:r>
              <a:rPr lang="ko-KR" altLang="en-US" sz="1600" dirty="0" err="1">
                <a:solidFill>
                  <a:srgbClr val="0070C0"/>
                </a:solidFill>
              </a:rPr>
              <a:t>getAverageOf</a:t>
            </a:r>
            <a:r>
              <a:rPr lang="ko-KR" altLang="en-US" sz="1600" dirty="0">
                <a:solidFill>
                  <a:srgbClr val="0070C0"/>
                </a:solidFill>
              </a:rPr>
              <a:t>()라는 이름으로 함수를 만들고, 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ko-KR" altLang="en-US" sz="1600" dirty="0">
                <a:solidFill>
                  <a:srgbClr val="0070C0"/>
                </a:solidFill>
              </a:rPr>
              <a:t>매개변수로 학생 객체를 받아 총합과 평균을 구하는 프로그램 만들기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1DFA1-4722-2A03-7F11-AFB0FA57DBE8}"/>
              </a:ext>
            </a:extLst>
          </p:cNvPr>
          <p:cNvSpPr txBox="1"/>
          <p:nvPr/>
        </p:nvSpPr>
        <p:spPr>
          <a:xfrm>
            <a:off x="8773887" y="165197"/>
            <a:ext cx="3216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306/class03.js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9DEC9C-1A34-3555-F9FF-082C6288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0" y="1827089"/>
            <a:ext cx="10519002" cy="410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1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객체를 처리하는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AD9CC-B29A-013A-5519-4D6336D289BD}"/>
              </a:ext>
            </a:extLst>
          </p:cNvPr>
          <p:cNvSpPr txBox="1"/>
          <p:nvPr/>
        </p:nvSpPr>
        <p:spPr>
          <a:xfrm>
            <a:off x="386077" y="1158953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AB5D2F-017B-95FB-2F5E-E97AE420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2" y="1567933"/>
            <a:ext cx="11121118" cy="41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4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7" y="319086"/>
            <a:ext cx="7487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기능을 메소드로 추가하기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93F9781-618B-53DF-F47C-A43D07EFCA2D}"/>
              </a:ext>
            </a:extLst>
          </p:cNvPr>
          <p:cNvSpPr txBox="1">
            <a:spLocks/>
          </p:cNvSpPr>
          <p:nvPr/>
        </p:nvSpPr>
        <p:spPr>
          <a:xfrm>
            <a:off x="497586" y="1026972"/>
            <a:ext cx="11281052" cy="5574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객체의 기능을 메소드로 추가하기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객체를 처리하는 함수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9-1-4.html): getSum()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메소드와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getAverage()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F2B3946-0847-BBB1-2587-44E66C87489E}"/>
              </a:ext>
            </a:extLst>
          </p:cNvPr>
          <p:cNvGraphicFramePr>
            <a:graphicFrameLocks noGrp="1"/>
          </p:cNvGraphicFramePr>
          <p:nvPr/>
        </p:nvGraphicFramePr>
        <p:xfrm>
          <a:off x="1534571" y="1786766"/>
          <a:ext cx="6477534" cy="490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902595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students = []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87,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90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76,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94,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86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52,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students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객체 모두에 메소드를 추가합니다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for (const student of students)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student.getSum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 ()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student.getAverage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 ()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return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/ 4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let output =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\n'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for (const s of students) {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output += `${s.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</a:t>
                      </a:r>
                      <a:r>
                        <a:rPr lang="en-US" altLang="ko-K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s.getSum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</a:t>
                      </a:r>
                      <a:r>
                        <a:rPr lang="en-US" altLang="ko-K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s.getAverage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}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console.log(output)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68C364-AD8A-CF48-E023-F87C088632D5}"/>
              </a:ext>
            </a:extLst>
          </p:cNvPr>
          <p:cNvSpPr txBox="1"/>
          <p:nvPr/>
        </p:nvSpPr>
        <p:spPr>
          <a:xfrm>
            <a:off x="8512076" y="3563672"/>
            <a:ext cx="2887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객체를 활용하는 부분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2388BE48-8FF9-B28B-E7EB-D8D09983EF0B}"/>
              </a:ext>
            </a:extLst>
          </p:cNvPr>
          <p:cNvCxnSpPr/>
          <p:nvPr/>
        </p:nvCxnSpPr>
        <p:spPr>
          <a:xfrm>
            <a:off x="8125871" y="3666365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ight Bracket 4">
            <a:extLst>
              <a:ext uri="{FF2B5EF4-FFF2-40B4-BE49-F238E27FC236}">
                <a16:creationId xmlns:a16="http://schemas.microsoft.com/office/drawing/2014/main" id="{DCBF31B6-6510-D693-597D-5F9CB51DC564}"/>
              </a:ext>
            </a:extLst>
          </p:cNvPr>
          <p:cNvSpPr/>
          <p:nvPr/>
        </p:nvSpPr>
        <p:spPr>
          <a:xfrm>
            <a:off x="7567071" y="2967865"/>
            <a:ext cx="558800" cy="157479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375814F3-5D48-F7C9-D777-7F00911796A0}"/>
              </a:ext>
            </a:extLst>
          </p:cNvPr>
          <p:cNvSpPr/>
          <p:nvPr/>
        </p:nvSpPr>
        <p:spPr>
          <a:xfrm>
            <a:off x="8659052" y="6001205"/>
            <a:ext cx="2740244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실행 결과는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9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같음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592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2022</Words>
  <Application>Microsoft Office PowerPoint</Application>
  <PresentationFormat>와이드스크린</PresentationFormat>
  <Paragraphs>300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Helvetica 45 Light</vt:lpstr>
      <vt:lpstr>KoPubWorld돋움체 Bold</vt:lpstr>
      <vt:lpstr>PCSJUS+RixVeryGoodPM</vt:lpstr>
      <vt:lpstr>YoonV YoonGothic100Std_OTF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01[HTML+CSS+ JAVASCRIPT] 객체지향</vt:lpstr>
      <vt:lpstr>PowerPoint 프레젠테이션</vt:lpstr>
      <vt:lpstr>01[HTML+CSS+ JAVASCRIPT]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확인문제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8</cp:revision>
  <dcterms:created xsi:type="dcterms:W3CDTF">2023-05-20T10:59:46Z</dcterms:created>
  <dcterms:modified xsi:type="dcterms:W3CDTF">2023-05-21T04:56:09Z</dcterms:modified>
</cp:coreProperties>
</file>