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3" r:id="rId3"/>
    <p:sldId id="22684" r:id="rId4"/>
    <p:sldId id="22685" r:id="rId5"/>
    <p:sldId id="22686" r:id="rId6"/>
    <p:sldId id="22687" r:id="rId7"/>
    <p:sldId id="22688" r:id="rId8"/>
    <p:sldId id="22708" r:id="rId9"/>
    <p:sldId id="22689" r:id="rId10"/>
    <p:sldId id="22690" r:id="rId11"/>
    <p:sldId id="22691" r:id="rId12"/>
    <p:sldId id="22692" r:id="rId13"/>
    <p:sldId id="22693" r:id="rId14"/>
    <p:sldId id="22694" r:id="rId15"/>
    <p:sldId id="22709" r:id="rId16"/>
    <p:sldId id="22695" r:id="rId17"/>
    <p:sldId id="22696" r:id="rId18"/>
    <p:sldId id="22697" r:id="rId19"/>
    <p:sldId id="22698" r:id="rId20"/>
    <p:sldId id="22710" r:id="rId21"/>
    <p:sldId id="22699" r:id="rId22"/>
    <p:sldId id="22700" r:id="rId23"/>
    <p:sldId id="22711" r:id="rId24"/>
    <p:sldId id="22701" r:id="rId25"/>
    <p:sldId id="22702" r:id="rId26"/>
    <p:sldId id="22703" r:id="rId27"/>
    <p:sldId id="22704" r:id="rId28"/>
    <p:sldId id="22712" r:id="rId29"/>
    <p:sldId id="22705" r:id="rId30"/>
    <p:sldId id="22706" r:id="rId31"/>
    <p:sldId id="22707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26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5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C45934-8A1C-3DDC-3711-6A2EE59688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E25913-8BDC-61E2-54DD-2EED9DBAF1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6E605D-C26E-38C3-A3D4-1302848E9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7227-C678-44CD-81BE-A8BB132595C5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8E4093-EE15-DE0A-C0B9-442E05F1D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D97155-0A90-8DFB-5A86-0748DA026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169B-F488-405C-A2C8-F31CE6246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14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AE1F8-2177-D7EC-33B6-B50B403DE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A74982-6F04-68A1-22DD-8B17F11A8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DE8D45-EBDC-939E-E41D-46D84E16D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7227-C678-44CD-81BE-A8BB132595C5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32582F-E441-94C9-C134-F1CA9974D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C616BB-8995-0759-3681-8215E8EA0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169B-F488-405C-A2C8-F31CE6246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853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195E8B9-9D81-FB9B-8A25-EF57AAF4F4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9EADE5-B4BB-5897-F3EC-93E0B0BB8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508C02-1235-7C2B-C02D-7B1D98D74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7227-C678-44CD-81BE-A8BB132595C5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B39194-0066-A783-BB74-8CFA1F9B9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6CEAEB-5833-020E-3E51-BE966AF18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169B-F488-405C-A2C8-F31CE6246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536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D04D7-8D17-0844-54AB-5963CAF87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9A12CE-16AE-0137-B2E1-0638A5EF3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D4E786-395E-9CDB-6D24-00040AD51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7227-C678-44CD-81BE-A8BB132595C5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A22578-55B4-41A7-4AD0-395AD8977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24EA82-863C-CB99-CA9D-CBEC20781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169B-F488-405C-A2C8-F31CE6246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175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FEE84-3083-5322-F589-827D9A981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D83A01-29F6-483B-7F98-AB21C2E9C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B77FA2-CA11-563E-953A-CD2CBA9E1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7227-C678-44CD-81BE-A8BB132595C5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A46BD5-4476-E78A-31BB-2EB7F38DC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586309-41C3-9B49-5BCC-5B257122A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169B-F488-405C-A2C8-F31CE6246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786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7BB2A4-5C8B-F8AF-7B80-C6009845E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9B619E-5F69-838A-2C15-ECCBDEC4BD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2E071B-996C-152D-6513-7A13748CC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33019E-1A21-7822-A236-7E44216A5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7227-C678-44CD-81BE-A8BB132595C5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DE6C8D-BE3E-1297-227C-0529C5DFA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2787DD-8A8E-CB19-C3F5-85F4EAF73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169B-F488-405C-A2C8-F31CE6246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385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7C1407-FE17-35A8-9457-3CD504C14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6E253-178A-AAA5-936E-38A7CB8E2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7611F9-52D5-7494-AD01-736302993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D1B53D5-2524-C293-E915-BDA7B2BE06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4661BF3-664B-0CC5-340E-11A211531B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256764B-018B-0E62-DA7F-7A77A3F18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7227-C678-44CD-81BE-A8BB132595C5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98F532-204C-D797-0DFB-37D71189D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45A5F19-697B-A89E-E818-2DAB4A4AB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169B-F488-405C-A2C8-F31CE6246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621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47B169-6991-9D41-F12B-17A845382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2CF75A8-675B-9ECB-67D5-45AA19DED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7227-C678-44CD-81BE-A8BB132595C5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98959D6-1A0D-2A9E-1F15-0BEE5E39D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17B652-FF33-8903-43F3-D98854FAD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169B-F488-405C-A2C8-F31CE6246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685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C3B882F-93B3-4FA6-3B7E-30977217B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7227-C678-44CD-81BE-A8BB132595C5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EAFD4E-7B15-34BC-4E97-4831A5CF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F014F3-4D3E-76F0-9F0A-2A627679A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169B-F488-405C-A2C8-F31CE6246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154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1D7E60-E2FB-10D7-8EE9-22B6FF723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9CEE67-84D2-D4BF-1415-2C4FC6BB1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90970E-B6CF-FA9C-A8E8-2F32474F23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42E0FB-01DB-25A3-52A5-0DFBD5D50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7227-C678-44CD-81BE-A8BB132595C5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9F93AC-0C8A-EA53-3484-21C889A29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FD0128-8093-FABA-7909-3BBC6AC27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169B-F488-405C-A2C8-F31CE6246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779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330037-D542-A03C-3B6D-A4BB82DF7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5E6BFFD-F468-50C1-7A81-EEE5E96E07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0DA754-2B21-13BF-136D-6F61CEC9B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51FA67-53F4-2DE3-0216-2197E0AF2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7227-C678-44CD-81BE-A8BB132595C5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F0F802-6204-E7EC-D704-0C38B68FA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D93110-B535-A19C-07AA-15502AAFB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169B-F488-405C-A2C8-F31CE6246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893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DDFB06E-69C8-23D4-27EA-44E29AC3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8804FF-C59D-FF58-589E-AEDA0F969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FA69F-323E-DD9D-DD90-307ABF66D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C7227-C678-44CD-81BE-A8BB132595C5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7B382C-D312-181F-7C61-7F36775B37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F08804-7C2A-153A-E350-292EAC00B3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3169B-F488-405C-A2C8-F31CE6246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761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9D3D52E-794C-B718-10B7-A6611ABB5A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76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F241CE-C79E-92A4-4E90-BF891438E40D}"/>
              </a:ext>
            </a:extLst>
          </p:cNvPr>
          <p:cNvSpPr txBox="1"/>
          <p:nvPr/>
        </p:nvSpPr>
        <p:spPr>
          <a:xfrm>
            <a:off x="571500" y="611478"/>
            <a:ext cx="91494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</a:rPr>
              <a:t>웹페이지 구축을 위한</a:t>
            </a:r>
            <a:endParaRPr lang="en-US" altLang="ko-KR" sz="4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FFB648-2FB9-2796-2AF3-5114BBCDBE13}"/>
              </a:ext>
            </a:extLst>
          </p:cNvPr>
          <p:cNvSpPr txBox="1"/>
          <p:nvPr/>
        </p:nvSpPr>
        <p:spPr>
          <a:xfrm>
            <a:off x="571500" y="1094364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600" b="1" dirty="0" err="1">
                <a:solidFill>
                  <a:schemeClr val="bg1"/>
                </a:solidFill>
              </a:rPr>
              <a:t>Javascript</a:t>
            </a:r>
            <a:endParaRPr lang="ko-KR" altLang="en-US" sz="96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EB230C-A910-8E0D-9B3D-9E5F098DE686}"/>
              </a:ext>
            </a:extLst>
          </p:cNvPr>
          <p:cNvSpPr txBox="1"/>
          <p:nvPr/>
        </p:nvSpPr>
        <p:spPr>
          <a:xfrm>
            <a:off x="9949543" y="6341320"/>
            <a:ext cx="200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</a:rPr>
              <a:t>이호진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8581AD1-CEE6-1FE6-A60B-E3ED23992466}"/>
              </a:ext>
            </a:extLst>
          </p:cNvPr>
          <p:cNvCxnSpPr>
            <a:cxnSpLocks/>
          </p:cNvCxnSpPr>
          <p:nvPr/>
        </p:nvCxnSpPr>
        <p:spPr>
          <a:xfrm>
            <a:off x="48986" y="6193971"/>
            <a:ext cx="120015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AB009D7-FAAE-543F-4829-4ABFE1D71F4D}"/>
              </a:ext>
            </a:extLst>
          </p:cNvPr>
          <p:cNvSpPr txBox="1"/>
          <p:nvPr/>
        </p:nvSpPr>
        <p:spPr>
          <a:xfrm>
            <a:off x="620485" y="280459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1471295" algn="l"/>
              </a:tabLst>
            </a:pPr>
            <a:r>
              <a:rPr lang="en-US" altLang="ko-KR" sz="3200" spc="-225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306.</a:t>
            </a:r>
            <a:r>
              <a:rPr lang="ko-KR" altLang="en-US" sz="3200" spc="-225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상속</a:t>
            </a:r>
            <a:endParaRPr lang="ko-KR" altLang="en-US" sz="3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0479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28BC258D-F6F6-1BE6-95F2-DE0491EA50E7}"/>
              </a:ext>
            </a:extLst>
          </p:cNvPr>
          <p:cNvSpPr txBox="1">
            <a:spLocks/>
          </p:cNvSpPr>
          <p:nvPr/>
        </p:nvSpPr>
        <p:spPr>
          <a:xfrm>
            <a:off x="455474" y="1026972"/>
            <a:ext cx="11281052" cy="531616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>
                <a:solidFill>
                  <a:srgbClr val="000000"/>
                </a:solidFill>
                <a:latin typeface="+mn-ea"/>
                <a:ea typeface="+mn-ea"/>
              </a:rPr>
              <a:t>private </a:t>
            </a:r>
            <a:r>
              <a:rPr lang="ko-KR" altLang="en-US" sz="1800">
                <a:solidFill>
                  <a:srgbClr val="000000"/>
                </a:solidFill>
                <a:latin typeface="+mn-ea"/>
                <a:ea typeface="+mn-ea"/>
              </a:rPr>
              <a:t>속성과 메소드</a:t>
            </a:r>
            <a:endParaRPr lang="en-US" altLang="ko-KR" sz="18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조건문을 활용해서 </a:t>
            </a:r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0 </a:t>
            </a:r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이하의 경우 예외를 발생시켜</a:t>
            </a:r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,</a:t>
            </a:r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 클래스의 사용자에게 불가함을 인지시킴</a:t>
            </a:r>
            <a:endParaRPr lang="en-US" altLang="ko-KR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길이에 음수가 들어가지 않게 수정하기 </a:t>
            </a:r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9-2-5.html)</a:t>
            </a: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B49CE4C7-37CE-6130-E15F-4105E4C21C36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2151562"/>
          <a:ext cx="5638800" cy="443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8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5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500" b="0" dirty="0">
                          <a:solidFill>
                            <a:srgbClr val="FF0000"/>
                          </a:solidFill>
                        </a:rPr>
                        <a:t>정사각형 클래스</a:t>
                      </a:r>
                    </a:p>
                    <a:p>
                      <a:pPr latinLnBrk="1"/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03   class Square {</a:t>
                      </a:r>
                    </a:p>
                    <a:p>
                      <a:pPr latinLnBrk="1"/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04     constructor (length) {</a:t>
                      </a:r>
                    </a:p>
                    <a:p>
                      <a:pPr latinLnBrk="1"/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05       if (length &lt;= 0) {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06         throw '</a:t>
                      </a:r>
                      <a:r>
                        <a:rPr lang="ko-KR" altLang="en-US" sz="1500" b="0" dirty="0">
                          <a:solidFill>
                            <a:sysClr val="windowText" lastClr="000000"/>
                          </a:solidFill>
                        </a:rPr>
                        <a:t>길이는 </a:t>
                      </a:r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r>
                        <a:rPr lang="ko-KR" altLang="en-US" sz="1500" b="0" dirty="0">
                          <a:solidFill>
                            <a:sysClr val="windowText" lastClr="000000"/>
                          </a:solidFill>
                        </a:rPr>
                        <a:t>보다 커야 합니다</a:t>
                      </a:r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.’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07       }</a:t>
                      </a:r>
                    </a:p>
                    <a:p>
                      <a:pPr latinLnBrk="1"/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08       </a:t>
                      </a:r>
                      <a:r>
                        <a:rPr lang="en-US" altLang="ko-KR" sz="1500" b="0" dirty="0" err="1">
                          <a:solidFill>
                            <a:sysClr val="windowText" lastClr="000000"/>
                          </a:solidFill>
                        </a:rPr>
                        <a:t>this.length</a:t>
                      </a:r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 = length</a:t>
                      </a:r>
                    </a:p>
                    <a:p>
                      <a:pPr latinLnBrk="1"/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09     }</a:t>
                      </a:r>
                    </a:p>
                    <a:p>
                      <a:pPr latinLnBrk="1"/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  <a:p>
                      <a:pPr latinLnBrk="1"/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11     </a:t>
                      </a:r>
                      <a:r>
                        <a:rPr lang="en-US" altLang="ko-KR" sz="1500" b="0" dirty="0" err="1">
                          <a:solidFill>
                            <a:sysClr val="windowText" lastClr="000000"/>
                          </a:solidFill>
                        </a:rPr>
                        <a:t>getPerimeter</a:t>
                      </a:r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 () { return 4 * </a:t>
                      </a:r>
                      <a:r>
                        <a:rPr lang="en-US" altLang="ko-KR" sz="1500" b="0" dirty="0" err="1">
                          <a:solidFill>
                            <a:sysClr val="windowText" lastClr="000000"/>
                          </a:solidFill>
                        </a:rPr>
                        <a:t>this.length</a:t>
                      </a:r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 }</a:t>
                      </a:r>
                    </a:p>
                    <a:p>
                      <a:pPr latinLnBrk="1"/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12     </a:t>
                      </a:r>
                      <a:r>
                        <a:rPr lang="en-US" altLang="ko-KR" sz="1500" b="0" dirty="0" err="1">
                          <a:solidFill>
                            <a:sysClr val="windowText" lastClr="000000"/>
                          </a:solidFill>
                        </a:rPr>
                        <a:t>getArea</a:t>
                      </a:r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 () { return </a:t>
                      </a:r>
                      <a:r>
                        <a:rPr lang="en-US" altLang="ko-KR" sz="1500" b="0" dirty="0" err="1">
                          <a:solidFill>
                            <a:sysClr val="windowText" lastClr="000000"/>
                          </a:solidFill>
                        </a:rPr>
                        <a:t>this.length</a:t>
                      </a:r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 * </a:t>
                      </a:r>
                      <a:r>
                        <a:rPr lang="en-US" altLang="ko-KR" sz="1500" b="0" dirty="0" err="1">
                          <a:solidFill>
                            <a:sysClr val="windowText" lastClr="000000"/>
                          </a:solidFill>
                        </a:rPr>
                        <a:t>this.length</a:t>
                      </a:r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 }</a:t>
                      </a:r>
                    </a:p>
                    <a:p>
                      <a:pPr latinLnBrk="1"/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13   }</a:t>
                      </a:r>
                    </a:p>
                    <a:p>
                      <a:pPr latinLnBrk="1"/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</a:p>
                    <a:p>
                      <a:pPr latinLnBrk="1"/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15   </a:t>
                      </a:r>
                      <a:r>
                        <a:rPr lang="en-US" altLang="ko-KR" sz="15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500" b="0" dirty="0">
                          <a:solidFill>
                            <a:srgbClr val="FF0000"/>
                          </a:solidFill>
                        </a:rPr>
                        <a:t>클래스 사용하기</a:t>
                      </a:r>
                    </a:p>
                    <a:p>
                      <a:pPr latinLnBrk="1"/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16   const square = new Square(-10)</a:t>
                      </a:r>
                    </a:p>
                    <a:p>
                      <a:pPr latinLnBrk="1"/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17   console.log(`</a:t>
                      </a:r>
                      <a:r>
                        <a:rPr lang="ko-KR" altLang="en-US" sz="1500" b="0" dirty="0">
                          <a:solidFill>
                            <a:sysClr val="windowText" lastClr="000000"/>
                          </a:solidFill>
                        </a:rPr>
                        <a:t>정사각형의 둘레</a:t>
                      </a:r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: ${</a:t>
                      </a:r>
                      <a:r>
                        <a:rPr lang="en-US" altLang="ko-KR" sz="1500" b="0" dirty="0" err="1">
                          <a:solidFill>
                            <a:sysClr val="windowText" lastClr="000000"/>
                          </a:solidFill>
                        </a:rPr>
                        <a:t>square.getPerimeter</a:t>
                      </a:r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()}`)</a:t>
                      </a:r>
                    </a:p>
                    <a:p>
                      <a:pPr latinLnBrk="1"/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18   console.log(`</a:t>
                      </a:r>
                      <a:r>
                        <a:rPr lang="ko-KR" altLang="en-US" sz="1500" b="0" dirty="0">
                          <a:solidFill>
                            <a:sysClr val="windowText" lastClr="000000"/>
                          </a:solidFill>
                        </a:rPr>
                        <a:t>정사각형의 넓이</a:t>
                      </a:r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: ${</a:t>
                      </a:r>
                      <a:r>
                        <a:rPr lang="en-US" altLang="ko-KR" sz="1500" b="0" dirty="0" err="1">
                          <a:solidFill>
                            <a:sysClr val="windowText" lastClr="000000"/>
                          </a:solidFill>
                        </a:rPr>
                        <a:t>square.getArea</a:t>
                      </a:r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()}`)</a:t>
                      </a:r>
                    </a:p>
                    <a:p>
                      <a:pPr latinLnBrk="1"/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19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E168954-6389-BDD6-B515-E7AF447A3B96}"/>
              </a:ext>
            </a:extLst>
          </p:cNvPr>
          <p:cNvSpPr txBox="1"/>
          <p:nvPr/>
        </p:nvSpPr>
        <p:spPr>
          <a:xfrm>
            <a:off x="5386114" y="3269688"/>
            <a:ext cx="41493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throw </a:t>
            </a:r>
            <a:r>
              <a:rPr lang="ko-KR" altLang="en-US" sz="1400" dirty="0">
                <a:solidFill>
                  <a:srgbClr val="FF0000"/>
                </a:solidFill>
              </a:rPr>
              <a:t>키워드를 사용해서 강제로 오류를 발생시킴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0F85235-9F19-F49D-BB36-22321C229D36}"/>
              </a:ext>
            </a:extLst>
          </p:cNvPr>
          <p:cNvCxnSpPr/>
          <p:nvPr/>
        </p:nvCxnSpPr>
        <p:spPr>
          <a:xfrm>
            <a:off x="5023059" y="3437765"/>
            <a:ext cx="266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Picture 7">
            <a:extLst>
              <a:ext uri="{FF2B5EF4-FFF2-40B4-BE49-F238E27FC236}">
                <a16:creationId xmlns:a16="http://schemas.microsoft.com/office/drawing/2014/main" id="{AB43377D-8E91-1D24-BAEF-0839CB6F0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312" y="4644791"/>
            <a:ext cx="3642171" cy="9631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1924C8-6812-8F9B-5096-38E2C7046998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Private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속성과 메소드</a:t>
            </a:r>
          </a:p>
        </p:txBody>
      </p:sp>
    </p:spTree>
    <p:extLst>
      <p:ext uri="{BB962C8B-B14F-4D97-AF65-F5344CB8AC3E}">
        <p14:creationId xmlns:p14="http://schemas.microsoft.com/office/powerpoint/2010/main" val="3947379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D6C4F9B5-765E-2A16-8875-BDC51121575D}"/>
              </a:ext>
            </a:extLst>
          </p:cNvPr>
          <p:cNvSpPr txBox="1">
            <a:spLocks/>
          </p:cNvSpPr>
          <p:nvPr/>
        </p:nvSpPr>
        <p:spPr>
          <a:xfrm>
            <a:off x="455474" y="1132140"/>
            <a:ext cx="11281052" cy="531616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>
                <a:solidFill>
                  <a:srgbClr val="000000"/>
                </a:solidFill>
                <a:latin typeface="+mn-ea"/>
                <a:ea typeface="+mn-ea"/>
              </a:rPr>
              <a:t>private </a:t>
            </a:r>
            <a:r>
              <a:rPr lang="ko-KR" altLang="en-US" sz="1800">
                <a:solidFill>
                  <a:srgbClr val="000000"/>
                </a:solidFill>
                <a:latin typeface="+mn-ea"/>
                <a:ea typeface="+mn-ea"/>
              </a:rPr>
              <a:t>속성과 메소드</a:t>
            </a:r>
            <a:endParaRPr lang="en-US" altLang="ko-KR" sz="18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앞의 코드만으로는 다음과 같이 생성자로 객체를 생성한 이후에 사용자가 </a:t>
            </a:r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length </a:t>
            </a:r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속성을 변경하는 것을 막을 수 없음</a:t>
            </a:r>
            <a:endParaRPr lang="en-US" altLang="ko-KR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사용자의 잘못된 사용 예</a:t>
            </a:r>
            <a:endParaRPr lang="en-US" altLang="ko-KR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private </a:t>
            </a:r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속성과 메소드</a:t>
            </a:r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: </a:t>
            </a:r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클래스 사용자가 클래스 속성</a:t>
            </a:r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또는 메소드</a:t>
            </a:r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)</a:t>
            </a:r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을 의도하지 않은 방향으로 사용하는 것을 막아 클래스의 안정성을 확보하기 위해 나온 문법</a:t>
            </a:r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7CCE4DFC-9137-7BB1-330E-C92D9B855155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2517680"/>
          <a:ext cx="563880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8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클래스 사용하기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const square = new Square(10)</a:t>
                      </a:r>
                    </a:p>
                    <a:p>
                      <a:pPr latinLnBrk="1"/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square.length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= -10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console.log(`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정사각형의 둘레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: ${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square.getPerimeter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()}`)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console.log(`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정사각형의 넓이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: ${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square.getArea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()}`)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123DD0B-B89B-1204-EC46-4E29C1BA3285}"/>
              </a:ext>
            </a:extLst>
          </p:cNvPr>
          <p:cNvSpPr txBox="1"/>
          <p:nvPr/>
        </p:nvSpPr>
        <p:spPr>
          <a:xfrm>
            <a:off x="4851609" y="3019111"/>
            <a:ext cx="42989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dirty="0">
                <a:solidFill>
                  <a:srgbClr val="FF0000"/>
                </a:solidFill>
              </a:rPr>
              <a:t>이렇게 음수를 지정하는 것은 막을 수 없음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9">
            <a:extLst>
              <a:ext uri="{FF2B5EF4-FFF2-40B4-BE49-F238E27FC236}">
                <a16:creationId xmlns:a16="http://schemas.microsoft.com/office/drawing/2014/main" id="{F7383711-6573-9627-910C-5A43FBD06141}"/>
              </a:ext>
            </a:extLst>
          </p:cNvPr>
          <p:cNvCxnSpPr/>
          <p:nvPr/>
        </p:nvCxnSpPr>
        <p:spPr>
          <a:xfrm>
            <a:off x="3460959" y="3173000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5FB88F1D-AAFC-6194-8A67-16E6C09E89DE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4631006"/>
          <a:ext cx="563880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8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class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클래스 이름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#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속성 이름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#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메소드 이름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C28F976-005C-3518-7773-47F2F1DA01B6}"/>
              </a:ext>
            </a:extLst>
          </p:cNvPr>
          <p:cNvSpPr txBox="1"/>
          <p:nvPr/>
        </p:nvSpPr>
        <p:spPr>
          <a:xfrm>
            <a:off x="4851609" y="4978549"/>
            <a:ext cx="42989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dirty="0">
                <a:solidFill>
                  <a:srgbClr val="FF0000"/>
                </a:solidFill>
              </a:rPr>
              <a:t>속성과 메소드 이름 앞에 </a:t>
            </a:r>
            <a:r>
              <a:rPr lang="en-US" altLang="ko-KR" sz="1400" b="0" dirty="0">
                <a:solidFill>
                  <a:srgbClr val="FF0000"/>
                </a:solidFill>
              </a:rPr>
              <a:t>#</a:t>
            </a:r>
            <a:r>
              <a:rPr lang="ko-KR" altLang="en-US" sz="1400" b="0" dirty="0">
                <a:solidFill>
                  <a:srgbClr val="FF0000"/>
                </a:solidFill>
              </a:rPr>
              <a:t>을 붙임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15">
            <a:extLst>
              <a:ext uri="{FF2B5EF4-FFF2-40B4-BE49-F238E27FC236}">
                <a16:creationId xmlns:a16="http://schemas.microsoft.com/office/drawing/2014/main" id="{E65DFED9-92B8-3212-81F3-2F3B19E1D49D}"/>
              </a:ext>
            </a:extLst>
          </p:cNvPr>
          <p:cNvCxnSpPr/>
          <p:nvPr/>
        </p:nvCxnSpPr>
        <p:spPr>
          <a:xfrm>
            <a:off x="3460959" y="5132437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Right Bracket 12">
            <a:extLst>
              <a:ext uri="{FF2B5EF4-FFF2-40B4-BE49-F238E27FC236}">
                <a16:creationId xmlns:a16="http://schemas.microsoft.com/office/drawing/2014/main" id="{0DE0E0B1-9432-C96E-24D2-5F0E6BAB01A2}"/>
              </a:ext>
            </a:extLst>
          </p:cNvPr>
          <p:cNvSpPr/>
          <p:nvPr/>
        </p:nvSpPr>
        <p:spPr>
          <a:xfrm>
            <a:off x="3232359" y="4978549"/>
            <a:ext cx="228600" cy="405879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447DD2-549F-C546-FC75-3B90DCA8D731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Private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속성과 메소드</a:t>
            </a:r>
          </a:p>
        </p:txBody>
      </p:sp>
    </p:spTree>
    <p:extLst>
      <p:ext uri="{BB962C8B-B14F-4D97-AF65-F5344CB8AC3E}">
        <p14:creationId xmlns:p14="http://schemas.microsoft.com/office/powerpoint/2010/main" val="1515977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7264F024-D75B-BCB0-F623-185DC3D528E6}"/>
              </a:ext>
            </a:extLst>
          </p:cNvPr>
          <p:cNvSpPr txBox="1">
            <a:spLocks/>
          </p:cNvSpPr>
          <p:nvPr/>
        </p:nvSpPr>
        <p:spPr>
          <a:xfrm>
            <a:off x="455474" y="1105712"/>
            <a:ext cx="11281052" cy="531616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>
                <a:solidFill>
                  <a:srgbClr val="000000"/>
                </a:solidFill>
                <a:latin typeface="+mn-ea"/>
                <a:ea typeface="+mn-ea"/>
              </a:rPr>
              <a:t>private </a:t>
            </a:r>
            <a:r>
              <a:rPr lang="ko-KR" altLang="en-US" sz="1800">
                <a:solidFill>
                  <a:srgbClr val="000000"/>
                </a:solidFill>
                <a:latin typeface="+mn-ea"/>
                <a:ea typeface="+mn-ea"/>
              </a:rPr>
              <a:t>속성과 메소드</a:t>
            </a:r>
            <a:endParaRPr lang="en-US" altLang="ko-KR" sz="18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private </a:t>
            </a:r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속성 사용하기</a:t>
            </a:r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(1) (</a:t>
            </a:r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9-2-6.html)</a:t>
            </a:r>
          </a:p>
          <a:p>
            <a:pPr lvl="2"/>
            <a:endParaRPr lang="en-US" altLang="ko-KR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B3EE69EC-6DF2-0012-6E39-9DCF75A14D33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1925684"/>
          <a:ext cx="56388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8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사각형 클래스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03   class Square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04     #length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06     constructor (length)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07       if (length &lt;= 0)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08         throw '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길이는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보다 커야 합니다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.'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09      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10  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this.#length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= length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11    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13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getPerimeter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() { return 4 *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this.#length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14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getArea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() { return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this.#length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*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this.#length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15  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17  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클래스 사용하기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18   const square = new Square(10)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19   console.log(`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정사각형의 둘레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: ${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square.getPerimeter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()}`)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20   console.log(`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정사각형의 넓이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: ${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square.getArea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()}`)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21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74C3A2C-EC86-D15A-4E0F-CFDCD552E7F6}"/>
              </a:ext>
            </a:extLst>
          </p:cNvPr>
          <p:cNvSpPr txBox="1"/>
          <p:nvPr/>
        </p:nvSpPr>
        <p:spPr>
          <a:xfrm>
            <a:off x="3284989" y="2603791"/>
            <a:ext cx="63912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dirty="0">
                <a:solidFill>
                  <a:srgbClr val="FF0000"/>
                </a:solidFill>
              </a:rPr>
              <a:t>이 위치에 해당 속성을 </a:t>
            </a:r>
            <a:r>
              <a:rPr lang="en-US" altLang="ko-KR" sz="1400" b="0" dirty="0">
                <a:solidFill>
                  <a:srgbClr val="FF0000"/>
                </a:solidFill>
              </a:rPr>
              <a:t>private </a:t>
            </a:r>
            <a:r>
              <a:rPr lang="ko-KR" altLang="en-US" sz="1400" b="0" dirty="0">
                <a:solidFill>
                  <a:srgbClr val="FF0000"/>
                </a:solidFill>
              </a:rPr>
              <a:t>속성으로 사용하겠다고 미리 선언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5">
            <a:extLst>
              <a:ext uri="{FF2B5EF4-FFF2-40B4-BE49-F238E27FC236}">
                <a16:creationId xmlns:a16="http://schemas.microsoft.com/office/drawing/2014/main" id="{AF3E2BAC-040B-E6E4-E185-EBDC55164BD4}"/>
              </a:ext>
            </a:extLst>
          </p:cNvPr>
          <p:cNvCxnSpPr/>
          <p:nvPr/>
        </p:nvCxnSpPr>
        <p:spPr>
          <a:xfrm>
            <a:off x="2770274" y="2734234"/>
            <a:ext cx="4689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Picture 14">
            <a:extLst>
              <a:ext uri="{FF2B5EF4-FFF2-40B4-BE49-F238E27FC236}">
                <a16:creationId xmlns:a16="http://schemas.microsoft.com/office/drawing/2014/main" id="{6ABE733B-A7EF-DAA8-FDEB-5C18A1164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953" y="4752675"/>
            <a:ext cx="2389310" cy="12265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BEE43B-D799-6DD2-6AC7-56D801EB6879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Private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속성과 메소드</a:t>
            </a:r>
          </a:p>
        </p:txBody>
      </p:sp>
    </p:spTree>
    <p:extLst>
      <p:ext uri="{BB962C8B-B14F-4D97-AF65-F5344CB8AC3E}">
        <p14:creationId xmlns:p14="http://schemas.microsoft.com/office/powerpoint/2010/main" val="3137304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B2F759DB-8402-34B9-C7EC-5C674428670F}"/>
              </a:ext>
            </a:extLst>
          </p:cNvPr>
          <p:cNvSpPr txBox="1">
            <a:spLocks/>
          </p:cNvSpPr>
          <p:nvPr/>
        </p:nvSpPr>
        <p:spPr>
          <a:xfrm>
            <a:off x="518728" y="1068713"/>
            <a:ext cx="11281052" cy="531616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>
                <a:solidFill>
                  <a:srgbClr val="000000"/>
                </a:solidFill>
                <a:latin typeface="+mn-ea"/>
                <a:ea typeface="+mn-ea"/>
              </a:rPr>
              <a:t>private </a:t>
            </a:r>
            <a:r>
              <a:rPr lang="ko-KR" altLang="en-US" sz="1800">
                <a:solidFill>
                  <a:srgbClr val="000000"/>
                </a:solidFill>
                <a:latin typeface="+mn-ea"/>
                <a:ea typeface="+mn-ea"/>
              </a:rPr>
              <a:t>속성과 메소드</a:t>
            </a:r>
            <a:endParaRPr lang="en-US" altLang="ko-KR" sz="18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private </a:t>
            </a:r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속성 사용하기</a:t>
            </a:r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(2) (</a:t>
            </a:r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9-2-7.html)</a:t>
            </a:r>
          </a:p>
          <a:p>
            <a:pPr lvl="2"/>
            <a:endParaRPr lang="en-US" altLang="ko-KR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64780183-9A45-E896-87F8-9C41648F9834}"/>
              </a:ext>
            </a:extLst>
          </p:cNvPr>
          <p:cNvGraphicFramePr>
            <a:graphicFrameLocks noGrp="1"/>
          </p:cNvGraphicFramePr>
          <p:nvPr/>
        </p:nvGraphicFramePr>
        <p:xfrm>
          <a:off x="1555713" y="1888685"/>
          <a:ext cx="5638800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8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사각형 클래스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03   class Square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04     #length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06     constructor (length)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07       if (length &lt;= 0)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08         throw '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길이는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보다 커야 합니다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.’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09    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10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this.#length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= length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11  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13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getPerimeter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() { return 4 *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this.#length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14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getArea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() { return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this.#length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*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this.#length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15  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17  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클래스 사용하기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18     const square = new Square(10)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19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square.length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= -10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20     console.log(`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정사각형의 둘레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: ${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square.getPerimeter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()}`)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21     console.log(`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정사각형의 넓이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: ${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square.getArea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()}`)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22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2BC21D6-2FBB-CA99-1C06-D7A03872A2D5}"/>
              </a:ext>
            </a:extLst>
          </p:cNvPr>
          <p:cNvSpPr txBox="1"/>
          <p:nvPr/>
        </p:nvSpPr>
        <p:spPr>
          <a:xfrm>
            <a:off x="3270213" y="2570879"/>
            <a:ext cx="63912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dirty="0">
                <a:solidFill>
                  <a:srgbClr val="FF0000"/>
                </a:solidFill>
              </a:rPr>
              <a:t>이 위치에 해당 속성을 </a:t>
            </a:r>
            <a:r>
              <a:rPr lang="en-US" altLang="ko-KR" sz="1400" b="0" dirty="0">
                <a:solidFill>
                  <a:srgbClr val="FF0000"/>
                </a:solidFill>
              </a:rPr>
              <a:t>private </a:t>
            </a:r>
            <a:r>
              <a:rPr lang="ko-KR" altLang="en-US" sz="1400" b="0" dirty="0">
                <a:solidFill>
                  <a:srgbClr val="FF0000"/>
                </a:solidFill>
              </a:rPr>
              <a:t>속성으로 사용하겠다고 미리 선언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5">
            <a:extLst>
              <a:ext uri="{FF2B5EF4-FFF2-40B4-BE49-F238E27FC236}">
                <a16:creationId xmlns:a16="http://schemas.microsoft.com/office/drawing/2014/main" id="{E28587D4-7140-102D-070A-3648CF768D88}"/>
              </a:ext>
            </a:extLst>
          </p:cNvPr>
          <p:cNvCxnSpPr/>
          <p:nvPr/>
        </p:nvCxnSpPr>
        <p:spPr>
          <a:xfrm>
            <a:off x="2755498" y="2701322"/>
            <a:ext cx="4689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813E1D5-1F37-CD2B-0605-FEFCFD28CFC6}"/>
              </a:ext>
            </a:extLst>
          </p:cNvPr>
          <p:cNvSpPr txBox="1"/>
          <p:nvPr/>
        </p:nvSpPr>
        <p:spPr>
          <a:xfrm>
            <a:off x="4628667" y="5724330"/>
            <a:ext cx="39261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dirty="0">
                <a:solidFill>
                  <a:srgbClr val="FF0000"/>
                </a:solidFill>
              </a:rPr>
              <a:t>클래스 내부의 </a:t>
            </a:r>
            <a:r>
              <a:rPr lang="en-US" altLang="ko-KR" sz="1400" b="0" dirty="0">
                <a:solidFill>
                  <a:srgbClr val="FF0000"/>
                </a:solidFill>
              </a:rPr>
              <a:t>length </a:t>
            </a:r>
            <a:r>
              <a:rPr lang="ko-KR" altLang="en-US" sz="1400" b="0" dirty="0">
                <a:solidFill>
                  <a:srgbClr val="FF0000"/>
                </a:solidFill>
              </a:rPr>
              <a:t>속성을 사용하여 변경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11">
            <a:extLst>
              <a:ext uri="{FF2B5EF4-FFF2-40B4-BE49-F238E27FC236}">
                <a16:creationId xmlns:a16="http://schemas.microsoft.com/office/drawing/2014/main" id="{3DC92FEE-AEB4-525A-D46C-A6595ED64EDE}"/>
              </a:ext>
            </a:extLst>
          </p:cNvPr>
          <p:cNvCxnSpPr>
            <a:cxnSpLocks/>
          </p:cNvCxnSpPr>
          <p:nvPr/>
        </p:nvCxnSpPr>
        <p:spPr>
          <a:xfrm>
            <a:off x="3603223" y="5878219"/>
            <a:ext cx="10254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2F6D5787-5793-A107-47E4-46FA1D6F2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3309" y="4184198"/>
            <a:ext cx="2586404" cy="13160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7A30B2-B2D5-0FD2-9E78-46315F3023FA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Private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속성과 메소드</a:t>
            </a:r>
          </a:p>
        </p:txBody>
      </p:sp>
    </p:spTree>
    <p:extLst>
      <p:ext uri="{BB962C8B-B14F-4D97-AF65-F5344CB8AC3E}">
        <p14:creationId xmlns:p14="http://schemas.microsoft.com/office/powerpoint/2010/main" val="725002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BD519285-5C5D-CD0F-48F7-9DD2A9B91EB1}"/>
              </a:ext>
            </a:extLst>
          </p:cNvPr>
          <p:cNvSpPr txBox="1">
            <a:spLocks/>
          </p:cNvSpPr>
          <p:nvPr/>
        </p:nvSpPr>
        <p:spPr>
          <a:xfrm>
            <a:off x="455474" y="1026972"/>
            <a:ext cx="11281052" cy="531616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>
                <a:solidFill>
                  <a:srgbClr val="000000"/>
                </a:solidFill>
                <a:latin typeface="+mn-ea"/>
                <a:ea typeface="+mn-ea"/>
              </a:rPr>
              <a:t>private </a:t>
            </a:r>
            <a:r>
              <a:rPr lang="ko-KR" altLang="en-US" sz="1800">
                <a:solidFill>
                  <a:srgbClr val="000000"/>
                </a:solidFill>
                <a:latin typeface="+mn-ea"/>
                <a:ea typeface="+mn-ea"/>
              </a:rPr>
              <a:t>속성과 메소드</a:t>
            </a:r>
            <a:endParaRPr lang="en-US" altLang="ko-KR" sz="18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#length </a:t>
            </a:r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속성을 사용하면 다음과 같은 오류를 발생</a:t>
            </a:r>
            <a:endParaRPr lang="en-US" altLang="ko-KR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private </a:t>
            </a:r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속성 사용하기</a:t>
            </a:r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(3) (</a:t>
            </a:r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9-2-8.html)</a:t>
            </a:r>
          </a:p>
          <a:p>
            <a:pPr lvl="2"/>
            <a:endParaRPr lang="en-US" altLang="ko-KR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192AB51E-BF0F-A160-D2DE-546856977615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2129130"/>
          <a:ext cx="4572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200" b="0" dirty="0">
                          <a:solidFill>
                            <a:srgbClr val="FF0000"/>
                          </a:solidFill>
                        </a:rPr>
                        <a:t>사각형 클래스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03   class Square {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04     #length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06     constructor (length) {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07       if (length &lt;= 0) {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08         throw '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길이는 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보다 커야 합니다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.'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09       }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10       </a:t>
                      </a:r>
                      <a:r>
                        <a:rPr lang="en-US" altLang="ko-KR" sz="1200" b="0" dirty="0" err="1">
                          <a:solidFill>
                            <a:sysClr val="windowText" lastClr="000000"/>
                          </a:solidFill>
                        </a:rPr>
                        <a:t>this.#length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 = length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11     }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13     </a:t>
                      </a:r>
                      <a:r>
                        <a:rPr lang="en-US" altLang="ko-KR" sz="1200" b="0" dirty="0" err="1">
                          <a:solidFill>
                            <a:sysClr val="windowText" lastClr="000000"/>
                          </a:solidFill>
                        </a:rPr>
                        <a:t>getPerimeter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 () { return 4 * </a:t>
                      </a:r>
                      <a:r>
                        <a:rPr lang="en-US" altLang="ko-KR" sz="1200" b="0" dirty="0" err="1">
                          <a:solidFill>
                            <a:sysClr val="windowText" lastClr="000000"/>
                          </a:solidFill>
                        </a:rPr>
                        <a:t>this.#length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 }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14     </a:t>
                      </a:r>
                      <a:r>
                        <a:rPr lang="en-US" altLang="ko-KR" sz="1200" b="0" dirty="0" err="1">
                          <a:solidFill>
                            <a:sysClr val="windowText" lastClr="000000"/>
                          </a:solidFill>
                        </a:rPr>
                        <a:t>getArea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 () { return </a:t>
                      </a:r>
                      <a:r>
                        <a:rPr lang="en-US" altLang="ko-KR" sz="1200" b="0" dirty="0" err="1">
                          <a:solidFill>
                            <a:sysClr val="windowText" lastClr="000000"/>
                          </a:solidFill>
                        </a:rPr>
                        <a:t>this.#length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 * </a:t>
                      </a:r>
                      <a:r>
                        <a:rPr lang="en-US" altLang="ko-KR" sz="1200" b="0" dirty="0" err="1">
                          <a:solidFill>
                            <a:sysClr val="windowText" lastClr="000000"/>
                          </a:solidFill>
                        </a:rPr>
                        <a:t>this.#length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 }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15   }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17   </a:t>
                      </a:r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200" b="0" dirty="0">
                          <a:solidFill>
                            <a:srgbClr val="FF0000"/>
                          </a:solidFill>
                        </a:rPr>
                        <a:t>클래스 사용하기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18     const square = new Square(10)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19     </a:t>
                      </a:r>
                      <a:r>
                        <a:rPr lang="en-US" altLang="ko-KR" sz="1200" b="0" dirty="0" err="1">
                          <a:solidFill>
                            <a:sysClr val="windowText" lastClr="000000"/>
                          </a:solidFill>
                        </a:rPr>
                        <a:t>square.#length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 = -10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20     console.log(`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정사각형의 둘레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: ${</a:t>
                      </a:r>
                      <a:r>
                        <a:rPr lang="en-US" altLang="ko-KR" sz="1200" b="0" dirty="0" err="1">
                          <a:solidFill>
                            <a:sysClr val="windowText" lastClr="000000"/>
                          </a:solidFill>
                        </a:rPr>
                        <a:t>square.getPerimeter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()}`)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21     console.log(`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정사각형의 넓이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: ${</a:t>
                      </a:r>
                      <a:r>
                        <a:rPr lang="en-US" altLang="ko-KR" sz="1200" b="0" dirty="0" err="1">
                          <a:solidFill>
                            <a:sysClr val="windowText" lastClr="000000"/>
                          </a:solidFill>
                        </a:rPr>
                        <a:t>square.getArea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()}`)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22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888E1C2-7E28-27CD-3A35-7C82E603A201}"/>
              </a:ext>
            </a:extLst>
          </p:cNvPr>
          <p:cNvSpPr txBox="1"/>
          <p:nvPr/>
        </p:nvSpPr>
        <p:spPr>
          <a:xfrm>
            <a:off x="3015770" y="2691649"/>
            <a:ext cx="63912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dirty="0">
                <a:solidFill>
                  <a:srgbClr val="FF0000"/>
                </a:solidFill>
              </a:rPr>
              <a:t>이 위치에 해당 속성을 </a:t>
            </a:r>
            <a:r>
              <a:rPr lang="en-US" altLang="ko-KR" sz="1400" b="0" dirty="0">
                <a:solidFill>
                  <a:srgbClr val="FF0000"/>
                </a:solidFill>
              </a:rPr>
              <a:t>private </a:t>
            </a:r>
            <a:r>
              <a:rPr lang="ko-KR" altLang="en-US" sz="1400" b="0" dirty="0">
                <a:solidFill>
                  <a:srgbClr val="FF0000"/>
                </a:solidFill>
              </a:rPr>
              <a:t>속성으로 사용하겠다고 미리 선언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5">
            <a:extLst>
              <a:ext uri="{FF2B5EF4-FFF2-40B4-BE49-F238E27FC236}">
                <a16:creationId xmlns:a16="http://schemas.microsoft.com/office/drawing/2014/main" id="{C38B716B-E21E-A4FA-3067-32762B6C1935}"/>
              </a:ext>
            </a:extLst>
          </p:cNvPr>
          <p:cNvCxnSpPr/>
          <p:nvPr/>
        </p:nvCxnSpPr>
        <p:spPr>
          <a:xfrm>
            <a:off x="2501055" y="2822092"/>
            <a:ext cx="4689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C733325-979D-9227-CEAB-DBD76F8DECD7}"/>
              </a:ext>
            </a:extLst>
          </p:cNvPr>
          <p:cNvSpPr txBox="1"/>
          <p:nvPr/>
        </p:nvSpPr>
        <p:spPr>
          <a:xfrm>
            <a:off x="5114890" y="5402466"/>
            <a:ext cx="63912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dirty="0">
                <a:solidFill>
                  <a:srgbClr val="FF0000"/>
                </a:solidFill>
              </a:rPr>
              <a:t>클래스 내부의 </a:t>
            </a:r>
            <a:r>
              <a:rPr lang="en-US" altLang="ko-KR" sz="1400" b="0" dirty="0">
                <a:solidFill>
                  <a:srgbClr val="FF0000"/>
                </a:solidFill>
              </a:rPr>
              <a:t>#length </a:t>
            </a:r>
            <a:r>
              <a:rPr lang="ko-KR" altLang="en-US" sz="1400" b="0" dirty="0">
                <a:solidFill>
                  <a:srgbClr val="FF0000"/>
                </a:solidFill>
              </a:rPr>
              <a:t>속성을 사용하여 변경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14">
            <a:extLst>
              <a:ext uri="{FF2B5EF4-FFF2-40B4-BE49-F238E27FC236}">
                <a16:creationId xmlns:a16="http://schemas.microsoft.com/office/drawing/2014/main" id="{43E3C13E-7CFE-134A-92FD-C56AAA60A4AF}"/>
              </a:ext>
            </a:extLst>
          </p:cNvPr>
          <p:cNvCxnSpPr>
            <a:cxnSpLocks/>
          </p:cNvCxnSpPr>
          <p:nvPr/>
        </p:nvCxnSpPr>
        <p:spPr>
          <a:xfrm>
            <a:off x="3309536" y="5549703"/>
            <a:ext cx="1805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Picture 15">
            <a:extLst>
              <a:ext uri="{FF2B5EF4-FFF2-40B4-BE49-F238E27FC236}">
                <a16:creationId xmlns:a16="http://schemas.microsoft.com/office/drawing/2014/main" id="{835CB744-34CC-3C62-63D4-B2915B6BE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770" y="6073496"/>
            <a:ext cx="7481887" cy="8291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F67B9A-7857-209F-F2D7-AF285C472E51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Private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속성과 메소드</a:t>
            </a:r>
          </a:p>
        </p:txBody>
      </p:sp>
    </p:spTree>
    <p:extLst>
      <p:ext uri="{BB962C8B-B14F-4D97-AF65-F5344CB8AC3E}">
        <p14:creationId xmlns:p14="http://schemas.microsoft.com/office/powerpoint/2010/main" val="1071531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1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 err="1">
                <a:solidFill>
                  <a:schemeClr val="bg1"/>
                </a:solidFill>
              </a:rPr>
              <a:t>게터</a:t>
            </a:r>
            <a:r>
              <a:rPr lang="en-US" altLang="ko-KR" sz="5000" dirty="0">
                <a:solidFill>
                  <a:schemeClr val="bg1"/>
                </a:solidFill>
              </a:rPr>
              <a:t>/</a:t>
            </a:r>
            <a:r>
              <a:rPr lang="ko-KR" altLang="en-US" sz="5000" dirty="0">
                <a:solidFill>
                  <a:schemeClr val="bg1"/>
                </a:solidFill>
              </a:rPr>
              <a:t>세터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512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0B0BC89-31BE-F968-6131-84095A10580F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게터와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세터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788978DF-EA6A-79A1-B244-34F594429170}"/>
              </a:ext>
            </a:extLst>
          </p:cNvPr>
          <p:cNvSpPr txBox="1">
            <a:spLocks/>
          </p:cNvSpPr>
          <p:nvPr/>
        </p:nvSpPr>
        <p:spPr>
          <a:xfrm>
            <a:off x="370733" y="1126854"/>
            <a:ext cx="11281052" cy="531616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000000"/>
                </a:solidFill>
                <a:latin typeface="+mn-ea"/>
                <a:ea typeface="+mn-ea"/>
              </a:rPr>
              <a:t>게터와 세터</a:t>
            </a:r>
            <a:r>
              <a:rPr lang="en-US" altLang="ko-KR" sz="1800">
                <a:solidFill>
                  <a:srgbClr val="000000"/>
                </a:solidFill>
                <a:latin typeface="+mn-ea"/>
                <a:ea typeface="+mn-ea"/>
              </a:rPr>
              <a:t> </a:t>
            </a:r>
          </a:p>
          <a:p>
            <a:pPr lvl="2"/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게터</a:t>
            </a:r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(getter)</a:t>
            </a:r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와 세터</a:t>
            </a:r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(setter) (</a:t>
            </a:r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메소드 소스 코드 </a:t>
            </a:r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9-2-9.html)</a:t>
            </a:r>
          </a:p>
          <a:p>
            <a:pPr lvl="2"/>
            <a:endParaRPr lang="en-US" altLang="ko-KR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19C8DDD6-385F-4187-EF4F-9345497BA05C}"/>
              </a:ext>
            </a:extLst>
          </p:cNvPr>
          <p:cNvGraphicFramePr>
            <a:graphicFrameLocks noGrp="1"/>
          </p:cNvGraphicFramePr>
          <p:nvPr/>
        </p:nvGraphicFramePr>
        <p:xfrm>
          <a:off x="1407717" y="1947658"/>
          <a:ext cx="5498123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8123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정사각형 클래스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class Square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  #length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  constructor (length)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 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this.setLength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(length)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 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 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setLength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(value)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11       if (value &lt;= 0)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12         throw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길이는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보다 커야 합니다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13    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14    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this.#length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= value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15    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8049A27-F3DF-541D-0248-52C1F02543B2}"/>
              </a:ext>
            </a:extLst>
          </p:cNvPr>
          <p:cNvSpPr txBox="1"/>
          <p:nvPr/>
        </p:nvSpPr>
        <p:spPr>
          <a:xfrm>
            <a:off x="5855683" y="4737562"/>
            <a:ext cx="46960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dirty="0">
                <a:solidFill>
                  <a:srgbClr val="FF0000"/>
                </a:solidFill>
              </a:rPr>
              <a:t>함수를 사용하므로</a:t>
            </a:r>
            <a:r>
              <a:rPr lang="en-US" altLang="ko-KR" sz="1400" b="0" dirty="0">
                <a:solidFill>
                  <a:srgbClr val="FF0000"/>
                </a:solidFill>
              </a:rPr>
              <a:t>, </a:t>
            </a:r>
            <a:r>
              <a:rPr lang="ko-KR" altLang="en-US" sz="1400" b="0" dirty="0">
                <a:solidFill>
                  <a:srgbClr val="FF0000"/>
                </a:solidFill>
              </a:rPr>
              <a:t>내부에서 예외 처리 등을 할 수 있음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5">
            <a:extLst>
              <a:ext uri="{FF2B5EF4-FFF2-40B4-BE49-F238E27FC236}">
                <a16:creationId xmlns:a16="http://schemas.microsoft.com/office/drawing/2014/main" id="{0682E205-7637-E8A0-D88B-FC80EDD693D1}"/>
              </a:ext>
            </a:extLst>
          </p:cNvPr>
          <p:cNvCxnSpPr/>
          <p:nvPr/>
        </p:nvCxnSpPr>
        <p:spPr>
          <a:xfrm>
            <a:off x="5340968" y="4868005"/>
            <a:ext cx="4689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761066B-8780-CC8E-8C4C-6E0D216D7159}"/>
              </a:ext>
            </a:extLst>
          </p:cNvPr>
          <p:cNvSpPr txBox="1"/>
          <p:nvPr/>
        </p:nvSpPr>
        <p:spPr>
          <a:xfrm>
            <a:off x="5323226" y="5574611"/>
            <a:ext cx="287767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▶ </a:t>
            </a:r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다음 쪽에 코드 이어짐</a:t>
            </a:r>
          </a:p>
        </p:txBody>
      </p:sp>
      <p:sp>
        <p:nvSpPr>
          <p:cNvPr id="7" name="Right Bracket 2">
            <a:extLst>
              <a:ext uri="{FF2B5EF4-FFF2-40B4-BE49-F238E27FC236}">
                <a16:creationId xmlns:a16="http://schemas.microsoft.com/office/drawing/2014/main" id="{1D984BB2-1853-A1E6-EEB2-F9F23B442531}"/>
              </a:ext>
            </a:extLst>
          </p:cNvPr>
          <p:cNvSpPr/>
          <p:nvPr/>
        </p:nvSpPr>
        <p:spPr>
          <a:xfrm>
            <a:off x="4655010" y="4285970"/>
            <a:ext cx="668216" cy="1248066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960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AC84DD57-284E-0F8A-872B-844C22D0BE9A}"/>
              </a:ext>
            </a:extLst>
          </p:cNvPr>
          <p:cNvSpPr txBox="1">
            <a:spLocks/>
          </p:cNvSpPr>
          <p:nvPr/>
        </p:nvSpPr>
        <p:spPr>
          <a:xfrm>
            <a:off x="455474" y="1116283"/>
            <a:ext cx="11281052" cy="531616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000000"/>
                </a:solidFill>
                <a:latin typeface="+mn-ea"/>
                <a:ea typeface="+mn-ea"/>
              </a:rPr>
              <a:t>게터와 세터</a:t>
            </a:r>
            <a:r>
              <a:rPr lang="en-US" altLang="ko-KR" sz="1800">
                <a:solidFill>
                  <a:srgbClr val="000000"/>
                </a:solidFill>
                <a:latin typeface="+mn-ea"/>
                <a:ea typeface="+mn-ea"/>
              </a:rPr>
              <a:t> </a:t>
            </a:r>
          </a:p>
          <a:p>
            <a:pPr lvl="2"/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게터</a:t>
            </a:r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(getter)</a:t>
            </a:r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와 세터</a:t>
            </a:r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(setter) (</a:t>
            </a:r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메소드 소스 코드 </a:t>
            </a:r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9-2-9.html)</a:t>
            </a:r>
          </a:p>
          <a:p>
            <a:pPr lvl="2"/>
            <a:endParaRPr lang="en-US" altLang="ko-KR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B78B750D-B18F-3043-47CC-7C72DA77EC55}"/>
              </a:ext>
            </a:extLst>
          </p:cNvPr>
          <p:cNvGraphicFramePr>
            <a:graphicFrameLocks noGrp="1"/>
          </p:cNvGraphicFramePr>
          <p:nvPr/>
        </p:nvGraphicFramePr>
        <p:xfrm>
          <a:off x="1492870" y="2031830"/>
          <a:ext cx="5591908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1908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17  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getLength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(value)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18       return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this.#length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19  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21  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getPerimeter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() { return 4 *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this.#length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22  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getArea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() { return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this.#length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*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this.#length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23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24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25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클래스 사용하기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26   const square = new Square(10)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27   console.log(`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한 변의 길이는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${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square.getLength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()}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28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29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예외 발생시키기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30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square.setLength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(-10)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31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46E2910-CA34-972D-9568-35399EFFE3FB}"/>
              </a:ext>
            </a:extLst>
          </p:cNvPr>
          <p:cNvSpPr txBox="1"/>
          <p:nvPr/>
        </p:nvSpPr>
        <p:spPr>
          <a:xfrm>
            <a:off x="1353005" y="1901386"/>
            <a:ext cx="173558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◀ </a:t>
            </a:r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앞쪽에 이어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0D3DD3-9514-7A48-DA82-3B54ACB3C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2695" y="5007455"/>
            <a:ext cx="4577495" cy="11536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EAC315-40D8-656A-C6A7-2DC28387DB93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게터와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세터</a:t>
            </a:r>
          </a:p>
        </p:txBody>
      </p:sp>
    </p:spTree>
    <p:extLst>
      <p:ext uri="{BB962C8B-B14F-4D97-AF65-F5344CB8AC3E}">
        <p14:creationId xmlns:p14="http://schemas.microsoft.com/office/powerpoint/2010/main" val="4135042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8383A32E-2115-AC93-8CC1-E3E289362ED6}"/>
              </a:ext>
            </a:extLst>
          </p:cNvPr>
          <p:cNvSpPr txBox="1">
            <a:spLocks/>
          </p:cNvSpPr>
          <p:nvPr/>
        </p:nvSpPr>
        <p:spPr>
          <a:xfrm>
            <a:off x="455474" y="1137425"/>
            <a:ext cx="11281052" cy="531616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000000"/>
                </a:solidFill>
                <a:latin typeface="+mn-ea"/>
                <a:ea typeface="+mn-ea"/>
              </a:rPr>
              <a:t>게터와 세터</a:t>
            </a:r>
            <a:r>
              <a:rPr lang="en-US" altLang="ko-KR" sz="1800">
                <a:solidFill>
                  <a:srgbClr val="000000"/>
                </a:solidFill>
                <a:latin typeface="+mn-ea"/>
                <a:ea typeface="+mn-ea"/>
              </a:rPr>
              <a:t> </a:t>
            </a:r>
          </a:p>
          <a:p>
            <a:pPr lvl="2"/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get </a:t>
            </a:r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키워드와 </a:t>
            </a:r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set </a:t>
            </a:r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키워드 조합하기 </a:t>
            </a:r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9-2-10.html)</a:t>
            </a:r>
          </a:p>
          <a:p>
            <a:pPr lvl="2"/>
            <a:endParaRPr lang="en-US" altLang="ko-KR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F4AAE56D-3697-7420-9472-17E6DB668BC8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2029525"/>
          <a:ext cx="5052646" cy="42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2646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정사각형 클래스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class Square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  #length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  constructor (length)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 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this.length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= length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 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    get length ()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11       return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this.#length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12  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14     get perimeter ()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15       return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this.#length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* 4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16  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43656B7-8AF7-9E9D-97DB-154AB06E48D7}"/>
              </a:ext>
            </a:extLst>
          </p:cNvPr>
          <p:cNvSpPr txBox="1"/>
          <p:nvPr/>
        </p:nvSpPr>
        <p:spPr>
          <a:xfrm>
            <a:off x="5724490" y="6127745"/>
            <a:ext cx="287767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▶ </a:t>
            </a:r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다음 쪽에 코드 이어짐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E8FD74-A5E8-F7C5-B52B-60A7C5EC147E}"/>
              </a:ext>
            </a:extLst>
          </p:cNvPr>
          <p:cNvSpPr txBox="1"/>
          <p:nvPr/>
        </p:nvSpPr>
        <p:spPr>
          <a:xfrm>
            <a:off x="5363834" y="3417867"/>
            <a:ext cx="35989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400" b="0" dirty="0" err="1">
                <a:solidFill>
                  <a:srgbClr val="FF0000"/>
                </a:solidFill>
              </a:rPr>
              <a:t>this.length</a:t>
            </a:r>
            <a:r>
              <a:rPr lang="ko-KR" altLang="en-US" sz="1400" b="0" dirty="0">
                <a:solidFill>
                  <a:srgbClr val="FF0000"/>
                </a:solidFill>
              </a:rPr>
              <a:t>에 값을 지정하면</a:t>
            </a:r>
            <a:r>
              <a:rPr lang="en-US" altLang="ko-KR" sz="1400" b="0" dirty="0">
                <a:solidFill>
                  <a:srgbClr val="FF0000"/>
                </a:solidFill>
              </a:rPr>
              <a:t>,</a:t>
            </a:r>
          </a:p>
          <a:p>
            <a:pPr latinLnBrk="1"/>
            <a:r>
              <a:rPr lang="en-US" altLang="ko-KR" sz="1400" b="0" dirty="0">
                <a:solidFill>
                  <a:srgbClr val="FF0000"/>
                </a:solidFill>
              </a:rPr>
              <a:t>set length (length) </a:t>
            </a:r>
            <a:r>
              <a:rPr lang="ko-KR" altLang="en-US" sz="1400" b="0" dirty="0">
                <a:solidFill>
                  <a:srgbClr val="FF0000"/>
                </a:solidFill>
              </a:rPr>
              <a:t>메소드 부분이 호출됨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3A71215-A450-BAF5-ACA3-6E2777E06ABD}"/>
              </a:ext>
            </a:extLst>
          </p:cNvPr>
          <p:cNvCxnSpPr/>
          <p:nvPr/>
        </p:nvCxnSpPr>
        <p:spPr>
          <a:xfrm>
            <a:off x="4018782" y="3681080"/>
            <a:ext cx="12133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0C13DA5-223A-F392-0541-DDE69760E804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게터와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세터</a:t>
            </a:r>
          </a:p>
        </p:txBody>
      </p:sp>
    </p:spTree>
    <p:extLst>
      <p:ext uri="{BB962C8B-B14F-4D97-AF65-F5344CB8AC3E}">
        <p14:creationId xmlns:p14="http://schemas.microsoft.com/office/powerpoint/2010/main" val="24432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8">
            <a:extLst>
              <a:ext uri="{FF2B5EF4-FFF2-40B4-BE49-F238E27FC236}">
                <a16:creationId xmlns:a16="http://schemas.microsoft.com/office/drawing/2014/main" id="{9EB6AEAD-9953-B375-5755-FDE64FE986B2}"/>
              </a:ext>
            </a:extLst>
          </p:cNvPr>
          <p:cNvSpPr txBox="1">
            <a:spLocks/>
          </p:cNvSpPr>
          <p:nvPr/>
        </p:nvSpPr>
        <p:spPr>
          <a:xfrm>
            <a:off x="455474" y="1026972"/>
            <a:ext cx="11281052" cy="531616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000000"/>
                </a:solidFill>
                <a:latin typeface="+mn-ea"/>
                <a:ea typeface="+mn-ea"/>
              </a:rPr>
              <a:t>게터와 세터</a:t>
            </a:r>
            <a:r>
              <a:rPr lang="en-US" altLang="ko-KR" sz="1800">
                <a:solidFill>
                  <a:srgbClr val="000000"/>
                </a:solidFill>
                <a:latin typeface="+mn-ea"/>
                <a:ea typeface="+mn-ea"/>
              </a:rPr>
              <a:t> </a:t>
            </a:r>
          </a:p>
          <a:p>
            <a:pPr lvl="2"/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get </a:t>
            </a:r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키워드와 </a:t>
            </a:r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set </a:t>
            </a:r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키워드 조합하기 </a:t>
            </a:r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9-2-10.html)</a:t>
            </a:r>
          </a:p>
          <a:p>
            <a:pPr lvl="2"/>
            <a:endParaRPr lang="en-US" altLang="ko-KR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A5E9E38A-8D3F-5BE4-6AE8-CDB49D5FB024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1919072"/>
          <a:ext cx="5052646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2646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en-US" altLang="ko-KR" sz="14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18     get area ()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19       return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this.#length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*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this.#length</a:t>
                      </a:r>
                      <a:endParaRPr lang="en-US" altLang="ko-KR" sz="14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20    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22     set length (length)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23       if (length &lt;= 0)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24         throw '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길이는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보다 커야 합니다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.'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25      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26  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this.#length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= length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27    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28  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29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30  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클래스 사용하기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31   const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squareA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= new Square(10)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32   console.log(`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한 변의 길이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: ${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squareA.length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}`)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33   console.log(`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둘레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: ${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squareA.perimeter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}`)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34   console.log(`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넓이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: ${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squareA.area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}`)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35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36  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예외 발생시키기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37   const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squareB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= new Square(-10)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38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D91666E-2ADA-A753-B930-756E905387C1}"/>
              </a:ext>
            </a:extLst>
          </p:cNvPr>
          <p:cNvSpPr txBox="1"/>
          <p:nvPr/>
        </p:nvSpPr>
        <p:spPr>
          <a:xfrm>
            <a:off x="1336812" y="1836568"/>
            <a:ext cx="173558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◀ </a:t>
            </a:r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앞쪽에 이어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B69969-3C41-5F2A-EE98-327A353F947D}"/>
              </a:ext>
            </a:extLst>
          </p:cNvPr>
          <p:cNvSpPr txBox="1"/>
          <p:nvPr/>
        </p:nvSpPr>
        <p:spPr>
          <a:xfrm>
            <a:off x="6064459" y="5247904"/>
            <a:ext cx="35989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400" b="0" dirty="0">
                <a:solidFill>
                  <a:srgbClr val="FF0000"/>
                </a:solidFill>
              </a:rPr>
              <a:t>속성을 사용하는 형태로 사용하면</a:t>
            </a:r>
            <a:r>
              <a:rPr lang="en-US" altLang="ko-KR" sz="1400" b="0" dirty="0">
                <a:solidFill>
                  <a:srgbClr val="FF0000"/>
                </a:solidFill>
              </a:rPr>
              <a:t>,</a:t>
            </a:r>
          </a:p>
          <a:p>
            <a:pPr latinLnBrk="1"/>
            <a:r>
              <a:rPr lang="ko-KR" altLang="en-US" sz="1400" b="0" dirty="0">
                <a:solidFill>
                  <a:srgbClr val="FF0000"/>
                </a:solidFill>
              </a:rPr>
              <a:t>자동으로 게터와 세터가 호출됨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0" name="Right Bracket 4">
            <a:extLst>
              <a:ext uri="{FF2B5EF4-FFF2-40B4-BE49-F238E27FC236}">
                <a16:creationId xmlns:a16="http://schemas.microsoft.com/office/drawing/2014/main" id="{7107A11F-8F5A-C0CC-0775-88B55D649BE6}"/>
              </a:ext>
            </a:extLst>
          </p:cNvPr>
          <p:cNvSpPr/>
          <p:nvPr/>
        </p:nvSpPr>
        <p:spPr>
          <a:xfrm>
            <a:off x="5314182" y="5182550"/>
            <a:ext cx="316523" cy="653928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Straight Arrow Connector 12">
            <a:extLst>
              <a:ext uri="{FF2B5EF4-FFF2-40B4-BE49-F238E27FC236}">
                <a16:creationId xmlns:a16="http://schemas.microsoft.com/office/drawing/2014/main" id="{4AACF4FC-1B69-8A91-2314-E50375BC66A7}"/>
              </a:ext>
            </a:extLst>
          </p:cNvPr>
          <p:cNvCxnSpPr/>
          <p:nvPr/>
        </p:nvCxnSpPr>
        <p:spPr>
          <a:xfrm>
            <a:off x="5630705" y="5522519"/>
            <a:ext cx="4337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2" name="Picture 14">
            <a:extLst>
              <a:ext uri="{FF2B5EF4-FFF2-40B4-BE49-F238E27FC236}">
                <a16:creationId xmlns:a16="http://schemas.microsoft.com/office/drawing/2014/main" id="{B62AEA38-C0E1-9388-C5EB-43F30EC79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4633" y="2978611"/>
            <a:ext cx="3847042" cy="177555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40FC143-1A52-0861-B374-5F7A03010858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게터와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세터</a:t>
            </a:r>
          </a:p>
        </p:txBody>
      </p:sp>
    </p:spTree>
    <p:extLst>
      <p:ext uri="{BB962C8B-B14F-4D97-AF65-F5344CB8AC3E}">
        <p14:creationId xmlns:p14="http://schemas.microsoft.com/office/powerpoint/2010/main" val="1900506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1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상속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655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1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en-US" altLang="ko-KR" sz="5000" dirty="0">
                <a:solidFill>
                  <a:schemeClr val="bg1"/>
                </a:solidFill>
              </a:rPr>
              <a:t>Static </a:t>
            </a:r>
            <a:r>
              <a:rPr lang="ko-KR" altLang="en-US" sz="5000" dirty="0">
                <a:solidFill>
                  <a:schemeClr val="bg1"/>
                </a:solidFill>
              </a:rPr>
              <a:t>속성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25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20B38B-DF57-8902-E298-5434986B3955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Static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속성과 메소드</a:t>
            </a:r>
          </a:p>
        </p:txBody>
      </p: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61B8D8D6-B9F5-C2FA-8B81-501077821DAA}"/>
              </a:ext>
            </a:extLst>
          </p:cNvPr>
          <p:cNvSpPr txBox="1">
            <a:spLocks/>
          </p:cNvSpPr>
          <p:nvPr/>
        </p:nvSpPr>
        <p:spPr>
          <a:xfrm>
            <a:off x="455474" y="1105712"/>
            <a:ext cx="11281052" cy="531616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>
                <a:solidFill>
                  <a:srgbClr val="000000"/>
                </a:solidFill>
                <a:latin typeface="+mn-ea"/>
                <a:ea typeface="+mn-ea"/>
              </a:rPr>
              <a:t>static </a:t>
            </a:r>
            <a:r>
              <a:rPr lang="ko-KR" altLang="en-US" sz="1800">
                <a:solidFill>
                  <a:srgbClr val="000000"/>
                </a:solidFill>
                <a:latin typeface="+mn-ea"/>
                <a:ea typeface="+mn-ea"/>
              </a:rPr>
              <a:t>속성과 메소드</a:t>
            </a:r>
            <a:endParaRPr lang="en-US" altLang="ko-KR" sz="180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en-US" altLang="ko-KR" sz="1600">
                <a:solidFill>
                  <a:srgbClr val="000000"/>
                </a:solidFill>
                <a:latin typeface="+mn-ea"/>
                <a:ea typeface="+mn-ea"/>
              </a:rPr>
              <a:t>static </a:t>
            </a:r>
            <a:r>
              <a:rPr lang="ko-KR" altLang="en-US" sz="1600">
                <a:solidFill>
                  <a:srgbClr val="000000"/>
                </a:solidFill>
                <a:latin typeface="+mn-ea"/>
                <a:ea typeface="+mn-ea"/>
              </a:rPr>
              <a:t>키워드 사용하기 </a:t>
            </a:r>
            <a:r>
              <a:rPr lang="en-US" altLang="ko-KR" sz="160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>
                <a:solidFill>
                  <a:srgbClr val="000000"/>
                </a:solidFill>
                <a:latin typeface="+mn-ea"/>
                <a:ea typeface="+mn-ea"/>
              </a:rPr>
              <a:t>9-2-11.html)</a:t>
            </a:r>
            <a:endParaRPr lang="en-US" altLang="ko-KR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828BC4D-D6AF-E71E-54ED-60067C91CB6E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1858415"/>
          <a:ext cx="5052646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2646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02   class Square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03     #length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04     static #counter = 0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05     static get counter ()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06       return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Square.#counter</a:t>
                      </a:r>
                      <a:endParaRPr lang="en-US" altLang="ko-KR" sz="14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07    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08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09     constructor (length)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10  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this.length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= length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11  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Square.#counter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+= 1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12    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14     static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perimeterOf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(length)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15       return length * 4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16    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17     static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areaOf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(length)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18      return length * length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19    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A0FE70B-F8B1-134D-F121-096F7374C2AD}"/>
              </a:ext>
            </a:extLst>
          </p:cNvPr>
          <p:cNvSpPr txBox="1"/>
          <p:nvPr/>
        </p:nvSpPr>
        <p:spPr>
          <a:xfrm>
            <a:off x="4565413" y="2511950"/>
            <a:ext cx="61077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FF0000"/>
                </a:solidFill>
              </a:rPr>
              <a:t>private </a:t>
            </a:r>
            <a:r>
              <a:rPr lang="ko-KR" altLang="en-US" sz="1400" b="0" dirty="0">
                <a:solidFill>
                  <a:srgbClr val="FF0000"/>
                </a:solidFill>
              </a:rPr>
              <a:t>특성과 </a:t>
            </a:r>
            <a:r>
              <a:rPr lang="en-US" altLang="ko-KR" sz="1400" b="0" dirty="0">
                <a:solidFill>
                  <a:srgbClr val="FF0000"/>
                </a:solidFill>
              </a:rPr>
              <a:t>static </a:t>
            </a:r>
            <a:r>
              <a:rPr lang="ko-KR" altLang="en-US" sz="1400" b="0" dirty="0">
                <a:solidFill>
                  <a:srgbClr val="FF0000"/>
                </a:solidFill>
              </a:rPr>
              <a:t>특성은 한꺼번에 적용할 수도 있음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84502A-35BA-96C4-1BE3-082496C9860B}"/>
              </a:ext>
            </a:extLst>
          </p:cNvPr>
          <p:cNvSpPr txBox="1"/>
          <p:nvPr/>
        </p:nvSpPr>
        <p:spPr>
          <a:xfrm>
            <a:off x="5220398" y="6092400"/>
            <a:ext cx="287767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▶ </a:t>
            </a:r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다음 쪽에 코드 이어짐</a:t>
            </a:r>
          </a:p>
        </p:txBody>
      </p:sp>
      <p:cxnSp>
        <p:nvCxnSpPr>
          <p:cNvPr id="7" name="Straight Arrow Connector 9">
            <a:extLst>
              <a:ext uri="{FF2B5EF4-FFF2-40B4-BE49-F238E27FC236}">
                <a16:creationId xmlns:a16="http://schemas.microsoft.com/office/drawing/2014/main" id="{328D270E-C8A1-57AC-E8C8-AF194C9D1023}"/>
              </a:ext>
            </a:extLst>
          </p:cNvPr>
          <p:cNvCxnSpPr/>
          <p:nvPr/>
        </p:nvCxnSpPr>
        <p:spPr>
          <a:xfrm>
            <a:off x="4018782" y="2682213"/>
            <a:ext cx="416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1193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D892D1B4-60C8-F521-2D96-E1615543F547}"/>
              </a:ext>
            </a:extLst>
          </p:cNvPr>
          <p:cNvSpPr txBox="1">
            <a:spLocks/>
          </p:cNvSpPr>
          <p:nvPr/>
        </p:nvSpPr>
        <p:spPr>
          <a:xfrm>
            <a:off x="455474" y="1026972"/>
            <a:ext cx="11281052" cy="531616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>
                <a:solidFill>
                  <a:srgbClr val="000000"/>
                </a:solidFill>
                <a:latin typeface="+mn-ea"/>
                <a:ea typeface="+mn-ea"/>
              </a:rPr>
              <a:t>static </a:t>
            </a:r>
            <a:r>
              <a:rPr lang="ko-KR" altLang="en-US" sz="1800">
                <a:solidFill>
                  <a:srgbClr val="000000"/>
                </a:solidFill>
                <a:latin typeface="+mn-ea"/>
                <a:ea typeface="+mn-ea"/>
              </a:rPr>
              <a:t>속성과 메소드</a:t>
            </a:r>
            <a:endParaRPr lang="en-US" altLang="ko-KR" sz="180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en-US" altLang="ko-KR" sz="1600">
                <a:solidFill>
                  <a:srgbClr val="000000"/>
                </a:solidFill>
                <a:latin typeface="+mn-ea"/>
                <a:ea typeface="+mn-ea"/>
              </a:rPr>
              <a:t>static </a:t>
            </a:r>
            <a:r>
              <a:rPr lang="ko-KR" altLang="en-US" sz="1600">
                <a:solidFill>
                  <a:srgbClr val="000000"/>
                </a:solidFill>
                <a:latin typeface="+mn-ea"/>
                <a:ea typeface="+mn-ea"/>
              </a:rPr>
              <a:t>키워드 사용하기 </a:t>
            </a:r>
            <a:r>
              <a:rPr lang="en-US" altLang="ko-KR" sz="160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>
                <a:solidFill>
                  <a:srgbClr val="000000"/>
                </a:solidFill>
                <a:latin typeface="+mn-ea"/>
                <a:ea typeface="+mn-ea"/>
              </a:rPr>
              <a:t>9-2-11.html)</a:t>
            </a:r>
          </a:p>
          <a:p>
            <a:pPr lvl="2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48BE1FE-22D2-72C9-1673-2CC531183A66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1898913"/>
          <a:ext cx="8124093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093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en-US" altLang="ko-KR" sz="14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21     get length () { return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this.#length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22     get perimeter () { return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this.#length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* 4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23     get area () { return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this.#length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*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this.#length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24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25     set length (length)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26       if (length &lt;= 0)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27         throw '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길이는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보다 커야 합니다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.'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28      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29  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this.#length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= length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30    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31  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32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33  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// static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속성 사용하기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34   const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squareA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= new Square(10)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35   const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squareB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= new Square(20)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36   const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squareC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= new Square(30)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37   console.log(`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지금까지 생성된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Square 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인스턴스는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${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Square.counter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}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개입니다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.`)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39  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// static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메소드 사용하기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39   console.log(`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한 변의 길이가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인 정사각형의 둘레는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${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Square.perimeterOf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(20)}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입니다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.`)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40   console.log(`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한 변의 길이가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30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인 정사각형의 둘레는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${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Square.areaOf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(30)}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입니다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.`)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41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B760C3C-3460-1DCD-D2B9-61B2C2F70597}"/>
              </a:ext>
            </a:extLst>
          </p:cNvPr>
          <p:cNvSpPr txBox="1"/>
          <p:nvPr/>
        </p:nvSpPr>
        <p:spPr>
          <a:xfrm>
            <a:off x="1219580" y="1796250"/>
            <a:ext cx="173558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◀ </a:t>
            </a:r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앞쪽에 이어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458091C-415A-1416-E017-BFB32EDBB916}"/>
              </a:ext>
            </a:extLst>
          </p:cNvPr>
          <p:cNvGrpSpPr/>
          <p:nvPr/>
        </p:nvGrpSpPr>
        <p:grpSpPr>
          <a:xfrm>
            <a:off x="6096000" y="3340320"/>
            <a:ext cx="4801947" cy="1365738"/>
            <a:chOff x="5586046" y="1651247"/>
            <a:chExt cx="4801947" cy="1365738"/>
          </a:xfrm>
        </p:grpSpPr>
        <p:pic>
          <p:nvPicPr>
            <p:cNvPr id="7" name="Picture 4">
              <a:extLst>
                <a:ext uri="{FF2B5EF4-FFF2-40B4-BE49-F238E27FC236}">
                  <a16:creationId xmlns:a16="http://schemas.microsoft.com/office/drawing/2014/main" id="{0DC7FCB7-5E0C-2955-F8D5-5A15D1DAB2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9205"/>
            <a:stretch/>
          </p:blipFill>
          <p:spPr>
            <a:xfrm>
              <a:off x="9671539" y="1651247"/>
              <a:ext cx="716454" cy="1365738"/>
            </a:xfrm>
            <a:prstGeom prst="rect">
              <a:avLst/>
            </a:prstGeom>
          </p:spPr>
        </p:pic>
        <p:pic>
          <p:nvPicPr>
            <p:cNvPr id="8" name="Picture 11">
              <a:extLst>
                <a:ext uri="{FF2B5EF4-FFF2-40B4-BE49-F238E27FC236}">
                  <a16:creationId xmlns:a16="http://schemas.microsoft.com/office/drawing/2014/main" id="{A6EA9CCA-62A7-465F-FD33-0D9BF7BE93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7205"/>
            <a:stretch/>
          </p:blipFill>
          <p:spPr>
            <a:xfrm>
              <a:off x="5586046" y="1651247"/>
              <a:ext cx="4167554" cy="1365738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D730D63-8242-E312-9656-F45E9606BB4F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Static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속성과 메소드</a:t>
            </a:r>
          </a:p>
        </p:txBody>
      </p:sp>
    </p:spTree>
    <p:extLst>
      <p:ext uri="{BB962C8B-B14F-4D97-AF65-F5344CB8AC3E}">
        <p14:creationId xmlns:p14="http://schemas.microsoft.com/office/powerpoint/2010/main" val="18486362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1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 err="1">
                <a:solidFill>
                  <a:schemeClr val="bg1"/>
                </a:solidFill>
              </a:rPr>
              <a:t>오버라이드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0929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959931-A7A8-9341-5212-88454465F54F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오버라이드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D0AEF5B5-DF81-FB02-9FD8-E107FD3B702B}"/>
              </a:ext>
            </a:extLst>
          </p:cNvPr>
          <p:cNvSpPr txBox="1">
            <a:spLocks/>
          </p:cNvSpPr>
          <p:nvPr/>
        </p:nvSpPr>
        <p:spPr>
          <a:xfrm>
            <a:off x="502872" y="1137426"/>
            <a:ext cx="11281052" cy="531616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sz="1600">
                <a:solidFill>
                  <a:srgbClr val="000000"/>
                </a:solidFill>
                <a:latin typeface="+mn-ea"/>
                <a:ea typeface="+mn-ea"/>
              </a:rPr>
              <a:t>LifeCycle</a:t>
            </a:r>
            <a:r>
              <a:rPr lang="ko-KR" altLang="en-US" sz="1600">
                <a:solidFill>
                  <a:srgbClr val="000000"/>
                </a:solidFill>
                <a:latin typeface="+mn-ea"/>
                <a:ea typeface="+mn-ea"/>
              </a:rPr>
              <a:t>이라는 간단한 클래스를 선언하고 사용하기</a:t>
            </a:r>
            <a:endParaRPr lang="en-US" altLang="ko-KR" sz="16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en-US" altLang="ko-KR" sz="1400">
                <a:solidFill>
                  <a:srgbClr val="000000"/>
                </a:solidFill>
                <a:latin typeface="+mn-ea"/>
                <a:ea typeface="+mn-ea"/>
              </a:rPr>
              <a:t>LifeCycle </a:t>
            </a:r>
            <a:r>
              <a:rPr lang="ko-KR" altLang="en-US" sz="1400">
                <a:solidFill>
                  <a:srgbClr val="000000"/>
                </a:solidFill>
                <a:latin typeface="+mn-ea"/>
                <a:ea typeface="+mn-ea"/>
              </a:rPr>
              <a:t>클래스에는 </a:t>
            </a:r>
            <a:r>
              <a:rPr lang="en-US" altLang="ko-KR" sz="1400">
                <a:solidFill>
                  <a:srgbClr val="000000"/>
                </a:solidFill>
                <a:latin typeface="+mn-ea"/>
                <a:ea typeface="+mn-ea"/>
              </a:rPr>
              <a:t>a(), b(), c()</a:t>
            </a:r>
            <a:r>
              <a:rPr lang="ko-KR" altLang="en-US" sz="1400">
                <a:solidFill>
                  <a:srgbClr val="000000"/>
                </a:solidFill>
                <a:latin typeface="+mn-ea"/>
                <a:ea typeface="+mn-ea"/>
              </a:rPr>
              <a:t>라는 이름의 메소드가 있고</a:t>
            </a:r>
            <a:r>
              <a:rPr lang="en-US" altLang="ko-KR" sz="1400">
                <a:solidFill>
                  <a:srgbClr val="000000"/>
                </a:solidFill>
                <a:latin typeface="+mn-ea"/>
                <a:ea typeface="+mn-ea"/>
              </a:rPr>
              <a:t>, call()</a:t>
            </a:r>
            <a:r>
              <a:rPr lang="ko-KR" altLang="en-US" sz="1400">
                <a:solidFill>
                  <a:srgbClr val="000000"/>
                </a:solidFill>
                <a:latin typeface="+mn-ea"/>
                <a:ea typeface="+mn-ea"/>
              </a:rPr>
              <a:t>이라는 이름의 메소드에서 이를 호출</a:t>
            </a:r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  <a:ea typeface="+mn-ea"/>
              </a:rPr>
              <a:t>메소드에서 순서대로 메소드 호출하기 </a:t>
            </a:r>
            <a:r>
              <a:rPr lang="en-US" altLang="ko-KR" sz="160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>
                <a:solidFill>
                  <a:srgbClr val="000000"/>
                </a:solidFill>
                <a:latin typeface="+mn-ea"/>
                <a:ea typeface="+mn-ea"/>
              </a:rPr>
              <a:t>9-2-12.html)</a:t>
            </a:r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07F33F7-8F40-B622-CFD3-1F5A47E0831B}"/>
              </a:ext>
            </a:extLst>
          </p:cNvPr>
          <p:cNvGraphicFramePr>
            <a:graphicFrameLocks noGrp="1"/>
          </p:cNvGraphicFramePr>
          <p:nvPr/>
        </p:nvGraphicFramePr>
        <p:xfrm>
          <a:off x="1539857" y="2180137"/>
          <a:ext cx="5111262" cy="42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1262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클래스를 선언합니다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class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LifeCycle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  call ()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 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this.a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 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this.b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 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this.c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 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    a () { console.log('a()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메소드를 호출합니다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.')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11     b () { console.log('b()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메소드를 호출합니다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.')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12     c () { console.log('c()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메소드를 호출합니다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.')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13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15   //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인스턴스를 생성합니다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16   new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LifeCycle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().call()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17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5" name="Picture 7">
            <a:extLst>
              <a:ext uri="{FF2B5EF4-FFF2-40B4-BE49-F238E27FC236}">
                <a16:creationId xmlns:a16="http://schemas.microsoft.com/office/drawing/2014/main" id="{977F592B-3D8F-2B7B-18D6-9AC925BF5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9669" y="4612812"/>
            <a:ext cx="3340894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7393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6E041B-E4DB-BE41-3C27-6339CD54733F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오버라이드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7E3CB491-1E0D-4AB4-0634-0E7DD99354AA}"/>
              </a:ext>
            </a:extLst>
          </p:cNvPr>
          <p:cNvSpPr txBox="1">
            <a:spLocks/>
          </p:cNvSpPr>
          <p:nvPr/>
        </p:nvSpPr>
        <p:spPr>
          <a:xfrm>
            <a:off x="455474" y="1026972"/>
            <a:ext cx="11281052" cy="531616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sz="1600">
                <a:solidFill>
                  <a:srgbClr val="000000"/>
                </a:solidFill>
                <a:latin typeface="+mn-ea"/>
                <a:ea typeface="+mn-ea"/>
              </a:rPr>
              <a:t>LifeCycle </a:t>
            </a:r>
            <a:r>
              <a:rPr lang="ko-KR" altLang="en-US" sz="1600">
                <a:solidFill>
                  <a:srgbClr val="000000"/>
                </a:solidFill>
                <a:latin typeface="+mn-ea"/>
                <a:ea typeface="+mn-ea"/>
              </a:rPr>
              <a:t>클래스를 상속받는 </a:t>
            </a:r>
            <a:r>
              <a:rPr lang="en-US" altLang="ko-KR" sz="1600">
                <a:solidFill>
                  <a:srgbClr val="000000"/>
                </a:solidFill>
                <a:latin typeface="+mn-ea"/>
                <a:ea typeface="+mn-ea"/>
              </a:rPr>
              <a:t>Child</a:t>
            </a:r>
            <a:r>
              <a:rPr lang="ko-KR" altLang="en-US" sz="1600">
                <a:solidFill>
                  <a:srgbClr val="000000"/>
                </a:solidFill>
                <a:latin typeface="+mn-ea"/>
                <a:ea typeface="+mn-ea"/>
              </a:rPr>
              <a:t>라는 이름의 클래스를 선언하고 내부에서 부모에 있던 </a:t>
            </a:r>
            <a:r>
              <a:rPr lang="en-US" altLang="ko-KR" sz="1600">
                <a:solidFill>
                  <a:srgbClr val="000000"/>
                </a:solidFill>
                <a:latin typeface="+mn-ea"/>
                <a:ea typeface="+mn-ea"/>
              </a:rPr>
              <a:t>a()</a:t>
            </a:r>
            <a:r>
              <a:rPr lang="ko-KR" altLang="en-US" sz="1600">
                <a:solidFill>
                  <a:srgbClr val="000000"/>
                </a:solidFill>
                <a:latin typeface="+mn-ea"/>
                <a:ea typeface="+mn-ea"/>
              </a:rPr>
              <a:t>라는 이름의 메소드 </a:t>
            </a:r>
            <a:br>
              <a:rPr lang="en-US" altLang="ko-KR" sz="1600">
                <a:solidFill>
                  <a:srgbClr val="000000"/>
                </a:solidFill>
                <a:latin typeface="+mn-ea"/>
                <a:ea typeface="+mn-ea"/>
              </a:rPr>
            </a:br>
            <a:r>
              <a:rPr lang="ko-KR" altLang="en-US" sz="1600">
                <a:solidFill>
                  <a:srgbClr val="000000"/>
                </a:solidFill>
                <a:latin typeface="+mn-ea"/>
                <a:ea typeface="+mn-ea"/>
              </a:rPr>
              <a:t>만들기</a:t>
            </a:r>
            <a:endParaRPr lang="en-US" altLang="ko-KR" sz="160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  <a:ea typeface="+mn-ea"/>
              </a:rPr>
              <a:t>오버라이드 </a:t>
            </a:r>
            <a:r>
              <a:rPr lang="en-US" altLang="ko-KR" sz="160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>
                <a:solidFill>
                  <a:srgbClr val="000000"/>
                </a:solidFill>
                <a:latin typeface="+mn-ea"/>
                <a:ea typeface="+mn-ea"/>
              </a:rPr>
              <a:t>9-2-13.html)</a:t>
            </a:r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11C53B3-4E83-4A97-47D8-8DA0EBC12710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2069683"/>
          <a:ext cx="4572000" cy="464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3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300" b="0" dirty="0">
                          <a:solidFill>
                            <a:srgbClr val="FF0000"/>
                          </a:solidFill>
                        </a:rPr>
                        <a:t>클래스를 선언합니다</a:t>
                      </a:r>
                      <a:r>
                        <a:rPr lang="en-US" altLang="ko-KR" sz="13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03   class </a:t>
                      </a:r>
                      <a:r>
                        <a:rPr lang="en-US" altLang="ko-KR" sz="1300" b="0" dirty="0" err="1">
                          <a:solidFill>
                            <a:sysClr val="windowText" lastClr="000000"/>
                          </a:solidFill>
                        </a:rPr>
                        <a:t>LifeCycle</a:t>
                      </a:r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 {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04     call () {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05       </a:t>
                      </a:r>
                      <a:r>
                        <a:rPr lang="en-US" altLang="ko-KR" sz="1300" b="0" dirty="0" err="1">
                          <a:solidFill>
                            <a:sysClr val="windowText" lastClr="000000"/>
                          </a:solidFill>
                        </a:rPr>
                        <a:t>this.a</a:t>
                      </a:r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06       </a:t>
                      </a:r>
                      <a:r>
                        <a:rPr lang="en-US" altLang="ko-KR" sz="1300" b="0" dirty="0" err="1">
                          <a:solidFill>
                            <a:sysClr val="windowText" lastClr="000000"/>
                          </a:solidFill>
                        </a:rPr>
                        <a:t>this.b</a:t>
                      </a:r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07       </a:t>
                      </a:r>
                      <a:r>
                        <a:rPr lang="en-US" altLang="ko-KR" sz="1300" b="0" dirty="0" err="1">
                          <a:solidFill>
                            <a:sysClr val="windowText" lastClr="000000"/>
                          </a:solidFill>
                        </a:rPr>
                        <a:t>this.c</a:t>
                      </a:r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08     }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09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10     a () { console.log('a() </a:t>
                      </a:r>
                      <a:r>
                        <a:rPr lang="ko-KR" altLang="en-US" sz="1300" b="0" dirty="0">
                          <a:solidFill>
                            <a:sysClr val="windowText" lastClr="000000"/>
                          </a:solidFill>
                        </a:rPr>
                        <a:t>메소드를 호출합니다</a:t>
                      </a:r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.') }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11     b () { console.log('b() </a:t>
                      </a:r>
                      <a:r>
                        <a:rPr lang="ko-KR" altLang="en-US" sz="1300" b="0" dirty="0">
                          <a:solidFill>
                            <a:sysClr val="windowText" lastClr="000000"/>
                          </a:solidFill>
                        </a:rPr>
                        <a:t>메소드를 호출합니다</a:t>
                      </a:r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.') }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12     c () { console.log('c() </a:t>
                      </a:r>
                      <a:r>
                        <a:rPr lang="ko-KR" altLang="en-US" sz="1300" b="0" dirty="0">
                          <a:solidFill>
                            <a:sysClr val="windowText" lastClr="000000"/>
                          </a:solidFill>
                        </a:rPr>
                        <a:t>메소드를 호출합니다</a:t>
                      </a:r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.') }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13   }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15   class Child extends </a:t>
                      </a:r>
                      <a:r>
                        <a:rPr lang="en-US" altLang="ko-KR" sz="1300" b="0" dirty="0" err="1">
                          <a:solidFill>
                            <a:sysClr val="windowText" lastClr="000000"/>
                          </a:solidFill>
                        </a:rPr>
                        <a:t>LifeCycle</a:t>
                      </a:r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 {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16     a () {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17       console.log('</a:t>
                      </a:r>
                      <a:r>
                        <a:rPr lang="ko-KR" altLang="en-US" sz="1300" b="0" dirty="0">
                          <a:solidFill>
                            <a:sysClr val="windowText" lastClr="000000"/>
                          </a:solidFill>
                        </a:rPr>
                        <a:t>자식의 </a:t>
                      </a:r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a() </a:t>
                      </a:r>
                      <a:r>
                        <a:rPr lang="ko-KR" altLang="en-US" sz="1300" b="0" dirty="0">
                          <a:solidFill>
                            <a:sysClr val="windowText" lastClr="000000"/>
                          </a:solidFill>
                        </a:rPr>
                        <a:t>메소드입니다</a:t>
                      </a:r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.')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18     }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19   }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21   </a:t>
                      </a:r>
                      <a:r>
                        <a:rPr lang="en-US" altLang="ko-KR" sz="13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300" b="0" dirty="0">
                          <a:solidFill>
                            <a:srgbClr val="FF0000"/>
                          </a:solidFill>
                        </a:rPr>
                        <a:t>인스턴스를 생성합니다</a:t>
                      </a:r>
                      <a:r>
                        <a:rPr lang="en-US" altLang="ko-KR" sz="13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22   new Child().call()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23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2BB7123-8539-3B17-88C6-C9B1A90AD15E}"/>
              </a:ext>
            </a:extLst>
          </p:cNvPr>
          <p:cNvSpPr txBox="1"/>
          <p:nvPr/>
        </p:nvSpPr>
        <p:spPr>
          <a:xfrm>
            <a:off x="5607259" y="5234716"/>
            <a:ext cx="13188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오버라이드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6" name="Right Bracket 4">
            <a:extLst>
              <a:ext uri="{FF2B5EF4-FFF2-40B4-BE49-F238E27FC236}">
                <a16:creationId xmlns:a16="http://schemas.microsoft.com/office/drawing/2014/main" id="{EC751FC3-3A16-796E-88AB-2F4017DC360C}"/>
              </a:ext>
            </a:extLst>
          </p:cNvPr>
          <p:cNvSpPr/>
          <p:nvPr/>
        </p:nvSpPr>
        <p:spPr>
          <a:xfrm>
            <a:off x="4565413" y="5136390"/>
            <a:ext cx="422721" cy="552450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Straight Arrow Connector 11">
            <a:extLst>
              <a:ext uri="{FF2B5EF4-FFF2-40B4-BE49-F238E27FC236}">
                <a16:creationId xmlns:a16="http://schemas.microsoft.com/office/drawing/2014/main" id="{CA11E0D6-44BA-867E-4D52-49565526DDE2}"/>
              </a:ext>
            </a:extLst>
          </p:cNvPr>
          <p:cNvCxnSpPr/>
          <p:nvPr/>
        </p:nvCxnSpPr>
        <p:spPr>
          <a:xfrm>
            <a:off x="4988134" y="5381063"/>
            <a:ext cx="619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Picture 13">
            <a:extLst>
              <a:ext uri="{FF2B5EF4-FFF2-40B4-BE49-F238E27FC236}">
                <a16:creationId xmlns:a16="http://schemas.microsoft.com/office/drawing/2014/main" id="{FD9D486E-8B71-062C-A3E2-43773DBBE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4157" y="4783965"/>
            <a:ext cx="3070793" cy="158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8480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A44FC2-E0AC-DA0F-F762-76F8F21F6E24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오버라이드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FE2A1595-167C-2933-A4FD-D764A12B986C}"/>
              </a:ext>
            </a:extLst>
          </p:cNvPr>
          <p:cNvSpPr txBox="1">
            <a:spLocks/>
          </p:cNvSpPr>
          <p:nvPr/>
        </p:nvSpPr>
        <p:spPr>
          <a:xfrm>
            <a:off x="455474" y="1100426"/>
            <a:ext cx="11281052" cy="531616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  <a:ea typeface="+mn-ea"/>
              </a:rPr>
              <a:t>부모에 있던 메소드의 내용도 사용하고 싶다면 다음과 같이 </a:t>
            </a:r>
            <a:r>
              <a:rPr lang="en-US" altLang="ko-KR" sz="1600">
                <a:solidFill>
                  <a:srgbClr val="000000"/>
                </a:solidFill>
                <a:latin typeface="+mn-ea"/>
                <a:ea typeface="+mn-ea"/>
              </a:rPr>
              <a:t>super.</a:t>
            </a:r>
            <a:r>
              <a:rPr lang="ko-KR" altLang="en-US" sz="1600">
                <a:solidFill>
                  <a:srgbClr val="000000"/>
                </a:solidFill>
                <a:latin typeface="+mn-ea"/>
                <a:ea typeface="+mn-ea"/>
              </a:rPr>
              <a:t>메소드</a:t>
            </a:r>
            <a:r>
              <a:rPr lang="en-US" altLang="ko-KR" sz="1600">
                <a:solidFill>
                  <a:srgbClr val="000000"/>
                </a:solidFill>
                <a:latin typeface="+mn-ea"/>
                <a:ea typeface="+mn-ea"/>
              </a:rPr>
              <a:t>() </a:t>
            </a:r>
            <a:r>
              <a:rPr lang="ko-KR" altLang="en-US" sz="1600">
                <a:solidFill>
                  <a:srgbClr val="000000"/>
                </a:solidFill>
                <a:latin typeface="+mn-ea"/>
                <a:ea typeface="+mn-ea"/>
              </a:rPr>
              <a:t>형태의 코드를 사용</a:t>
            </a:r>
            <a:endParaRPr lang="en-US" altLang="ko-KR" sz="16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en-US" altLang="ko-KR" sz="1400">
                <a:solidFill>
                  <a:srgbClr val="000000"/>
                </a:solidFill>
                <a:latin typeface="+mn-ea"/>
                <a:ea typeface="+mn-ea"/>
              </a:rPr>
              <a:t>super.a()</a:t>
            </a:r>
            <a:r>
              <a:rPr lang="ko-KR" altLang="en-US" sz="1400">
                <a:solidFill>
                  <a:srgbClr val="000000"/>
                </a:solidFill>
                <a:latin typeface="+mn-ea"/>
                <a:ea typeface="+mn-ea"/>
              </a:rPr>
              <a:t>는 부모의 </a:t>
            </a:r>
            <a:r>
              <a:rPr lang="en-US" altLang="ko-KR" sz="1400">
                <a:solidFill>
                  <a:srgbClr val="000000"/>
                </a:solidFill>
                <a:latin typeface="+mn-ea"/>
                <a:ea typeface="+mn-ea"/>
              </a:rPr>
              <a:t>a() </a:t>
            </a:r>
            <a:r>
              <a:rPr lang="ko-KR" altLang="en-US" sz="1400">
                <a:solidFill>
                  <a:srgbClr val="000000"/>
                </a:solidFill>
                <a:latin typeface="+mn-ea"/>
                <a:ea typeface="+mn-ea"/>
              </a:rPr>
              <a:t>메소드를 실행하는 코드</a:t>
            </a:r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  <a:ea typeface="+mn-ea"/>
              </a:rPr>
              <a:t>부모에 있던 내용 가져오기 </a:t>
            </a:r>
            <a:r>
              <a:rPr lang="en-US" altLang="ko-KR" sz="160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>
                <a:solidFill>
                  <a:srgbClr val="000000"/>
                </a:solidFill>
                <a:latin typeface="+mn-ea"/>
                <a:ea typeface="+mn-ea"/>
              </a:rPr>
              <a:t>9-2-14.html)</a:t>
            </a:r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17851EE-D9C2-FA2C-9E6F-0B5EF9BB5819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2143137"/>
          <a:ext cx="4572000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클래스를 선언합니다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class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LifeCycle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{ /*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생략 *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/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class Child extends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LifeCycle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  a ()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 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super.a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    console.log('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자식의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a()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메소드입니다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 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11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인스턴스를 생성합니다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12   new Child().call()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13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5" name="Picture 5">
            <a:extLst>
              <a:ext uri="{FF2B5EF4-FFF2-40B4-BE49-F238E27FC236}">
                <a16:creationId xmlns:a16="http://schemas.microsoft.com/office/drawing/2014/main" id="{BB880DDE-990C-64E1-D6A6-E4CD28DDE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612" y="3246107"/>
            <a:ext cx="3373315" cy="205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373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A44FC2-E0AC-DA0F-F762-76F8F21F6E24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오버라이드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3AD43C2E-40A3-0226-9646-9C57319F48F8}"/>
              </a:ext>
            </a:extLst>
          </p:cNvPr>
          <p:cNvSpPr txBox="1">
            <a:spLocks/>
          </p:cNvSpPr>
          <p:nvPr/>
        </p:nvSpPr>
        <p:spPr>
          <a:xfrm>
            <a:off x="455474" y="1169139"/>
            <a:ext cx="11281052" cy="531616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  <a:ea typeface="+mn-ea"/>
              </a:rPr>
              <a:t>자바스크립트는 내부적으로 어떤 객체를 문자열로 만들 때 </a:t>
            </a:r>
            <a:r>
              <a:rPr lang="en-US" altLang="ko-KR" sz="1600">
                <a:solidFill>
                  <a:srgbClr val="000000"/>
                </a:solidFill>
                <a:latin typeface="+mn-ea"/>
                <a:ea typeface="+mn-ea"/>
              </a:rPr>
              <a:t>toString() </a:t>
            </a:r>
            <a:r>
              <a:rPr lang="ko-KR" altLang="en-US" sz="1600">
                <a:solidFill>
                  <a:srgbClr val="000000"/>
                </a:solidFill>
                <a:latin typeface="+mn-ea"/>
                <a:ea typeface="+mn-ea"/>
              </a:rPr>
              <a:t>메소드를 호출</a:t>
            </a:r>
            <a:endParaRPr lang="en-US" altLang="ko-KR" sz="16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 sz="1400">
                <a:solidFill>
                  <a:srgbClr val="000000"/>
                </a:solidFill>
                <a:latin typeface="+mn-ea"/>
                <a:ea typeface="+mn-ea"/>
              </a:rPr>
              <a:t>따라서 </a:t>
            </a:r>
            <a:r>
              <a:rPr lang="en-US" altLang="ko-KR" sz="1400">
                <a:solidFill>
                  <a:srgbClr val="000000"/>
                </a:solidFill>
                <a:latin typeface="+mn-ea"/>
                <a:ea typeface="+mn-ea"/>
              </a:rPr>
              <a:t>toString() </a:t>
            </a:r>
            <a:r>
              <a:rPr lang="ko-KR" altLang="en-US" sz="1400">
                <a:solidFill>
                  <a:srgbClr val="000000"/>
                </a:solidFill>
                <a:latin typeface="+mn-ea"/>
                <a:ea typeface="+mn-ea"/>
              </a:rPr>
              <a:t>메소드를 오버라이드하면 내부적으로 문자열로 변환되는 형태를 바꿀 수 있음</a:t>
            </a:r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en-US" altLang="ko-KR" sz="1600">
                <a:solidFill>
                  <a:srgbClr val="000000"/>
                </a:solidFill>
                <a:latin typeface="+mn-ea"/>
                <a:ea typeface="+mn-ea"/>
              </a:rPr>
              <a:t>toString() </a:t>
            </a:r>
            <a:r>
              <a:rPr lang="ko-KR" altLang="en-US" sz="1600">
                <a:solidFill>
                  <a:srgbClr val="000000"/>
                </a:solidFill>
                <a:latin typeface="+mn-ea"/>
                <a:ea typeface="+mn-ea"/>
              </a:rPr>
              <a:t>메소드 오버라이드하기 </a:t>
            </a:r>
            <a:r>
              <a:rPr lang="en-US" altLang="ko-KR" sz="160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>
                <a:solidFill>
                  <a:srgbClr val="000000"/>
                </a:solidFill>
                <a:latin typeface="+mn-ea"/>
                <a:ea typeface="+mn-ea"/>
              </a:rPr>
              <a:t>9-2-15.html)</a:t>
            </a:r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8C747FB-877B-8A63-1C33-58A3583990DA}"/>
              </a:ext>
            </a:extLst>
          </p:cNvPr>
          <p:cNvGraphicFramePr>
            <a:graphicFrameLocks noGrp="1"/>
          </p:cNvGraphicFramePr>
          <p:nvPr/>
        </p:nvGraphicFramePr>
        <p:xfrm>
          <a:off x="1492458" y="2211850"/>
          <a:ext cx="4736123" cy="42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6123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class Pet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  constructor (name, age)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    this.name = name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 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this.age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= age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 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toString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()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      return `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이름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: ${this.name}\n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나이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: ${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this.age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}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살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`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 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11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13   const pet = new Pet('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구름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', 6)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14   alert(pet)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15   console.log(pet + '')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16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9F1F6D2-FC1B-C7B1-2418-0F3B00BBB264}"/>
              </a:ext>
            </a:extLst>
          </p:cNvPr>
          <p:cNvSpPr txBox="1"/>
          <p:nvPr/>
        </p:nvSpPr>
        <p:spPr>
          <a:xfrm>
            <a:off x="7060723" y="4152531"/>
            <a:ext cx="13188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오버라이드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6" name="Right Bracket 9">
            <a:extLst>
              <a:ext uri="{FF2B5EF4-FFF2-40B4-BE49-F238E27FC236}">
                <a16:creationId xmlns:a16="http://schemas.microsoft.com/office/drawing/2014/main" id="{76203897-DB39-0EB2-8FF7-B1789B48D77E}"/>
              </a:ext>
            </a:extLst>
          </p:cNvPr>
          <p:cNvSpPr/>
          <p:nvPr/>
        </p:nvSpPr>
        <p:spPr>
          <a:xfrm>
            <a:off x="6018877" y="4054205"/>
            <a:ext cx="422721" cy="552450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Straight Arrow Connector 11">
            <a:extLst>
              <a:ext uri="{FF2B5EF4-FFF2-40B4-BE49-F238E27FC236}">
                <a16:creationId xmlns:a16="http://schemas.microsoft.com/office/drawing/2014/main" id="{692A8E49-ACAE-F32E-FF65-5B678A36AB2C}"/>
              </a:ext>
            </a:extLst>
          </p:cNvPr>
          <p:cNvCxnSpPr/>
          <p:nvPr/>
        </p:nvCxnSpPr>
        <p:spPr>
          <a:xfrm>
            <a:off x="6441598" y="4298878"/>
            <a:ext cx="619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Picture 4">
            <a:extLst>
              <a:ext uri="{FF2B5EF4-FFF2-40B4-BE49-F238E27FC236}">
                <a16:creationId xmlns:a16="http://schemas.microsoft.com/office/drawing/2014/main" id="{63E718AF-48FD-EDBD-CF19-69261AF3F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4265" y="3062140"/>
            <a:ext cx="2403752" cy="299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9188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1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>
                <a:solidFill>
                  <a:schemeClr val="bg1"/>
                </a:solidFill>
              </a:rPr>
              <a:t>확인문제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8355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A44FC2-E0AC-DA0F-F762-76F8F21F6E24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확인문제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0DEB8AA1-1C20-EE09-EF7A-083890AB450A}"/>
              </a:ext>
            </a:extLst>
          </p:cNvPr>
          <p:cNvSpPr txBox="1">
            <a:spLocks/>
          </p:cNvSpPr>
          <p:nvPr/>
        </p:nvSpPr>
        <p:spPr>
          <a:xfrm>
            <a:off x="497586" y="1132141"/>
            <a:ext cx="11281052" cy="499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Myungjo100Std_OTF"/>
              </a:rPr>
              <a:t>5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가지 키워드로 정리하는 핵심 포인트</a:t>
            </a: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상속은 어떤 클래스가 갖고 있는 유산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(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속성과 메소드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)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을 기반으로 새로운 클래스를 만드는 것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private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속성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/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메소드는 클래스 내부에서만 접근할 수 있는 속성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/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메소드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게터는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get◯◯()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형태로 값을 확인하는 기능을 가진 메소드를 의미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세터는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set◯◯()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형태로 값을 지정하는 기능을 가진 메소드를 의미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오버라이드는 부모가 갖고 있는 메소드와 같은 이름으로 메소드를 선언해서 덮어 쓰는 것을 의미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확인 문제</a:t>
            </a:r>
            <a:endParaRPr lang="en-US" altLang="ko-KR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다음 중 클래스 상속을 할 때 사용하는 키워드는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?</a:t>
            </a:r>
          </a:p>
          <a:p>
            <a:pPr marL="914400" lvl="2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①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ITC Garamond Std Lt"/>
              </a:rPr>
              <a:t>extend   	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②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ITC Garamond Std Lt"/>
              </a:rPr>
              <a:t>extends 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   	③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ITC Garamond Std Lt"/>
              </a:rPr>
              <a:t>based 		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 ④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ITC Garamond Std Lt"/>
              </a:rPr>
              <a:t>derive 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다음 중 자식 클래스에서 부모 클래스를 호출할 때 사용하는 식별자는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?</a:t>
            </a:r>
          </a:p>
          <a:p>
            <a:pPr marL="914400" lvl="2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①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ITC Garamond Std Lt"/>
              </a:rPr>
              <a:t>parent   	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②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ITC Garamond Std Lt"/>
              </a:rPr>
              <a:t>super  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   	③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ITC Garamond Std Lt"/>
              </a:rPr>
              <a:t>mother  	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 ④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ITC Garamond Std Lt"/>
              </a:rPr>
              <a:t>upper </a:t>
            </a:r>
            <a:endParaRPr lang="en-US" altLang="ko-KR" dirty="0">
              <a:solidFill>
                <a:srgbClr val="000000"/>
              </a:solidFill>
              <a:latin typeface="YoonV YoonMyungjo100Std_OTF"/>
            </a:endParaRPr>
          </a:p>
        </p:txBody>
      </p:sp>
    </p:spTree>
    <p:extLst>
      <p:ext uri="{BB962C8B-B14F-4D97-AF65-F5344CB8AC3E}">
        <p14:creationId xmlns:p14="http://schemas.microsoft.com/office/powerpoint/2010/main" val="1322821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0B0BC89-31BE-F968-6131-84095A10580F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상속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B89D173E-F2D8-B205-3728-A1DF61DFA940}"/>
              </a:ext>
            </a:extLst>
          </p:cNvPr>
          <p:cNvSpPr txBox="1">
            <a:spLocks/>
          </p:cNvSpPr>
          <p:nvPr/>
        </p:nvSpPr>
        <p:spPr>
          <a:xfrm>
            <a:off x="502872" y="1073999"/>
            <a:ext cx="11281052" cy="531616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000000"/>
                </a:solidFill>
                <a:latin typeface="+mn-ea"/>
                <a:ea typeface="+mn-ea"/>
              </a:rPr>
              <a:t>상속</a:t>
            </a:r>
            <a:endParaRPr lang="en-US" altLang="ko-KR" sz="18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Rectangle</a:t>
            </a:r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이라는 사각형을 나타내는 클래스를 선언하고 사용하는 예</a:t>
            </a:r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Rectangle </a:t>
            </a:r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클래스 </a:t>
            </a:r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9-2-1.html): getPerimeter()</a:t>
            </a:r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와 </a:t>
            </a:r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getArea()</a:t>
            </a: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marL="914400" lvl="2" indent="0">
              <a:buFont typeface="Arial" panose="020B0604020202020204" pitchFamily="34" charset="0"/>
              <a:buNone/>
            </a:pPr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34B52C8C-0731-8974-FBD3-85BB658EC89A}"/>
              </a:ext>
            </a:extLst>
          </p:cNvPr>
          <p:cNvGraphicFramePr>
            <a:graphicFrameLocks noGrp="1"/>
          </p:cNvGraphicFramePr>
          <p:nvPr/>
        </p:nvGraphicFramePr>
        <p:xfrm>
          <a:off x="1506899" y="2224762"/>
          <a:ext cx="5117022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7022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02   class Rectangle {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03     constructor (width, height) {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04       </a:t>
                      </a:r>
                      <a:r>
                        <a:rPr lang="en-US" altLang="ko-KR" sz="1300" b="0" dirty="0" err="1">
                          <a:solidFill>
                            <a:sysClr val="windowText" lastClr="000000"/>
                          </a:solidFill>
                        </a:rPr>
                        <a:t>this.width</a:t>
                      </a:r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 = width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05       </a:t>
                      </a:r>
                      <a:r>
                        <a:rPr lang="en-US" altLang="ko-KR" sz="1300" b="0" dirty="0" err="1">
                          <a:solidFill>
                            <a:sysClr val="windowText" lastClr="000000"/>
                          </a:solidFill>
                        </a:rPr>
                        <a:t>this.height</a:t>
                      </a:r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 = height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06     }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07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08     </a:t>
                      </a:r>
                      <a:r>
                        <a:rPr lang="en-US" altLang="ko-KR" sz="13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300" b="0" dirty="0">
                          <a:solidFill>
                            <a:srgbClr val="FF0000"/>
                          </a:solidFill>
                        </a:rPr>
                        <a:t>사각형의 둘레를 구하는 메소드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09     </a:t>
                      </a:r>
                      <a:r>
                        <a:rPr lang="en-US" altLang="ko-KR" sz="1300" b="0" dirty="0" err="1">
                          <a:solidFill>
                            <a:sysClr val="windowText" lastClr="000000"/>
                          </a:solidFill>
                        </a:rPr>
                        <a:t>getPerimeter</a:t>
                      </a:r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 () {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10       return 2 * (</a:t>
                      </a:r>
                      <a:r>
                        <a:rPr lang="en-US" altLang="ko-KR" sz="1300" b="0" dirty="0" err="1">
                          <a:solidFill>
                            <a:sysClr val="windowText" lastClr="000000"/>
                          </a:solidFill>
                        </a:rPr>
                        <a:t>this.width</a:t>
                      </a:r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 + </a:t>
                      </a:r>
                      <a:r>
                        <a:rPr lang="en-US" altLang="ko-KR" sz="1300" b="0" dirty="0" err="1">
                          <a:solidFill>
                            <a:sysClr val="windowText" lastClr="000000"/>
                          </a:solidFill>
                        </a:rPr>
                        <a:t>this.height</a:t>
                      </a:r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11     }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13     </a:t>
                      </a:r>
                      <a:r>
                        <a:rPr lang="en-US" altLang="ko-KR" sz="13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300" b="0" dirty="0">
                          <a:solidFill>
                            <a:srgbClr val="FF0000"/>
                          </a:solidFill>
                        </a:rPr>
                        <a:t>사각형의 넓이를 구하는 메소드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14     </a:t>
                      </a:r>
                      <a:r>
                        <a:rPr lang="en-US" altLang="ko-KR" sz="1300" b="0" dirty="0" err="1">
                          <a:solidFill>
                            <a:sysClr val="windowText" lastClr="000000"/>
                          </a:solidFill>
                        </a:rPr>
                        <a:t>getArea</a:t>
                      </a:r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 () {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15       return </a:t>
                      </a:r>
                      <a:r>
                        <a:rPr lang="en-US" altLang="ko-KR" sz="1300" b="0" dirty="0" err="1">
                          <a:solidFill>
                            <a:sysClr val="windowText" lastClr="000000"/>
                          </a:solidFill>
                        </a:rPr>
                        <a:t>this.width</a:t>
                      </a:r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 * </a:t>
                      </a:r>
                      <a:r>
                        <a:rPr lang="en-US" altLang="ko-KR" sz="1300" b="0" dirty="0" err="1">
                          <a:solidFill>
                            <a:sysClr val="windowText" lastClr="000000"/>
                          </a:solidFill>
                        </a:rPr>
                        <a:t>this.height</a:t>
                      </a:r>
                      <a:endParaRPr lang="en-US" altLang="ko-KR" sz="13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16     }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17   }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18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19   const rectangle = new Rectangle(10, 20)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20   console.log(`</a:t>
                      </a:r>
                      <a:r>
                        <a:rPr lang="ko-KR" altLang="en-US" sz="1300" b="0" dirty="0">
                          <a:solidFill>
                            <a:sysClr val="windowText" lastClr="000000"/>
                          </a:solidFill>
                        </a:rPr>
                        <a:t>사각형의 둘레</a:t>
                      </a:r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: ${</a:t>
                      </a:r>
                      <a:r>
                        <a:rPr lang="en-US" altLang="ko-KR" sz="1300" b="0" dirty="0" err="1">
                          <a:solidFill>
                            <a:sysClr val="windowText" lastClr="000000"/>
                          </a:solidFill>
                        </a:rPr>
                        <a:t>rectangle.getPerimeter</a:t>
                      </a:r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()}`)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21   console.log(`</a:t>
                      </a:r>
                      <a:r>
                        <a:rPr lang="ko-KR" altLang="en-US" sz="1300" b="0" dirty="0">
                          <a:solidFill>
                            <a:sysClr val="windowText" lastClr="000000"/>
                          </a:solidFill>
                        </a:rPr>
                        <a:t>사각형의 넓이</a:t>
                      </a:r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: ${</a:t>
                      </a:r>
                      <a:r>
                        <a:rPr lang="en-US" altLang="ko-KR" sz="1300" b="0" dirty="0" err="1">
                          <a:solidFill>
                            <a:sysClr val="windowText" lastClr="000000"/>
                          </a:solidFill>
                        </a:rPr>
                        <a:t>rectangle.getArea</a:t>
                      </a:r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()}`)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22  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4" name="Picture 20">
            <a:extLst>
              <a:ext uri="{FF2B5EF4-FFF2-40B4-BE49-F238E27FC236}">
                <a16:creationId xmlns:a16="http://schemas.microsoft.com/office/drawing/2014/main" id="{85683F2A-4400-4AF7-F8CD-3D627A35B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427" y="5018416"/>
            <a:ext cx="2449390" cy="134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2382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75F74A45-C5D2-6BB3-EC7E-06372835614F}"/>
              </a:ext>
            </a:extLst>
          </p:cNvPr>
          <p:cNvSpPr txBox="1">
            <a:spLocks/>
          </p:cNvSpPr>
          <p:nvPr/>
        </p:nvSpPr>
        <p:spPr>
          <a:xfrm>
            <a:off x="555727" y="1211425"/>
            <a:ext cx="11281052" cy="499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확인 문제</a:t>
            </a:r>
            <a:endParaRPr lang="en-US" altLang="ko-KR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3"/>
            </a:pPr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다음 중에서 정적 속성을 만들 때 사용하는 키워드는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?</a:t>
            </a:r>
          </a:p>
          <a:p>
            <a:pPr marL="914400" lvl="2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①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ITC Garamond Std Lt"/>
              </a:rPr>
              <a:t>static    	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②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ITC Garamond Std Lt"/>
              </a:rPr>
              <a:t>silent  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   	③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ITC Garamond Std Lt"/>
              </a:rPr>
              <a:t>dynamic  	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 ④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ITC Garamond Std Lt"/>
              </a:rPr>
              <a:t>noisy  </a:t>
            </a:r>
          </a:p>
          <a:p>
            <a:pPr marL="800100" lvl="1" indent="-342900">
              <a:buFont typeface="+mj-lt"/>
              <a:buAutoNum type="arabicPeriod" startAt="3"/>
            </a:pPr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다음 중에서 외부에서 접근할 수 없는 속성을 만들 때 사용하는 기호는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?</a:t>
            </a:r>
          </a:p>
          <a:p>
            <a:pPr marL="914400" lvl="2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①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ITC Garamond Std Lt"/>
              </a:rPr>
              <a:t>private    	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②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ITC Garamond Std Lt"/>
              </a:rPr>
              <a:t>public   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   	③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Myungjo100Std_OTF"/>
              </a:rPr>
              <a:t>@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ITC Garamond Std Lt"/>
              </a:rPr>
              <a:t>  	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 ④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Myungjo100Std_OTF"/>
              </a:rPr>
              <a:t># </a:t>
            </a:r>
          </a:p>
          <a:p>
            <a:pPr marL="800100" lvl="1" indent="-342900">
              <a:buFont typeface="+mj-lt"/>
              <a:buAutoNum type="arabicPeriod" startAt="3"/>
            </a:pPr>
            <a:r>
              <a:rPr lang="ko-KR" altLang="en-US" dirty="0">
                <a:latin typeface="YoonV YoonMyungjo100Std_OTF"/>
              </a:rPr>
              <a:t>다음 중에서 옳지 않은 것은</a:t>
            </a:r>
            <a:r>
              <a:rPr lang="en-US" altLang="ko-KR" dirty="0">
                <a:latin typeface="YoonV YoonMyungjo100Std_OTF"/>
              </a:rPr>
              <a:t>?</a:t>
            </a:r>
          </a:p>
          <a:p>
            <a:pPr marL="914400" lvl="2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①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ITC Garamond Std Lt"/>
              </a:rPr>
              <a:t>static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ITC Garamond Std Lt"/>
              </a:rPr>
              <a:t>키워드를 붙인 속성과 메소드는 클래스 이름을 기반으로 사용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ITC Garamond Std Lt"/>
              </a:rPr>
              <a:t>    	</a:t>
            </a:r>
          </a:p>
          <a:p>
            <a:pPr marL="914400" lvl="2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②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ITC Garamond Std Lt"/>
              </a:rPr>
              <a:t>속성을 만들 때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ITC Garamond Std Lt"/>
              </a:rPr>
              <a:t>#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ITC Garamond Std Lt"/>
              </a:rPr>
              <a:t>기호를 붙이면 클래스 외부에서는 접근할 수 없음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ITC Garamond Std Lt"/>
              </a:rPr>
              <a:t>   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   	</a:t>
            </a:r>
          </a:p>
          <a:p>
            <a:pPr marL="914400" lvl="2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③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메소드를 만들 때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Myungjo100Std_OTF"/>
              </a:rPr>
              <a:t>#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기호를 붙이면 클래스 외부에서는 접근할 수 없음</a:t>
            </a:r>
            <a:endParaRPr lang="en-US" altLang="ko-KR" dirty="0">
              <a:solidFill>
                <a:srgbClr val="000000"/>
              </a:solidFill>
              <a:latin typeface="YoonV YoonMyungjo100Std_OTF"/>
            </a:endParaRPr>
          </a:p>
          <a:p>
            <a:pPr marL="914400" lvl="2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④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Myungjo100Std_OTF"/>
              </a:rPr>
              <a:t>#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기호를 붙인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ITC Garamond Std Lt"/>
              </a:rPr>
              <a:t>private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속성과 메소드는 상속받은 클래스에서는 사용할 수 있음</a:t>
            </a:r>
            <a:endParaRPr lang="en-US" altLang="ko-KR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marL="914400" lvl="2" indent="0">
              <a:buNone/>
            </a:pPr>
            <a:r>
              <a:rPr lang="en-US" altLang="ko-KR" b="0" i="0" u="none" strike="noStrike" baseline="0" dirty="0">
                <a:solidFill>
                  <a:srgbClr val="000000"/>
                </a:solidFill>
                <a:latin typeface="ITC Garamond Std Lt"/>
              </a:rPr>
              <a:t> </a:t>
            </a:r>
            <a:endParaRPr lang="en-US" altLang="ko-KR" dirty="0">
              <a:solidFill>
                <a:srgbClr val="000000"/>
              </a:solidFill>
              <a:latin typeface="YoonV YoonMyungjo100Std_OTF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85C562-9034-86A6-AEFB-E5A4314CCDD8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확인문제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49497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5A8CB13D-3B37-0257-8A58-BD1693EEB75A}"/>
              </a:ext>
            </a:extLst>
          </p:cNvPr>
          <p:cNvSpPr txBox="1">
            <a:spLocks/>
          </p:cNvSpPr>
          <p:nvPr/>
        </p:nvSpPr>
        <p:spPr>
          <a:xfrm>
            <a:off x="455474" y="989430"/>
            <a:ext cx="11281052" cy="5759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확인 문제</a:t>
            </a:r>
            <a:endParaRPr lang="en-US" altLang="ko-KR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6"/>
            </a:pPr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다음 코드의 실행 결과를 예측해보기</a:t>
            </a:r>
            <a:endParaRPr lang="en-US" altLang="ko-KR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6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6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6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3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3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C0867A2-001C-DD10-0B8F-16E5F7DF9F20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1885602"/>
          <a:ext cx="45720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031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class Parent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 test ()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   console.log("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Parent.test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() 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메소드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")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}</a:t>
                      </a:r>
                    </a:p>
                    <a:p>
                      <a:pPr latinLnBrk="1"/>
                      <a:endParaRPr lang="en-US" altLang="ko-KR" sz="14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class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ChildA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extends Parent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 test ()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super.test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   console.log("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ChildA.test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() 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메소드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")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}</a:t>
                      </a:r>
                    </a:p>
                    <a:p>
                      <a:pPr latinLnBrk="1"/>
                      <a:endParaRPr lang="en-US" altLang="ko-KR" sz="14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class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ChildB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extends Parent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 test ()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   console.log("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ChildB.test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() 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메소드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")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super.test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new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ChildA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().test()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new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ChildB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().test()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pSp>
        <p:nvGrpSpPr>
          <p:cNvPr id="5" name="Group 17">
            <a:extLst>
              <a:ext uri="{FF2B5EF4-FFF2-40B4-BE49-F238E27FC236}">
                <a16:creationId xmlns:a16="http://schemas.microsoft.com/office/drawing/2014/main" id="{BAAD6833-2C88-6218-FA55-9323536CD0D0}"/>
              </a:ext>
            </a:extLst>
          </p:cNvPr>
          <p:cNvGrpSpPr/>
          <p:nvPr/>
        </p:nvGrpSpPr>
        <p:grpSpPr>
          <a:xfrm>
            <a:off x="6431171" y="2011160"/>
            <a:ext cx="3811587" cy="3135802"/>
            <a:chOff x="4691062" y="2116137"/>
            <a:chExt cx="3265488" cy="2622550"/>
          </a:xfrm>
        </p:grpSpPr>
        <p:pic>
          <p:nvPicPr>
            <p:cNvPr id="6" name="Picture 14">
              <a:extLst>
                <a:ext uri="{FF2B5EF4-FFF2-40B4-BE49-F238E27FC236}">
                  <a16:creationId xmlns:a16="http://schemas.microsoft.com/office/drawing/2014/main" id="{7612147F-2910-DEA4-3158-682045EB30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91062" y="2119312"/>
              <a:ext cx="2809875" cy="2619375"/>
            </a:xfrm>
            <a:prstGeom prst="rect">
              <a:avLst/>
            </a:prstGeom>
          </p:spPr>
        </p:pic>
        <p:pic>
          <p:nvPicPr>
            <p:cNvPr id="7" name="Picture 16">
              <a:extLst>
                <a:ext uri="{FF2B5EF4-FFF2-40B4-BE49-F238E27FC236}">
                  <a16:creationId xmlns:a16="http://schemas.microsoft.com/office/drawing/2014/main" id="{421A1CB5-4AE7-1815-3B14-B798CB79A8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32650" y="2116137"/>
              <a:ext cx="723900" cy="2600325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094BD32-8516-8277-B7DB-1CE356F310AA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확인문제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2564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2D8AB51E-6F29-FCA3-ED88-BBBCF3297A69}"/>
              </a:ext>
            </a:extLst>
          </p:cNvPr>
          <p:cNvSpPr txBox="1">
            <a:spLocks/>
          </p:cNvSpPr>
          <p:nvPr/>
        </p:nvSpPr>
        <p:spPr>
          <a:xfrm>
            <a:off x="455474" y="1100427"/>
            <a:ext cx="11281052" cy="531616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000000"/>
                </a:solidFill>
                <a:latin typeface="+mn-ea"/>
                <a:ea typeface="+mn-ea"/>
              </a:rPr>
              <a:t>상속</a:t>
            </a:r>
            <a:endParaRPr lang="en-US" altLang="ko-KR" sz="18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Square</a:t>
            </a:r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라는 이름의 정사각형을 나타내는 클래스를 추가하기</a:t>
            </a:r>
            <a:endParaRPr lang="en-US" altLang="ko-KR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Square </a:t>
            </a:r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클래스 추가하기 </a:t>
            </a:r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9-2-2.html)</a:t>
            </a:r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marL="914400" lvl="2" indent="0">
              <a:buFont typeface="Arial" panose="020B0604020202020204" pitchFamily="34" charset="0"/>
              <a:buNone/>
            </a:pPr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CB90B973-0C2D-E0C4-6EF4-3FC040164811}"/>
              </a:ext>
            </a:extLst>
          </p:cNvPr>
          <p:cNvGraphicFramePr>
            <a:graphicFrameLocks noGrp="1"/>
          </p:cNvGraphicFramePr>
          <p:nvPr/>
        </p:nvGraphicFramePr>
        <p:xfrm>
          <a:off x="1459501" y="2251190"/>
          <a:ext cx="5117022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7022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사각형 클래스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03   class Rectangle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04     constructor (width, height)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05  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this.width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= width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06  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this.height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= height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07    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08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09    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사각형의 둘레를 구하는 메소드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10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getPerimeter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()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11       return 2 * (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this.width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+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this.height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12    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14    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사각형의 넓이를 구하는 메소드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15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getArea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()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16       return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this.width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*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this.height</a:t>
                      </a:r>
                      <a:endParaRPr lang="en-US" altLang="ko-KR" sz="14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17    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18  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4E68E92-7724-C0E9-20A4-C771260B84A8}"/>
              </a:ext>
            </a:extLst>
          </p:cNvPr>
          <p:cNvSpPr txBox="1"/>
          <p:nvPr/>
        </p:nvSpPr>
        <p:spPr>
          <a:xfrm>
            <a:off x="5288173" y="6222991"/>
            <a:ext cx="287767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▶ </a:t>
            </a:r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다음 쪽에 코드 이어짐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EA2941-5B35-656D-1970-20EA04C91D03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상속</a:t>
            </a:r>
          </a:p>
        </p:txBody>
      </p:sp>
    </p:spTree>
    <p:extLst>
      <p:ext uri="{BB962C8B-B14F-4D97-AF65-F5344CB8AC3E}">
        <p14:creationId xmlns:p14="http://schemas.microsoft.com/office/powerpoint/2010/main" val="3263824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AF0D6F67-DBA1-72E3-802B-450753AC7733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1664484"/>
          <a:ext cx="5117022" cy="464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7022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endParaRPr lang="en-US" altLang="ko-KR" sz="13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rgbClr val="FF0000"/>
                          </a:solidFill>
                        </a:rPr>
                        <a:t>20   // </a:t>
                      </a:r>
                      <a:r>
                        <a:rPr lang="ko-KR" altLang="en-US" sz="1300" b="0" dirty="0">
                          <a:solidFill>
                            <a:srgbClr val="FF0000"/>
                          </a:solidFill>
                        </a:rPr>
                        <a:t>정사각형 클래스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21   class Square {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22     constructor (length) {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23       </a:t>
                      </a:r>
                      <a:r>
                        <a:rPr lang="en-US" altLang="ko-KR" sz="1300" b="0" dirty="0" err="1">
                          <a:solidFill>
                            <a:sysClr val="windowText" lastClr="000000"/>
                          </a:solidFill>
                        </a:rPr>
                        <a:t>this.length</a:t>
                      </a:r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 = length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24     }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25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26     </a:t>
                      </a:r>
                      <a:r>
                        <a:rPr lang="en-US" altLang="ko-KR" sz="13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300" b="0" dirty="0">
                          <a:solidFill>
                            <a:srgbClr val="FF0000"/>
                          </a:solidFill>
                        </a:rPr>
                        <a:t>정사각형의 둘레를 구하는 메소드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27     </a:t>
                      </a:r>
                      <a:r>
                        <a:rPr lang="en-US" altLang="ko-KR" sz="1300" b="0" dirty="0" err="1">
                          <a:solidFill>
                            <a:sysClr val="windowText" lastClr="000000"/>
                          </a:solidFill>
                        </a:rPr>
                        <a:t>getPerimeter</a:t>
                      </a:r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 () {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28       return 4 * </a:t>
                      </a:r>
                      <a:r>
                        <a:rPr lang="en-US" altLang="ko-KR" sz="1300" b="0" dirty="0" err="1">
                          <a:solidFill>
                            <a:sysClr val="windowText" lastClr="000000"/>
                          </a:solidFill>
                        </a:rPr>
                        <a:t>this.length</a:t>
                      </a:r>
                      <a:endParaRPr lang="en-US" altLang="ko-KR" sz="13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29     }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30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31     </a:t>
                      </a:r>
                      <a:r>
                        <a:rPr lang="en-US" altLang="ko-KR" sz="13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300" b="0" dirty="0">
                          <a:solidFill>
                            <a:srgbClr val="FF0000"/>
                          </a:solidFill>
                        </a:rPr>
                        <a:t>정사각형의 넓이를 구하는 메소드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32     </a:t>
                      </a:r>
                      <a:r>
                        <a:rPr lang="en-US" altLang="ko-KR" sz="1300" b="0" dirty="0" err="1">
                          <a:solidFill>
                            <a:sysClr val="windowText" lastClr="000000"/>
                          </a:solidFill>
                        </a:rPr>
                        <a:t>getArea</a:t>
                      </a:r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 () {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33       return </a:t>
                      </a:r>
                      <a:r>
                        <a:rPr lang="en-US" altLang="ko-KR" sz="1300" b="0" dirty="0" err="1">
                          <a:solidFill>
                            <a:sysClr val="windowText" lastClr="000000"/>
                          </a:solidFill>
                        </a:rPr>
                        <a:t>this.length</a:t>
                      </a:r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 * </a:t>
                      </a:r>
                      <a:r>
                        <a:rPr lang="en-US" altLang="ko-KR" sz="1300" b="0" dirty="0" err="1">
                          <a:solidFill>
                            <a:sysClr val="windowText" lastClr="000000"/>
                          </a:solidFill>
                        </a:rPr>
                        <a:t>this.length</a:t>
                      </a:r>
                      <a:endParaRPr lang="en-US" altLang="ko-KR" sz="13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34     }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35   }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36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37   </a:t>
                      </a:r>
                      <a:r>
                        <a:rPr lang="en-US" altLang="ko-KR" sz="13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300" b="0" dirty="0">
                          <a:solidFill>
                            <a:srgbClr val="FF0000"/>
                          </a:solidFill>
                        </a:rPr>
                        <a:t>클래스 사용하기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38   const square = new Square(10)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39   console.log(`</a:t>
                      </a:r>
                      <a:r>
                        <a:rPr lang="ko-KR" altLang="en-US" sz="1300" b="0" dirty="0">
                          <a:solidFill>
                            <a:sysClr val="windowText" lastClr="000000"/>
                          </a:solidFill>
                        </a:rPr>
                        <a:t>정사각형의 둘레</a:t>
                      </a:r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: ${</a:t>
                      </a:r>
                      <a:r>
                        <a:rPr lang="en-US" altLang="ko-KR" sz="1300" b="0" dirty="0" err="1">
                          <a:solidFill>
                            <a:sysClr val="windowText" lastClr="000000"/>
                          </a:solidFill>
                        </a:rPr>
                        <a:t>square.getPerimeter</a:t>
                      </a:r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()}`)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40   console.log(`</a:t>
                      </a:r>
                      <a:r>
                        <a:rPr lang="ko-KR" altLang="en-US" sz="1300" b="0" dirty="0">
                          <a:solidFill>
                            <a:sysClr val="windowText" lastClr="000000"/>
                          </a:solidFill>
                        </a:rPr>
                        <a:t>정사각형의 넓이</a:t>
                      </a:r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: ${</a:t>
                      </a:r>
                      <a:r>
                        <a:rPr lang="en-US" altLang="ko-KR" sz="1300" b="0" dirty="0" err="1">
                          <a:solidFill>
                            <a:sysClr val="windowText" lastClr="000000"/>
                          </a:solidFill>
                        </a:rPr>
                        <a:t>square.getArea</a:t>
                      </a:r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()}`)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41  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2A2DC65-DBCD-C2D3-0E72-15B7CED78ECA}"/>
              </a:ext>
            </a:extLst>
          </p:cNvPr>
          <p:cNvSpPr txBox="1"/>
          <p:nvPr/>
        </p:nvSpPr>
        <p:spPr>
          <a:xfrm>
            <a:off x="1372823" y="1525984"/>
            <a:ext cx="173558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◀ </a:t>
            </a:r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앞쪽에 이어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F66D926-977A-15A7-BFAA-668F75CD9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4861" y="4709763"/>
            <a:ext cx="2631831" cy="1333230"/>
          </a:xfrm>
          <a:prstGeom prst="rect">
            <a:avLst/>
          </a:prstGeom>
        </p:spPr>
      </p:pic>
      <p:sp>
        <p:nvSpPr>
          <p:cNvPr id="5" name="텍스트 개체 틀 8">
            <a:extLst>
              <a:ext uri="{FF2B5EF4-FFF2-40B4-BE49-F238E27FC236}">
                <a16:creationId xmlns:a16="http://schemas.microsoft.com/office/drawing/2014/main" id="{F544ECFB-92DF-075A-C7D5-978197365561}"/>
              </a:ext>
            </a:extLst>
          </p:cNvPr>
          <p:cNvSpPr txBox="1">
            <a:spLocks/>
          </p:cNvSpPr>
          <p:nvPr/>
        </p:nvSpPr>
        <p:spPr>
          <a:xfrm>
            <a:off x="529300" y="916557"/>
            <a:ext cx="11281052" cy="135735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000000"/>
                </a:solidFill>
                <a:latin typeface="+mn-ea"/>
                <a:ea typeface="+mn-ea"/>
              </a:rPr>
              <a:t>상속</a:t>
            </a:r>
            <a:endParaRPr lang="en-US" altLang="ko-KR" sz="18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Square </a:t>
            </a:r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클래스 추가하기 </a:t>
            </a:r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9-2-2.html)</a:t>
            </a:r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marL="914400" lvl="2" indent="0">
              <a:buFont typeface="Arial" panose="020B0604020202020204" pitchFamily="34" charset="0"/>
              <a:buNone/>
            </a:pPr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B82259-0B2B-C08E-B8B6-75992F6B061E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상속</a:t>
            </a:r>
          </a:p>
        </p:txBody>
      </p:sp>
    </p:spTree>
    <p:extLst>
      <p:ext uri="{BB962C8B-B14F-4D97-AF65-F5344CB8AC3E}">
        <p14:creationId xmlns:p14="http://schemas.microsoft.com/office/powerpoint/2010/main" val="1398447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32F6EFAE-E5CC-EBBD-A78A-3E09C1299644}"/>
              </a:ext>
            </a:extLst>
          </p:cNvPr>
          <p:cNvSpPr txBox="1">
            <a:spLocks/>
          </p:cNvSpPr>
          <p:nvPr/>
        </p:nvSpPr>
        <p:spPr>
          <a:xfrm>
            <a:off x="455474" y="1026972"/>
            <a:ext cx="11281052" cy="531616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000000"/>
                </a:solidFill>
                <a:latin typeface="+mn-ea"/>
                <a:ea typeface="+mn-ea"/>
              </a:rPr>
              <a:t>상속</a:t>
            </a:r>
            <a:r>
              <a:rPr lang="en-US" altLang="ko-KR" sz="1800">
                <a:solidFill>
                  <a:srgbClr val="000000"/>
                </a:solidFill>
                <a:latin typeface="+mn-ea"/>
                <a:ea typeface="+mn-ea"/>
              </a:rPr>
              <a:t>(inheritance)</a:t>
            </a:r>
          </a:p>
          <a:p>
            <a:pPr lvl="2"/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상속은 클래스의 선언 코드를 중복해서 작성하지 않도록 함으로써 코드의 생산 효율을 올리는 문법</a:t>
            </a:r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사각형 클래스와 정사각형 클래스 </a:t>
            </a:r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9-2-3.html)</a:t>
            </a: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B5F5D5AE-9C7E-725D-A5C7-E121DB206FBE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1844600"/>
          <a:ext cx="3399692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9692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class </a:t>
                      </a:r>
                      <a:r>
                        <a:rPr lang="ko-KR" altLang="en-US" sz="1300" b="0" dirty="0">
                          <a:solidFill>
                            <a:sysClr val="windowText" lastClr="000000"/>
                          </a:solidFill>
                        </a:rPr>
                        <a:t>클래스 이름 </a:t>
                      </a:r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extends </a:t>
                      </a:r>
                      <a:r>
                        <a:rPr lang="ko-KR" altLang="en-US" sz="1300" b="0" dirty="0">
                          <a:solidFill>
                            <a:sysClr val="windowText" lastClr="000000"/>
                          </a:solidFill>
                        </a:rPr>
                        <a:t>부모클래스 이름 </a:t>
                      </a:r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{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383F6BB-9B14-6BF5-B3B2-AB4C94D4C710}"/>
              </a:ext>
            </a:extLst>
          </p:cNvPr>
          <p:cNvGraphicFramePr>
            <a:graphicFrameLocks noGrp="1"/>
          </p:cNvGraphicFramePr>
          <p:nvPr/>
        </p:nvGraphicFramePr>
        <p:xfrm>
          <a:off x="1492458" y="3101215"/>
          <a:ext cx="4824413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4413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사각형 클래스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class Rectangle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  constructor (width, height)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 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this.width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= width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 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this.height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= height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 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사각형의 둘레를 구하는 메소드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 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getPerimeter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()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11       return 2 * (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this.width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+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this.height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12  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3A160BF-36D6-6F3A-75FA-5E87F674146F}"/>
              </a:ext>
            </a:extLst>
          </p:cNvPr>
          <p:cNvSpPr txBox="1"/>
          <p:nvPr/>
        </p:nvSpPr>
        <p:spPr>
          <a:xfrm>
            <a:off x="5159219" y="6204633"/>
            <a:ext cx="287767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▶ </a:t>
            </a:r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다음 쪽에 코드 이어짐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DB3D17-4FCE-7398-611F-B25C0468385C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상속</a:t>
            </a:r>
          </a:p>
        </p:txBody>
      </p:sp>
    </p:spTree>
    <p:extLst>
      <p:ext uri="{BB962C8B-B14F-4D97-AF65-F5344CB8AC3E}">
        <p14:creationId xmlns:p14="http://schemas.microsoft.com/office/powerpoint/2010/main" val="228488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C9FAD5DC-4C25-4D0F-5B17-D749077DCCFE}"/>
              </a:ext>
            </a:extLst>
          </p:cNvPr>
          <p:cNvSpPr txBox="1">
            <a:spLocks/>
          </p:cNvSpPr>
          <p:nvPr/>
        </p:nvSpPr>
        <p:spPr>
          <a:xfrm>
            <a:off x="497586" y="1095141"/>
            <a:ext cx="11281052" cy="531616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000000"/>
                </a:solidFill>
                <a:latin typeface="+mn-ea"/>
                <a:ea typeface="+mn-ea"/>
              </a:rPr>
              <a:t>상속</a:t>
            </a:r>
            <a:r>
              <a:rPr lang="en-US" altLang="ko-KR" sz="1800">
                <a:solidFill>
                  <a:srgbClr val="000000"/>
                </a:solidFill>
                <a:latin typeface="+mn-ea"/>
                <a:ea typeface="+mn-ea"/>
              </a:rPr>
              <a:t>(inheritance)</a:t>
            </a:r>
          </a:p>
          <a:p>
            <a:pPr lvl="2"/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사각형 클래스와 정사각형 클래스 </a:t>
            </a:r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9-2-3.html)</a:t>
            </a: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1D79878-1C37-7EB8-7BAC-739909D9EB6D}"/>
              </a:ext>
            </a:extLst>
          </p:cNvPr>
          <p:cNvGraphicFramePr>
            <a:graphicFrameLocks noGrp="1"/>
          </p:cNvGraphicFramePr>
          <p:nvPr/>
        </p:nvGraphicFramePr>
        <p:xfrm>
          <a:off x="1534571" y="1953031"/>
          <a:ext cx="4824413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4413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endParaRPr lang="en-US" altLang="ko-KR" sz="14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14    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사각형의 넓이를 구하는 메소드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15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getArea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()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16       return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this.width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*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this.height</a:t>
                      </a:r>
                      <a:endParaRPr lang="en-US" altLang="ko-KR" sz="14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17    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18  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20  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정사각형 클래스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21   class Square extends Rectangle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22     constructor (length)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23       super(length, length)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24    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25 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26  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27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28  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클래스 사용하기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29   const square = new Square(10, 20)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30   console.log(`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정사각형의 둘레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: ${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square.getPerimeter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()}`)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31   console.log(`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정사각형의 넓이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: ${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square.getArea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()}`)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32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A2CB1BA-140D-7585-7D17-CB39F85C7266}"/>
              </a:ext>
            </a:extLst>
          </p:cNvPr>
          <p:cNvSpPr txBox="1"/>
          <p:nvPr/>
        </p:nvSpPr>
        <p:spPr>
          <a:xfrm>
            <a:off x="1360341" y="1822486"/>
            <a:ext cx="173558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◀ </a:t>
            </a:r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앞쪽에 이어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C31A23-C128-7C6D-A170-1C4587D0713D}"/>
              </a:ext>
            </a:extLst>
          </p:cNvPr>
          <p:cNvSpPr txBox="1"/>
          <p:nvPr/>
        </p:nvSpPr>
        <p:spPr>
          <a:xfrm>
            <a:off x="5391463" y="4112493"/>
            <a:ext cx="44078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dirty="0">
                <a:solidFill>
                  <a:srgbClr val="FF0000"/>
                </a:solidFill>
              </a:rPr>
              <a:t>부모의 생성자 함수를 호출하는 코드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A5F287-DC35-6DB8-514B-A4BD6CC66862}"/>
              </a:ext>
            </a:extLst>
          </p:cNvPr>
          <p:cNvSpPr txBox="1"/>
          <p:nvPr/>
        </p:nvSpPr>
        <p:spPr>
          <a:xfrm>
            <a:off x="5391463" y="3421130"/>
            <a:ext cx="44078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FF0000"/>
                </a:solidFill>
              </a:rPr>
              <a:t>Square </a:t>
            </a:r>
            <a:r>
              <a:rPr lang="ko-KR" altLang="en-US" sz="1400" b="0" dirty="0">
                <a:solidFill>
                  <a:srgbClr val="FF0000"/>
                </a:solidFill>
              </a:rPr>
              <a:t>클래스가 자식 클래스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593580-2BD4-F67F-798C-C9A8CDCBE0A1}"/>
              </a:ext>
            </a:extLst>
          </p:cNvPr>
          <p:cNvSpPr txBox="1"/>
          <p:nvPr/>
        </p:nvSpPr>
        <p:spPr>
          <a:xfrm>
            <a:off x="4781863" y="4485543"/>
            <a:ext cx="44078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 err="1">
                <a:solidFill>
                  <a:srgbClr val="FF0000"/>
                </a:solidFill>
              </a:rPr>
              <a:t>getPerimeter</a:t>
            </a:r>
            <a:r>
              <a:rPr lang="en-US" altLang="ko-KR" sz="1400" b="0" dirty="0">
                <a:solidFill>
                  <a:srgbClr val="FF0000"/>
                </a:solidFill>
              </a:rPr>
              <a:t>() </a:t>
            </a:r>
            <a:r>
              <a:rPr lang="ko-KR" altLang="en-US" sz="1400" b="0" dirty="0">
                <a:solidFill>
                  <a:srgbClr val="FF0000"/>
                </a:solidFill>
              </a:rPr>
              <a:t>메소드와 </a:t>
            </a:r>
            <a:r>
              <a:rPr lang="en-US" altLang="ko-KR" sz="1400" b="0" dirty="0" err="1">
                <a:solidFill>
                  <a:srgbClr val="FF0000"/>
                </a:solidFill>
              </a:rPr>
              <a:t>getArea</a:t>
            </a:r>
            <a:r>
              <a:rPr lang="en-US" altLang="ko-KR" sz="1400" b="0" dirty="0">
                <a:solidFill>
                  <a:srgbClr val="FF0000"/>
                </a:solidFill>
              </a:rPr>
              <a:t>() </a:t>
            </a:r>
            <a:r>
              <a:rPr lang="ko-KR" altLang="en-US" sz="1400" b="0" dirty="0">
                <a:solidFill>
                  <a:srgbClr val="FF0000"/>
                </a:solidFill>
              </a:rPr>
              <a:t>메소드를 제거함</a:t>
            </a:r>
            <a:endParaRPr lang="en-US" altLang="ko-KR" sz="1400" b="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1ECB7B-0248-10E4-A54B-1AC24FB254C0}"/>
              </a:ext>
            </a:extLst>
          </p:cNvPr>
          <p:cNvSpPr txBox="1"/>
          <p:nvPr/>
        </p:nvSpPr>
        <p:spPr>
          <a:xfrm>
            <a:off x="6716171" y="5560492"/>
            <a:ext cx="44078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 err="1">
                <a:solidFill>
                  <a:srgbClr val="FF0000"/>
                </a:solidFill>
              </a:rPr>
              <a:t>getPerimeter</a:t>
            </a:r>
            <a:r>
              <a:rPr lang="en-US" altLang="ko-KR" sz="1400" b="0" dirty="0">
                <a:solidFill>
                  <a:srgbClr val="FF0000"/>
                </a:solidFill>
              </a:rPr>
              <a:t>() </a:t>
            </a:r>
            <a:r>
              <a:rPr lang="ko-KR" altLang="en-US" sz="1400" b="0" dirty="0">
                <a:solidFill>
                  <a:srgbClr val="FF0000"/>
                </a:solidFill>
              </a:rPr>
              <a:t>메소드와 </a:t>
            </a:r>
            <a:r>
              <a:rPr lang="en-US" altLang="ko-KR" sz="1400" b="0" dirty="0" err="1">
                <a:solidFill>
                  <a:srgbClr val="FF0000"/>
                </a:solidFill>
              </a:rPr>
              <a:t>getArea</a:t>
            </a:r>
            <a:r>
              <a:rPr lang="en-US" altLang="ko-KR" sz="1400" b="0" dirty="0">
                <a:solidFill>
                  <a:srgbClr val="FF0000"/>
                </a:solidFill>
              </a:rPr>
              <a:t>() </a:t>
            </a:r>
            <a:r>
              <a:rPr lang="ko-KR" altLang="en-US" sz="1400" b="0" dirty="0">
                <a:solidFill>
                  <a:srgbClr val="FF0000"/>
                </a:solidFill>
              </a:rPr>
              <a:t>메소드를</a:t>
            </a:r>
          </a:p>
          <a:p>
            <a:r>
              <a:rPr lang="ko-KR" altLang="en-US" sz="1400" b="0" dirty="0">
                <a:solidFill>
                  <a:srgbClr val="FF0000"/>
                </a:solidFill>
              </a:rPr>
              <a:t>선언하지 않았지만</a:t>
            </a:r>
            <a:r>
              <a:rPr lang="en-US" altLang="ko-KR" sz="1400" b="0" dirty="0">
                <a:solidFill>
                  <a:srgbClr val="FF0000"/>
                </a:solidFill>
              </a:rPr>
              <a:t>, </a:t>
            </a:r>
            <a:r>
              <a:rPr lang="ko-KR" altLang="en-US" sz="1400" b="0" dirty="0">
                <a:solidFill>
                  <a:srgbClr val="FF0000"/>
                </a:solidFill>
              </a:rPr>
              <a:t>상속 받았으므로 사용할 수 있음</a:t>
            </a:r>
            <a:endParaRPr lang="en-US" altLang="ko-KR" sz="1400" b="0" dirty="0">
              <a:solidFill>
                <a:srgbClr val="FF0000"/>
              </a:solidFill>
            </a:endParaRPr>
          </a:p>
        </p:txBody>
      </p:sp>
      <p:sp>
        <p:nvSpPr>
          <p:cNvPr id="9" name="Right Bracket 4">
            <a:extLst>
              <a:ext uri="{FF2B5EF4-FFF2-40B4-BE49-F238E27FC236}">
                <a16:creationId xmlns:a16="http://schemas.microsoft.com/office/drawing/2014/main" id="{76CC6EAC-6485-75F6-A685-0A75DC9E3B07}"/>
              </a:ext>
            </a:extLst>
          </p:cNvPr>
          <p:cNvSpPr/>
          <p:nvPr/>
        </p:nvSpPr>
        <p:spPr>
          <a:xfrm>
            <a:off x="6358984" y="5725503"/>
            <a:ext cx="174230" cy="307777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Straight Arrow Connector 7">
            <a:extLst>
              <a:ext uri="{FF2B5EF4-FFF2-40B4-BE49-F238E27FC236}">
                <a16:creationId xmlns:a16="http://schemas.microsoft.com/office/drawing/2014/main" id="{7B9B44DE-447E-6B30-6B0D-2BA0E4D29EB2}"/>
              </a:ext>
            </a:extLst>
          </p:cNvPr>
          <p:cNvCxnSpPr>
            <a:stCxn id="9" idx="2"/>
          </p:cNvCxnSpPr>
          <p:nvPr/>
        </p:nvCxnSpPr>
        <p:spPr>
          <a:xfrm>
            <a:off x="6533214" y="5879392"/>
            <a:ext cx="182957" cy="10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7">
            <a:extLst>
              <a:ext uri="{FF2B5EF4-FFF2-40B4-BE49-F238E27FC236}">
                <a16:creationId xmlns:a16="http://schemas.microsoft.com/office/drawing/2014/main" id="{123DB530-6A02-0998-F5C8-EC547B12277C}"/>
              </a:ext>
            </a:extLst>
          </p:cNvPr>
          <p:cNvCxnSpPr/>
          <p:nvPr/>
        </p:nvCxnSpPr>
        <p:spPr>
          <a:xfrm>
            <a:off x="1933156" y="4682820"/>
            <a:ext cx="28487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9">
            <a:extLst>
              <a:ext uri="{FF2B5EF4-FFF2-40B4-BE49-F238E27FC236}">
                <a16:creationId xmlns:a16="http://schemas.microsoft.com/office/drawing/2014/main" id="{D0F9B550-A6F8-EBBF-8E4C-4845C9FA4510}"/>
              </a:ext>
            </a:extLst>
          </p:cNvPr>
          <p:cNvCxnSpPr>
            <a:cxnSpLocks/>
          </p:cNvCxnSpPr>
          <p:nvPr/>
        </p:nvCxnSpPr>
        <p:spPr>
          <a:xfrm>
            <a:off x="3844017" y="4243588"/>
            <a:ext cx="1547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21">
            <a:extLst>
              <a:ext uri="{FF2B5EF4-FFF2-40B4-BE49-F238E27FC236}">
                <a16:creationId xmlns:a16="http://schemas.microsoft.com/office/drawing/2014/main" id="{913D1666-A99D-6CFB-DC80-DC7DDE64B8A3}"/>
              </a:ext>
            </a:extLst>
          </p:cNvPr>
          <p:cNvCxnSpPr/>
          <p:nvPr/>
        </p:nvCxnSpPr>
        <p:spPr>
          <a:xfrm>
            <a:off x="2812387" y="3894352"/>
            <a:ext cx="137115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Freeform: Shape 23">
            <a:extLst>
              <a:ext uri="{FF2B5EF4-FFF2-40B4-BE49-F238E27FC236}">
                <a16:creationId xmlns:a16="http://schemas.microsoft.com/office/drawing/2014/main" id="{6E0B52EB-52FA-CAEF-445B-9606968F153A}"/>
              </a:ext>
            </a:extLst>
          </p:cNvPr>
          <p:cNvSpPr/>
          <p:nvPr/>
        </p:nvSpPr>
        <p:spPr>
          <a:xfrm>
            <a:off x="3844017" y="3556734"/>
            <a:ext cx="1547446" cy="539262"/>
          </a:xfrm>
          <a:custGeom>
            <a:avLst/>
            <a:gdLst>
              <a:gd name="connsiteX0" fmla="*/ 0 w 1406769"/>
              <a:gd name="connsiteY0" fmla="*/ 339969 h 539262"/>
              <a:gd name="connsiteX1" fmla="*/ 0 w 1406769"/>
              <a:gd name="connsiteY1" fmla="*/ 539262 h 539262"/>
              <a:gd name="connsiteX2" fmla="*/ 902677 w 1406769"/>
              <a:gd name="connsiteY2" fmla="*/ 539262 h 539262"/>
              <a:gd name="connsiteX3" fmla="*/ 902677 w 1406769"/>
              <a:gd name="connsiteY3" fmla="*/ 0 h 539262"/>
              <a:gd name="connsiteX4" fmla="*/ 1406769 w 1406769"/>
              <a:gd name="connsiteY4" fmla="*/ 0 h 539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6769" h="539262">
                <a:moveTo>
                  <a:pt x="0" y="339969"/>
                </a:moveTo>
                <a:lnTo>
                  <a:pt x="0" y="539262"/>
                </a:lnTo>
                <a:lnTo>
                  <a:pt x="902677" y="539262"/>
                </a:lnTo>
                <a:lnTo>
                  <a:pt x="902677" y="0"/>
                </a:lnTo>
                <a:lnTo>
                  <a:pt x="1406769" y="0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25">
            <a:extLst>
              <a:ext uri="{FF2B5EF4-FFF2-40B4-BE49-F238E27FC236}">
                <a16:creationId xmlns:a16="http://schemas.microsoft.com/office/drawing/2014/main" id="{BC13D4BD-879B-74CB-15CE-9CEAC1513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7283" y="1815067"/>
            <a:ext cx="2695518" cy="134775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1AA07CE-0685-5ED5-B82C-3CE9AB16CC38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상속</a:t>
            </a:r>
          </a:p>
        </p:txBody>
      </p:sp>
    </p:spTree>
    <p:extLst>
      <p:ext uri="{BB962C8B-B14F-4D97-AF65-F5344CB8AC3E}">
        <p14:creationId xmlns:p14="http://schemas.microsoft.com/office/powerpoint/2010/main" val="1265504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1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가시속성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39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0B0BC89-31BE-F968-6131-84095A10580F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Private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속성과 메소드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5DD037F7-018D-56B9-FA80-7A5D3D1505AB}"/>
              </a:ext>
            </a:extLst>
          </p:cNvPr>
          <p:cNvSpPr txBox="1">
            <a:spLocks/>
          </p:cNvSpPr>
          <p:nvPr/>
        </p:nvSpPr>
        <p:spPr>
          <a:xfrm>
            <a:off x="455474" y="1075508"/>
            <a:ext cx="11281052" cy="531616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>
                <a:solidFill>
                  <a:srgbClr val="000000"/>
                </a:solidFill>
                <a:latin typeface="+mn-ea"/>
                <a:ea typeface="+mn-ea"/>
              </a:rPr>
              <a:t>private </a:t>
            </a:r>
            <a:r>
              <a:rPr lang="ko-KR" altLang="en-US" sz="1800">
                <a:solidFill>
                  <a:srgbClr val="000000"/>
                </a:solidFill>
                <a:latin typeface="+mn-ea"/>
                <a:ea typeface="+mn-ea"/>
              </a:rPr>
              <a:t>속성과 메소드</a:t>
            </a:r>
            <a:endParaRPr lang="en-US" altLang="ko-KR" sz="18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사각형 클래스와 정사각형 클래스 </a:t>
            </a:r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9-2-4.html)</a:t>
            </a: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255AC44D-0896-8A1D-E2F2-C07AA9297907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1857198"/>
          <a:ext cx="5638800" cy="42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8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정사각형 클래스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class Square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  constructor (length)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 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this.length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= length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 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getPerimeter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() { return 4 *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this.length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 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getArea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() { return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this.length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*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this.length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12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클래스 사용하기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13   const square = new Square(-10)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14   console.log(`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정사각형의 둘레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: ${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square.getPerimeter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()}`)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15   console.log(`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정사각형의 넓이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: ${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square.getArea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()}`)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16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DBFC4ED-B33A-3DEA-8DB4-C70DE099FC46}"/>
              </a:ext>
            </a:extLst>
          </p:cNvPr>
          <p:cNvSpPr txBox="1"/>
          <p:nvPr/>
        </p:nvSpPr>
        <p:spPr>
          <a:xfrm>
            <a:off x="4836081" y="4489085"/>
            <a:ext cx="33067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길이에 음수를 넣어서 사용하고 있음</a:t>
            </a:r>
          </a:p>
        </p:txBody>
      </p:sp>
      <p:sp>
        <p:nvSpPr>
          <p:cNvPr id="5" name="Freeform: Shape 11">
            <a:extLst>
              <a:ext uri="{FF2B5EF4-FFF2-40B4-BE49-F238E27FC236}">
                <a16:creationId xmlns:a16="http://schemas.microsoft.com/office/drawing/2014/main" id="{F6EEC9A7-437E-F5A6-6033-140606FE27BA}"/>
              </a:ext>
            </a:extLst>
          </p:cNvPr>
          <p:cNvSpPr/>
          <p:nvPr/>
        </p:nvSpPr>
        <p:spPr>
          <a:xfrm>
            <a:off x="4337259" y="4654701"/>
            <a:ext cx="495300" cy="165100"/>
          </a:xfrm>
          <a:custGeom>
            <a:avLst/>
            <a:gdLst>
              <a:gd name="connsiteX0" fmla="*/ 0 w 495300"/>
              <a:gd name="connsiteY0" fmla="*/ 165100 h 165100"/>
              <a:gd name="connsiteX1" fmla="*/ 0 w 495300"/>
              <a:gd name="connsiteY1" fmla="*/ 0 h 165100"/>
              <a:gd name="connsiteX2" fmla="*/ 495300 w 495300"/>
              <a:gd name="connsiteY2" fmla="*/ 0 h 16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5300" h="165100">
                <a:moveTo>
                  <a:pt x="0" y="165100"/>
                </a:moveTo>
                <a:lnTo>
                  <a:pt x="0" y="0"/>
                </a:lnTo>
                <a:lnTo>
                  <a:pt x="495300" y="0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18">
            <a:extLst>
              <a:ext uri="{FF2B5EF4-FFF2-40B4-BE49-F238E27FC236}">
                <a16:creationId xmlns:a16="http://schemas.microsoft.com/office/drawing/2014/main" id="{C55B46AF-BD30-9AB6-8008-B3D63C0A5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2843" y="2900195"/>
            <a:ext cx="2651675" cy="13345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5E83B9-D786-8F04-083D-8E7FC771DEEA}"/>
              </a:ext>
            </a:extLst>
          </p:cNvPr>
          <p:cNvSpPr txBox="1"/>
          <p:nvPr/>
        </p:nvSpPr>
        <p:spPr>
          <a:xfrm>
            <a:off x="1492459" y="6015694"/>
            <a:ext cx="7315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YoonV YoonMyungjo100Std_OTF"/>
              </a:rPr>
              <a:t>※ 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YoonV YoonMyungjo100Std_OTF"/>
              </a:rPr>
              <a:t>현재 코드를 보면 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ITC Garamond Std Lt"/>
              </a:rPr>
              <a:t>Square 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YoonV YoonMyungjo100Std_OTF"/>
              </a:rPr>
              <a:t>객체를 생성할 때 생성자의 매개변수로 음수를 전달하고 있음</a:t>
            </a:r>
            <a:br>
              <a:rPr lang="en-US" altLang="ko-KR" sz="1400" b="0" i="0" u="none" strike="noStrike" baseline="0" dirty="0">
                <a:solidFill>
                  <a:srgbClr val="FF0000"/>
                </a:solidFill>
                <a:latin typeface="YoonV YoonMyungjo100Std_OTF"/>
              </a:rPr>
            </a:b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YoonV YoonMyungjo100Std_OTF"/>
              </a:rPr>
              <a:t>     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YoonV YoonMyungjo100Std_OTF"/>
              </a:rPr>
              <a:t>그런데 ‘길이’라는 것은 음수가 나올 수 없는 값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YoonV YoonMyungjo100Std_OTF"/>
              </a:rPr>
              <a:t>!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13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3181</Words>
  <Application>Microsoft Office PowerPoint</Application>
  <PresentationFormat>와이드스크린</PresentationFormat>
  <Paragraphs>591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9" baseType="lpstr">
      <vt:lpstr>ITC Garamond Std Lt</vt:lpstr>
      <vt:lpstr>KoPubWorld돋움체 Bold</vt:lpstr>
      <vt:lpstr>PCSJUS+RixVeryGoodPM</vt:lpstr>
      <vt:lpstr>YoonV YoonMyungjo100Std_OTF</vt:lpstr>
      <vt:lpstr>맑은 고딕</vt:lpstr>
      <vt:lpstr>시스템 서체</vt:lpstr>
      <vt:lpstr>Arial</vt:lpstr>
      <vt:lpstr>Office 테마</vt:lpstr>
      <vt:lpstr>PowerPoint 프레젠테이션</vt:lpstr>
      <vt:lpstr>01[HTML+CSS+ JAVASCRIPT] 상속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01[HTML+CSS+ JAVASCRIPT] 가시속성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01[HTML+CSS+ JAVASCRIPT] 게터/세터</vt:lpstr>
      <vt:lpstr>PowerPoint 프레젠테이션</vt:lpstr>
      <vt:lpstr>PowerPoint 프레젠테이션</vt:lpstr>
      <vt:lpstr>PowerPoint 프레젠테이션</vt:lpstr>
      <vt:lpstr>PowerPoint 프레젠테이션</vt:lpstr>
      <vt:lpstr>01[HTML+CSS+ JAVASCRIPT] Static 속성</vt:lpstr>
      <vt:lpstr>PowerPoint 프레젠테이션</vt:lpstr>
      <vt:lpstr>PowerPoint 프레젠테이션</vt:lpstr>
      <vt:lpstr>01[HTML+CSS+ JAVASCRIPT] 오버라이드</vt:lpstr>
      <vt:lpstr>PowerPoint 프레젠테이션</vt:lpstr>
      <vt:lpstr>PowerPoint 프레젠테이션</vt:lpstr>
      <vt:lpstr>PowerPoint 프레젠테이션</vt:lpstr>
      <vt:lpstr>PowerPoint 프레젠테이션</vt:lpstr>
      <vt:lpstr>01[HTML+CSS+ JAVASCRIPT] 확인문제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4</cp:revision>
  <dcterms:created xsi:type="dcterms:W3CDTF">2023-05-20T11:00:56Z</dcterms:created>
  <dcterms:modified xsi:type="dcterms:W3CDTF">2023-05-20T11:14:27Z</dcterms:modified>
</cp:coreProperties>
</file>