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849" r:id="rId3"/>
    <p:sldId id="22680" r:id="rId4"/>
    <p:sldId id="22701" r:id="rId5"/>
    <p:sldId id="22706" r:id="rId6"/>
    <p:sldId id="22913" r:id="rId7"/>
    <p:sldId id="22794" r:id="rId8"/>
    <p:sldId id="22795" r:id="rId9"/>
    <p:sldId id="22914" r:id="rId10"/>
    <p:sldId id="22721" r:id="rId11"/>
    <p:sldId id="22720" r:id="rId12"/>
    <p:sldId id="22711" r:id="rId13"/>
    <p:sldId id="22717" r:id="rId14"/>
    <p:sldId id="22722" r:id="rId15"/>
    <p:sldId id="22723" r:id="rId16"/>
    <p:sldId id="22726" r:id="rId17"/>
    <p:sldId id="22727" r:id="rId18"/>
    <p:sldId id="22728" r:id="rId19"/>
    <p:sldId id="22796" r:id="rId20"/>
    <p:sldId id="22797" r:id="rId21"/>
    <p:sldId id="22798" r:id="rId22"/>
    <p:sldId id="22799" r:id="rId23"/>
    <p:sldId id="22915" r:id="rId24"/>
    <p:sldId id="22743" r:id="rId25"/>
    <p:sldId id="22744" r:id="rId26"/>
    <p:sldId id="22800" r:id="rId27"/>
    <p:sldId id="22748" r:id="rId28"/>
    <p:sldId id="22750" r:id="rId29"/>
    <p:sldId id="22751" r:id="rId30"/>
    <p:sldId id="22754" r:id="rId31"/>
    <p:sldId id="22757" r:id="rId32"/>
    <p:sldId id="22758" r:id="rId33"/>
    <p:sldId id="22801" r:id="rId34"/>
    <p:sldId id="22802" r:id="rId35"/>
    <p:sldId id="22916" r:id="rId36"/>
    <p:sldId id="22813" r:id="rId37"/>
    <p:sldId id="2281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B5ACE-5112-916A-7737-88C5914D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AED66-5627-6272-99D1-ACB2B0A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F60ED-C2A0-B381-B239-70AFFE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16FE-4EE2-7B99-3CD6-4E6350F5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79F14-15DF-F48D-029A-C994154C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5AB6-61DE-C706-DBFD-BAD9DF01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C3BCF-271A-34F2-1FDD-F7ECE585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520F-5E29-FD73-0F18-811AD743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D51DB-F7CC-A7E3-2B6E-9401A68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F3F28-47AF-9985-3DF8-CA0E0A74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1410-F19B-8FF0-0607-CBF343DC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A0488-4BD3-932A-BAE1-DEBB0EF2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D30-5699-9D78-E900-258B13D9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C12F-15C3-44F7-635E-9F337E9F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EDCD7-4F79-CE94-0F0E-C1450638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7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D638-45A6-B463-9B6C-AF89D17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1694E-D094-D83C-1514-FCC5E12B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18DA6-8679-467E-F0C4-C51321BF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74B36-A23F-E686-2B9F-74D31861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550E-F129-1F32-EDB6-F5A8D3D3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DEA4-A569-8F72-785A-4E1240C0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7B8D3-23A0-F54C-33C2-8C34F0A9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B3BD2-6C7C-351D-8374-187933FE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2AC-746E-BEFF-BDBF-95F6403A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9ED8-EF1B-22FC-13A6-E308582F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2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FBDCF-0C40-FA12-3FBA-F0AC9E6B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D479B-F535-28D9-63B5-6B822AD2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1170D-9678-DC90-E511-9F53F00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9CB8-94D9-27C5-F5A8-12B17EF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E8C2A-FF73-84F7-0368-C4E2C2F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48CC-CB67-70B3-753A-DE6E0CFC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E6CD-B6AD-8E98-07EE-1C670E9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7F804-C51F-6325-4384-49DD57A5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CE493-57D3-EEF3-F967-AFE42EBE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43A88-B2E7-5FB6-EC74-5AABB156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513CB-522E-AC9D-B02F-FE184CAB2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5BD860-1C6F-C08A-393D-4D688E71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DCDDA-2D15-AA96-062F-2A0F5B6A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16853-00EE-C959-6D5F-A1D0CED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1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BA64-F432-1891-5C16-D35EF2C7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A3AAD-4226-7144-B788-9E9E14BE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CDBF6-E4F0-8F0D-D447-CFDAEBC9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6C0CEB-D885-0BB3-E596-8B12691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1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BB71D7-0457-30ED-5803-BF196F96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C62255-C4A5-EAF6-ED94-AEB9DD79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BA330-4367-8B0D-157F-C4093ED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12D5-7D6D-FD95-2214-BBE0A925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2AACF-BF84-E9CD-70A8-E1340758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9B8E3-DD9C-939F-F64D-0E4AD617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9CD0A-4BD9-0A23-8F76-739FE5A7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CD9BB-1BCB-6F86-1E4E-3618A738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555A4-83D7-63D0-693A-C7359FE5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777A8-F341-04AF-C4CC-150914FB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4D023-FDF5-2588-8FA3-780C28565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4C1F9-569F-C234-DFEA-4E128FF1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ABD35-8BEF-852A-D4F5-44101B4F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2B224-0D4B-EC34-830A-D4D41FA5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2E6B3-47EE-5717-89C9-2B4FC47E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4437C-9F13-B183-3CA0-7CA1FE2F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A5377-FB00-A394-E746-EBCFD1AD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E9B8A-40C0-3ABB-12E8-2B7455DB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E85C-9B4F-4A3A-9835-216C06A6A53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D87EE-D18A-72C6-E35A-2D70AC80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4600D-524E-86DC-260D-59FEE26A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65D-CEDB-4393-9905-BEDBDD80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305.DOM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기초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139C6C-3AED-7E14-3AE7-867F9F64C4B2}"/>
              </a:ext>
            </a:extLst>
          </p:cNvPr>
          <p:cNvSpPr/>
          <p:nvPr/>
        </p:nvSpPr>
        <p:spPr>
          <a:xfrm>
            <a:off x="751114" y="1170895"/>
            <a:ext cx="9087035" cy="7958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웹 문서에서 원하는 요소를 찾아가는 것을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접근한다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(access)”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고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제목의 글자색을 바꾸고 싶다면 우선 제목까지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접근해야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’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C55A12E-A31B-DD0C-1034-46267526D34D}"/>
              </a:ext>
            </a:extLst>
          </p:cNvPr>
          <p:cNvSpPr txBox="1">
            <a:spLocks/>
          </p:cNvSpPr>
          <p:nvPr/>
        </p:nvSpPr>
        <p:spPr>
          <a:xfrm>
            <a:off x="631885" y="2358787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/>
              <a:t>querySelector</a:t>
            </a:r>
            <a:r>
              <a:rPr kumimoji="1" lang="en-US" altLang="ko-Kore-KR" sz="2400" dirty="0"/>
              <a:t>(), </a:t>
            </a:r>
            <a:r>
              <a:rPr kumimoji="1" lang="en-US" altLang="ko-Kore-KR" sz="2400" dirty="0" err="1"/>
              <a:t>querySelectorAll</a:t>
            </a:r>
            <a:r>
              <a:rPr kumimoji="1" lang="en-US" altLang="ko-Kore-KR" sz="2400" dirty="0"/>
              <a:t>() </a:t>
            </a:r>
            <a:r>
              <a:rPr kumimoji="1" lang="ko-KR" altLang="en-US" sz="2400" dirty="0"/>
              <a:t>함수</a:t>
            </a:r>
            <a:endParaRPr kumimoji="1" lang="ko-Kore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2DA39D-DCF0-0CD1-BE65-3FEBA2A45A77}"/>
              </a:ext>
            </a:extLst>
          </p:cNvPr>
          <p:cNvSpPr/>
          <p:nvPr/>
        </p:nvSpPr>
        <p:spPr>
          <a:xfrm>
            <a:off x="631885" y="4303455"/>
            <a:ext cx="9585635" cy="18930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선택자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id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이름 앞에는 해시 기호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(#), class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이름 앞에는 마침표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(.),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태그는 기호 없이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태그명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반환 값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querySelecotor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메서드는 한 개의 값만 반환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querySelecotorAll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메서드는 반환 값이 여러 개일 때 모두 반환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노드 리스트로 저장됨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29407-1FDB-AF81-18E7-BEFE49E06CEF}"/>
              </a:ext>
            </a:extLst>
          </p:cNvPr>
          <p:cNvSpPr txBox="1"/>
          <p:nvPr/>
        </p:nvSpPr>
        <p:spPr>
          <a:xfrm>
            <a:off x="631885" y="3455874"/>
            <a:ext cx="2923903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querySelector(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선택자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FE322-EDEC-8200-E5A0-8B8DF1311D1E}"/>
              </a:ext>
            </a:extLst>
          </p:cNvPr>
          <p:cNvSpPr txBox="1"/>
          <p:nvPr/>
        </p:nvSpPr>
        <p:spPr>
          <a:xfrm>
            <a:off x="4089188" y="3455874"/>
            <a:ext cx="3167743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querySelectorAll(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선택자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4DFE1-7278-1E2E-E080-1EC01A08C82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요소에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147786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870D3-200D-2CA2-8F5F-613964D0DD67}"/>
              </a:ext>
            </a:extLst>
          </p:cNvPr>
          <p:cNvSpPr txBox="1"/>
          <p:nvPr/>
        </p:nvSpPr>
        <p:spPr>
          <a:xfrm>
            <a:off x="757645" y="557349"/>
            <a:ext cx="7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05\index.html</a:t>
            </a:r>
            <a:r>
              <a:rPr lang="ko-KR" altLang="en-US" dirty="0"/>
              <a:t>을 웹 브라우저 창에 불러온 후 콘솔 창을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88C3-09B3-93F5-75A0-C929710A949C}"/>
              </a:ext>
            </a:extLst>
          </p:cNvPr>
          <p:cNvSpPr txBox="1"/>
          <p:nvPr/>
        </p:nvSpPr>
        <p:spPr>
          <a:xfrm>
            <a:off x="838201" y="2255526"/>
            <a:ext cx="49094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en-US" altLang="ko-Kore-KR" dirty="0">
                <a:solidFill>
                  <a:prstClr val="black"/>
                </a:solidFill>
                <a:latin typeface="Calibri" panose="020F0502020204030204"/>
              </a:rPr>
              <a:t>h1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FE866-0357-8E19-2A90-2BD143345C54}"/>
              </a:ext>
            </a:extLst>
          </p:cNvPr>
          <p:cNvSpPr txBox="1"/>
          <p:nvPr/>
        </p:nvSpPr>
        <p:spPr>
          <a:xfrm>
            <a:off x="838201" y="3021153"/>
            <a:ext cx="49094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en-US" altLang="ko-Kore-KR" dirty="0">
                <a:solidFill>
                  <a:prstClr val="black"/>
                </a:solidFill>
                <a:latin typeface="Calibri" panose="020F0502020204030204"/>
              </a:rPr>
              <a:t>#profile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828EF3-8F89-FCB8-D520-65FF715F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2" y="3813744"/>
            <a:ext cx="4710127" cy="22587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A8A21-6EFB-9266-FFEB-3FBBACAE2B3E}"/>
              </a:ext>
            </a:extLst>
          </p:cNvPr>
          <p:cNvSpPr txBox="1"/>
          <p:nvPr/>
        </p:nvSpPr>
        <p:spPr>
          <a:xfrm>
            <a:off x="838201" y="1515291"/>
            <a:ext cx="45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</a:t>
            </a:r>
            <a:r>
              <a:rPr lang="en-US" altLang="ko-KR" b="1" dirty="0"/>
              <a:t> </a:t>
            </a:r>
            <a:r>
              <a:rPr lang="ko-KR" altLang="en-US" b="1" dirty="0"/>
              <a:t>요소 하나만 접근할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034-BB50-0DE4-F87B-D377421F1FE9}"/>
              </a:ext>
            </a:extLst>
          </p:cNvPr>
          <p:cNvSpPr txBox="1"/>
          <p:nvPr/>
        </p:nvSpPr>
        <p:spPr>
          <a:xfrm>
            <a:off x="6977744" y="1515291"/>
            <a:ext cx="45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</a:t>
            </a:r>
            <a:r>
              <a:rPr lang="en-US" altLang="ko-KR" b="1" dirty="0"/>
              <a:t> </a:t>
            </a:r>
            <a:r>
              <a:rPr lang="ko-KR" altLang="en-US" b="1" dirty="0"/>
              <a:t>요소 여러 개에 접근할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46FA7-4B03-6A84-4266-7FF090091AB4}"/>
              </a:ext>
            </a:extLst>
          </p:cNvPr>
          <p:cNvSpPr txBox="1"/>
          <p:nvPr/>
        </p:nvSpPr>
        <p:spPr>
          <a:xfrm>
            <a:off x="6723017" y="2255526"/>
            <a:ext cx="496388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document.querySelectorAll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(“.user”)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18CBAC-AF03-CD10-B258-13D88A95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13" y="3129181"/>
            <a:ext cx="5147866" cy="2333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E24CC1-B2CF-0D23-C95D-BB9F2C6F550F}"/>
              </a:ext>
            </a:extLst>
          </p:cNvPr>
          <p:cNvCxnSpPr/>
          <p:nvPr/>
        </p:nvCxnSpPr>
        <p:spPr>
          <a:xfrm>
            <a:off x="6191795" y="1367246"/>
            <a:ext cx="0" cy="53296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A82F4-11B8-49CE-EEB2-E3C9A4A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getElement</a:t>
            </a:r>
            <a:r>
              <a:rPr kumimoji="1" lang="en-US" altLang="ko-KR" sz="2400" dirty="0"/>
              <a:t>~</a:t>
            </a:r>
            <a:r>
              <a:rPr kumimoji="1" lang="ko-KR" altLang="en-US" sz="2400" dirty="0"/>
              <a:t> 함수</a:t>
            </a:r>
            <a:r>
              <a:rPr kumimoji="1" lang="en-US" altLang="ko-Kore-KR" sz="2400" dirty="0"/>
              <a:t> </a:t>
            </a:r>
            <a:endParaRPr kumimoji="1" lang="ko-Kore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B7C-FEB9-377A-2FB7-A189C8148BDF}"/>
              </a:ext>
            </a:extLst>
          </p:cNvPr>
          <p:cNvSpPr/>
          <p:nvPr/>
        </p:nvSpPr>
        <p:spPr>
          <a:xfrm>
            <a:off x="786711" y="2215106"/>
            <a:ext cx="2589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getElementById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23A9B-660C-D701-996B-B6A0B3BDDE57}"/>
              </a:ext>
            </a:extLst>
          </p:cNvPr>
          <p:cNvSpPr/>
          <p:nvPr/>
        </p:nvSpPr>
        <p:spPr>
          <a:xfrm>
            <a:off x="786711" y="3514761"/>
            <a:ext cx="385630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getElementsByClassName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B95318-926D-BF4D-5153-B3D6FFC989FA}"/>
              </a:ext>
            </a:extLst>
          </p:cNvPr>
          <p:cNvSpPr/>
          <p:nvPr/>
        </p:nvSpPr>
        <p:spPr>
          <a:xfrm>
            <a:off x="748169" y="5125084"/>
            <a:ext cx="39333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getElementsByTagName(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C7E61-5B55-D7A1-4A5B-D5F66934D531}"/>
              </a:ext>
            </a:extLst>
          </p:cNvPr>
          <p:cNvSpPr txBox="1"/>
          <p:nvPr/>
        </p:nvSpPr>
        <p:spPr>
          <a:xfrm>
            <a:off x="909221" y="2890262"/>
            <a:ext cx="403564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document.getElementById(“id</a:t>
            </a:r>
            <a:r>
              <a:rPr kumimoji="1" lang="ko-Kore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명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5F114-7F7E-1A31-BAAD-9C3D53625F3E}"/>
              </a:ext>
            </a:extLst>
          </p:cNvPr>
          <p:cNvSpPr txBox="1"/>
          <p:nvPr/>
        </p:nvSpPr>
        <p:spPr>
          <a:xfrm>
            <a:off x="909222" y="4205758"/>
            <a:ext cx="459493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document.getElementsByClassName(“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클래스명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”)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392E6-D1EB-7A24-E903-A50C11A2A820}"/>
              </a:ext>
            </a:extLst>
          </p:cNvPr>
          <p:cNvSpPr txBox="1"/>
          <p:nvPr/>
        </p:nvSpPr>
        <p:spPr>
          <a:xfrm>
            <a:off x="909221" y="5690079"/>
            <a:ext cx="459493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document.getElementsByTagName</a:t>
            </a: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태그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”)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CD706-1FF7-ED30-2EF1-88B4C8BB2CDD}"/>
              </a:ext>
            </a:extLst>
          </p:cNvPr>
          <p:cNvSpPr txBox="1"/>
          <p:nvPr/>
        </p:nvSpPr>
        <p:spPr>
          <a:xfrm>
            <a:off x="7116416" y="2197175"/>
            <a:ext cx="4594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</a:t>
            </a:r>
            <a:r>
              <a:rPr kumimoji="1" lang="en-US" altLang="ko-Kore-KR" b="1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kumimoji="1" lang="en-US" altLang="ko-Kore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와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의 차이</a:t>
            </a:r>
            <a:endParaRPr kumimoji="1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18F5A-9867-BDFF-C333-9194FF650AEF}"/>
              </a:ext>
            </a:extLst>
          </p:cNvPr>
          <p:cNvSpPr txBox="1"/>
          <p:nvPr/>
        </p:nvSpPr>
        <p:spPr>
          <a:xfrm>
            <a:off x="6988671" y="2802813"/>
            <a:ext cx="515318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값이나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class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값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태그 이름을 사용해서 접근하는 것은 같다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querySelector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를 사용하면 둘 이상의 선택자를 조합해서 접근할 수 있음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예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#detail &gt; p)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1F716A-6296-71D4-BA12-3930F4B3A78F}"/>
              </a:ext>
            </a:extLst>
          </p:cNvPr>
          <p:cNvCxnSpPr/>
          <p:nvPr/>
        </p:nvCxnSpPr>
        <p:spPr>
          <a:xfrm>
            <a:off x="6429375" y="904875"/>
            <a:ext cx="0" cy="5638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6A07B-6742-56AE-245F-8B2A0D14E346}"/>
              </a:ext>
            </a:extLst>
          </p:cNvPr>
          <p:cNvSpPr txBox="1"/>
          <p:nvPr/>
        </p:nvSpPr>
        <p:spPr>
          <a:xfrm>
            <a:off x="631885" y="1333500"/>
            <a:ext cx="493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예전부터 사용하던 방법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id</a:t>
            </a:r>
            <a:r>
              <a:rPr lang="ko-KR" altLang="en-US" sz="1600" dirty="0"/>
              <a:t>나 </a:t>
            </a:r>
            <a:r>
              <a:rPr lang="en-US" altLang="ko-KR" sz="1600" dirty="0"/>
              <a:t>class, </a:t>
            </a:r>
            <a:r>
              <a:rPr lang="ko-KR" altLang="en-US" sz="1600" dirty="0"/>
              <a:t>태그명을 사용해서 접근</a:t>
            </a:r>
          </a:p>
        </p:txBody>
      </p:sp>
    </p:spTree>
    <p:extLst>
      <p:ext uri="{BB962C8B-B14F-4D97-AF65-F5344CB8AC3E}">
        <p14:creationId xmlns:p14="http://schemas.microsoft.com/office/powerpoint/2010/main" val="199058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F0D0A-64CB-B0E4-FD0C-CB7AFD1E9EB3}"/>
              </a:ext>
            </a:extLst>
          </p:cNvPr>
          <p:cNvSpPr txBox="1"/>
          <p:nvPr/>
        </p:nvSpPr>
        <p:spPr>
          <a:xfrm>
            <a:off x="899160" y="1690688"/>
            <a:ext cx="9752860" cy="226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접근한 요소의 텍스트 내용을 가져오거나 지정할 때는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innerText,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innerHTML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textContent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프로퍼티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innerText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순수 텍스트를 가져오거나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해당 요소에 텍스트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innerHTML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태그와 함께 텍스트를 가져오거나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해당 요소에 태그와 함께 텍스트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textContent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텍스트를 가져오되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화면에 보이는대로가 아니라 소스에 있는대로 가져옴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화면에서 감춘 요소에서도 내용을 가져올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소스에 공백이 여러 개일 경우 그 공백도 모두 가져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E244A-04B3-5154-0604-FBBB7CA0A70B}"/>
              </a:ext>
            </a:extLst>
          </p:cNvPr>
          <p:cNvSpPr txBox="1"/>
          <p:nvPr/>
        </p:nvSpPr>
        <p:spPr>
          <a:xfrm>
            <a:off x="1266825" y="4495800"/>
            <a:ext cx="3209925" cy="11929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innerText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innerHTML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textContent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79E9-FF6B-C18C-6435-F0C61A585A16}"/>
              </a:ext>
            </a:extLst>
          </p:cNvPr>
          <p:cNvSpPr txBox="1"/>
          <p:nvPr/>
        </p:nvSpPr>
        <p:spPr>
          <a:xfrm>
            <a:off x="5267325" y="4495800"/>
            <a:ext cx="3209925" cy="11526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innerText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innerHTML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textContent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A1E94-C27A-44A6-E583-7E539A83BFB4}"/>
              </a:ext>
            </a:extLst>
          </p:cNvPr>
          <p:cNvSpPr txBox="1"/>
          <p:nvPr/>
        </p:nvSpPr>
        <p:spPr>
          <a:xfrm>
            <a:off x="306647" y="319086"/>
            <a:ext cx="8271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요소 내용 가져오기 및 수정하기</a:t>
            </a:r>
          </a:p>
        </p:txBody>
      </p:sp>
    </p:spTree>
    <p:extLst>
      <p:ext uri="{BB962C8B-B14F-4D97-AF65-F5344CB8AC3E}">
        <p14:creationId xmlns:p14="http://schemas.microsoft.com/office/powerpoint/2010/main" val="41697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E07DC-9B82-3475-ADEA-DF48F9A7CD28}"/>
              </a:ext>
            </a:extLst>
          </p:cNvPr>
          <p:cNvSpPr txBox="1"/>
          <p:nvPr/>
        </p:nvSpPr>
        <p:spPr>
          <a:xfrm>
            <a:off x="761899" y="315808"/>
            <a:ext cx="42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05\js-content-1.html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0E404-DE69-83D6-EFEB-5EAE222564BC}"/>
              </a:ext>
            </a:extLst>
          </p:cNvPr>
          <p:cNvSpPr txBox="1"/>
          <p:nvPr/>
        </p:nvSpPr>
        <p:spPr>
          <a:xfrm>
            <a:off x="695224" y="920823"/>
            <a:ext cx="4924425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id="desc"&gt;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somewhere&lt;/p&gt;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연락처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1234-5678&lt;/p&gt;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DE939-7933-05C9-B8FE-BA5C972A690F}"/>
              </a:ext>
            </a:extLst>
          </p:cNvPr>
          <p:cNvSpPr txBox="1"/>
          <p:nvPr/>
        </p:nvSpPr>
        <p:spPr>
          <a:xfrm>
            <a:off x="504825" y="3259723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22236-EAD3-A37F-E4C5-EC17BD3DE342}"/>
              </a:ext>
            </a:extLst>
          </p:cNvPr>
          <p:cNvSpPr txBox="1"/>
          <p:nvPr/>
        </p:nvSpPr>
        <p:spPr>
          <a:xfrm>
            <a:off x="504825" y="4490627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6AF7C-C9A8-29F4-4D94-85E8D9086D8A}"/>
              </a:ext>
            </a:extLst>
          </p:cNvPr>
          <p:cNvSpPr txBox="1"/>
          <p:nvPr/>
        </p:nvSpPr>
        <p:spPr>
          <a:xfrm>
            <a:off x="504825" y="5872609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textContent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CCF8F0-7A2D-7A51-E77F-1865233C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53" y="500474"/>
            <a:ext cx="2599473" cy="19098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F9EDE8-4FAC-5F04-B63B-3FE251C9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37" y="3062829"/>
            <a:ext cx="4496210" cy="8758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AB14A9-FF7B-C075-6858-C320DEE2B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37" y="4099554"/>
            <a:ext cx="6911054" cy="1254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7B8F68-5429-507E-1EEB-B3AD19C9E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338" y="5514444"/>
            <a:ext cx="6304376" cy="10768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923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클릭해서 텍스트 내용 또는 이미지 바꾸기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937D4B-70F2-D47A-BE1D-DB5011E1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39" y="2203577"/>
            <a:ext cx="3227718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81BAB9-CFB8-1C3F-2162-895B0DAA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02" y="2203577"/>
            <a:ext cx="3558266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6" name="구부러진 연결선[U] 12">
            <a:extLst>
              <a:ext uri="{FF2B5EF4-FFF2-40B4-BE49-F238E27FC236}">
                <a16:creationId xmlns:a16="http://schemas.microsoft.com/office/drawing/2014/main" id="{B70CEC86-EAAE-1AFB-B9AE-956AE2D32A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5958" y="100624"/>
            <a:ext cx="12700" cy="4942953"/>
          </a:xfrm>
          <a:prstGeom prst="curvedConnector3">
            <a:avLst>
              <a:gd name="adj1" fmla="val 5117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7">
            <a:extLst>
              <a:ext uri="{FF2B5EF4-FFF2-40B4-BE49-F238E27FC236}">
                <a16:creationId xmlns:a16="http://schemas.microsoft.com/office/drawing/2014/main" id="{41318FE3-232B-1909-6A7F-D0EABD15CE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7651" y="1438692"/>
            <a:ext cx="16674" cy="5118847"/>
          </a:xfrm>
          <a:prstGeom prst="curvedConnector3">
            <a:avLst>
              <a:gd name="adj1" fmla="val 6256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CEAAC0-78F2-9CA4-9912-C1EA1624FE53}"/>
              </a:ext>
            </a:extLst>
          </p:cNvPr>
          <p:cNvSpPr txBox="1"/>
          <p:nvPr/>
        </p:nvSpPr>
        <p:spPr>
          <a:xfrm>
            <a:off x="4527737" y="1756313"/>
            <a:ext cx="1210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클릭하면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B3079-B7E2-8347-02C9-7A8603E29E67}"/>
              </a:ext>
            </a:extLst>
          </p:cNvPr>
          <p:cNvSpPr txBox="1"/>
          <p:nvPr/>
        </p:nvSpPr>
        <p:spPr>
          <a:xfrm>
            <a:off x="4258796" y="4831930"/>
            <a:ext cx="1210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클릭하면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3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C2BE0-9DA6-00BE-E768-71846C880929}"/>
              </a:ext>
            </a:extLst>
          </p:cNvPr>
          <p:cNvSpPr txBox="1"/>
          <p:nvPr/>
        </p:nvSpPr>
        <p:spPr>
          <a:xfrm>
            <a:off x="704850" y="11049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문서 소스 확인하기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999E-2BA0-FA6E-3A70-6D3E493BA273}"/>
              </a:ext>
            </a:extLst>
          </p:cNvPr>
          <p:cNvSpPr txBox="1"/>
          <p:nvPr/>
        </p:nvSpPr>
        <p:spPr>
          <a:xfrm>
            <a:off x="814388" y="2150013"/>
            <a:ext cx="5067300" cy="3378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&lt;h1 id="title"&gt;My Profile&lt;/h1&gt;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&lt;div id="profile"&gt;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="images/pf.png" alt="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id="desc"&gt;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somewhere&lt;/p&gt;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연락처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1234-5678&lt;/p&gt;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55C52-657C-E1A4-EFC0-E9B4AB09ADAB}"/>
              </a:ext>
            </a:extLst>
          </p:cNvPr>
          <p:cNvSpPr txBox="1"/>
          <p:nvPr/>
        </p:nvSpPr>
        <p:spPr>
          <a:xfrm>
            <a:off x="814388" y="1647422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05\js-content-2.html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9DD64-1B80-D6C2-83A8-55D958EB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55" y="2723530"/>
            <a:ext cx="3227718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15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75FF-C93B-AAAB-55B4-D1C90F683AEC}"/>
              </a:ext>
            </a:extLst>
          </p:cNvPr>
          <p:cNvSpPr txBox="1"/>
          <p:nvPr/>
        </p:nvSpPr>
        <p:spPr>
          <a:xfrm>
            <a:off x="572060" y="1344427"/>
            <a:ext cx="91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</a:t>
            </a:r>
            <a:r>
              <a:rPr kumimoji="1" lang="ko-Kore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제목</a:t>
            </a:r>
            <a:r>
              <a:rPr kumimoji="1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부분 클릭했을 때 변경하기</a:t>
            </a:r>
            <a:endParaRPr kumimoji="1" lang="ko-Kore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01B61-A540-4693-CDC1-2A363CF83408}"/>
              </a:ext>
            </a:extLst>
          </p:cNvPr>
          <p:cNvSpPr txBox="1"/>
          <p:nvPr/>
        </p:nvSpPr>
        <p:spPr>
          <a:xfrm>
            <a:off x="695886" y="3290520"/>
            <a:ext cx="5047130" cy="21268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</a:t>
            </a:r>
            <a:r>
              <a:rPr kumimoji="0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function() 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title.innerText = 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}</a:t>
            </a:r>
            <a:endParaRPr kumimoji="0" lang="en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A4E37-19DA-C3C7-7541-22977A4DE44F}"/>
              </a:ext>
            </a:extLst>
          </p:cNvPr>
          <p:cNvSpPr txBox="1"/>
          <p:nvPr/>
        </p:nvSpPr>
        <p:spPr>
          <a:xfrm>
            <a:off x="572060" y="1965157"/>
            <a:ext cx="637836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이벤트가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발생했을 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요소에 직접 함수를 연결해서 사용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3C116-9CEF-35A0-D375-9703AC494ED9}"/>
              </a:ext>
            </a:extLst>
          </p:cNvPr>
          <p:cNvSpPr txBox="1"/>
          <p:nvPr/>
        </p:nvSpPr>
        <p:spPr>
          <a:xfrm>
            <a:off x="7672388" y="2089230"/>
            <a:ext cx="262413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변수</a:t>
            </a:r>
            <a:r>
              <a:rPr lang="en-US" altLang="ko-KR" sz="1600" dirty="0"/>
              <a:t>.onclick = </a:t>
            </a:r>
            <a:r>
              <a:rPr lang="ko-KR" altLang="en-US" sz="1600" dirty="0"/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D195E-F74F-3A0C-2839-A7C7F9B4B973}"/>
              </a:ext>
            </a:extLst>
          </p:cNvPr>
          <p:cNvSpPr txBox="1"/>
          <p:nvPr/>
        </p:nvSpPr>
        <p:spPr>
          <a:xfrm>
            <a:off x="695886" y="2857500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</a:t>
            </a:r>
            <a:r>
              <a:rPr lang="en-US" altLang="ko-KR" sz="1400" b="1" dirty="0" err="1"/>
              <a:t>js</a:t>
            </a:r>
            <a:r>
              <a:rPr lang="en-US" altLang="ko-KR" sz="1400" b="1" dirty="0"/>
              <a:t>\js-content-2.js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0C710-3432-CB95-55FD-BE4FA03B093B}"/>
              </a:ext>
            </a:extLst>
          </p:cNvPr>
          <p:cNvSpPr txBox="1"/>
          <p:nvPr/>
        </p:nvSpPr>
        <p:spPr>
          <a:xfrm>
            <a:off x="6544234" y="3674130"/>
            <a:ext cx="504713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() =&gt; title.innerText =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83A678-C363-1CC7-D8D1-01438520D63B}"/>
              </a:ext>
            </a:extLst>
          </p:cNvPr>
          <p:cNvSpPr/>
          <p:nvPr/>
        </p:nvSpPr>
        <p:spPr>
          <a:xfrm>
            <a:off x="5924550" y="4095750"/>
            <a:ext cx="428625" cy="334467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57ADB-B6B4-805E-4697-B28F74042968}"/>
              </a:ext>
            </a:extLst>
          </p:cNvPr>
          <p:cNvSpPr txBox="1"/>
          <p:nvPr/>
        </p:nvSpPr>
        <p:spPr>
          <a:xfrm>
            <a:off x="6544234" y="3275111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화살표 함수를 사용하면</a:t>
            </a:r>
          </a:p>
        </p:txBody>
      </p:sp>
    </p:spTree>
    <p:extLst>
      <p:ext uri="{BB962C8B-B14F-4D97-AF65-F5344CB8AC3E}">
        <p14:creationId xmlns:p14="http://schemas.microsoft.com/office/powerpoint/2010/main" val="59003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75FF-C93B-AAAB-55B4-D1C90F683AEC}"/>
              </a:ext>
            </a:extLst>
          </p:cNvPr>
          <p:cNvSpPr txBox="1"/>
          <p:nvPr/>
        </p:nvSpPr>
        <p:spPr>
          <a:xfrm>
            <a:off x="572060" y="1344427"/>
            <a:ext cx="91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이미지</a:t>
            </a: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부분 클릭했을 때 변경하기</a:t>
            </a:r>
            <a:endParaRPr kumimoji="1" lang="ko-Kore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01B61-A540-4693-CDC1-2A363CF83408}"/>
              </a:ext>
            </a:extLst>
          </p:cNvPr>
          <p:cNvSpPr txBox="1"/>
          <p:nvPr/>
        </p:nvSpPr>
        <p:spPr>
          <a:xfrm>
            <a:off x="695885" y="3290520"/>
            <a:ext cx="6819339" cy="21268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pfImage = document.querySelector("#profile img");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() =&gt; title.innerText =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pfImage.onclick = () =&gt; pfImage.src = "images/pf2.png";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A4E37-19DA-C3C7-7541-22977A4DE44F}"/>
              </a:ext>
            </a:extLst>
          </p:cNvPr>
          <p:cNvSpPr txBox="1"/>
          <p:nvPr/>
        </p:nvSpPr>
        <p:spPr>
          <a:xfrm>
            <a:off x="572060" y="1965157"/>
            <a:ext cx="757181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/>
              <a:t>이미지를 변경하려면 이미지에 접근한 후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 </a:t>
            </a:r>
            <a:r>
              <a:rPr lang="ko-KR" altLang="en-US" sz="1800" dirty="0"/>
              <a:t>속성 값을 바꿔준다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D195E-F74F-3A0C-2839-A7C7F9B4B973}"/>
              </a:ext>
            </a:extLst>
          </p:cNvPr>
          <p:cNvSpPr txBox="1"/>
          <p:nvPr/>
        </p:nvSpPr>
        <p:spPr>
          <a:xfrm>
            <a:off x="695886" y="2857500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</a:t>
            </a:r>
            <a:r>
              <a:rPr lang="en-US" altLang="ko-KR" sz="1400" b="1" dirty="0" err="1"/>
              <a:t>js</a:t>
            </a:r>
            <a:r>
              <a:rPr lang="en-US" altLang="ko-KR" sz="1400" b="1" dirty="0"/>
              <a:t>\js-content-2.js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70600-6D2C-CAF3-CB9B-C4A701A3D1D0}"/>
              </a:ext>
            </a:extLst>
          </p:cNvPr>
          <p:cNvSpPr txBox="1"/>
          <p:nvPr/>
        </p:nvSpPr>
        <p:spPr>
          <a:xfrm>
            <a:off x="7729537" y="2039911"/>
            <a:ext cx="368141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이미지 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= </a:t>
            </a:r>
            <a:r>
              <a:rPr lang="ko-KR" altLang="en-US" sz="1600" dirty="0"/>
              <a:t>이미지 파일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F7E35-9488-4C34-5147-4FEE50B9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4"/>
          <a:stretch/>
        </p:blipFill>
        <p:spPr>
          <a:xfrm>
            <a:off x="8320819" y="3522140"/>
            <a:ext cx="277255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객체선택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36ACE61-B23B-A83A-BEBD-D15A7809E460}"/>
              </a:ext>
            </a:extLst>
          </p:cNvPr>
          <p:cNvSpPr txBox="1">
            <a:spLocks/>
          </p:cNvSpPr>
          <p:nvPr/>
        </p:nvSpPr>
        <p:spPr>
          <a:xfrm>
            <a:off x="399930" y="12014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가져오기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document.body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코드를 사용하여 문서의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body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요소 읽기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head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요소와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body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요소 내부에 만든 다른 요소들은 다음과 같은 별도의 메소드를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7158D4-B684-FF16-1B32-F9A7BB91CE06}"/>
              </a:ext>
            </a:extLst>
          </p:cNvPr>
          <p:cNvGraphicFramePr>
            <a:graphicFrameLocks noGrp="1"/>
          </p:cNvGraphicFramePr>
          <p:nvPr/>
        </p:nvGraphicFramePr>
        <p:xfrm>
          <a:off x="1436915" y="1990095"/>
          <a:ext cx="28018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document.head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document.body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document.title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128FAC-E41B-B22E-D810-8DDADBF4AB16}"/>
              </a:ext>
            </a:extLst>
          </p:cNvPr>
          <p:cNvGraphicFramePr>
            <a:graphicFrameLocks noGrp="1"/>
          </p:cNvGraphicFramePr>
          <p:nvPr/>
        </p:nvGraphicFramePr>
        <p:xfrm>
          <a:off x="1436914" y="3403963"/>
          <a:ext cx="43609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98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083A041-08C2-3D51-A48F-C3F6FDB6774C}"/>
              </a:ext>
            </a:extLst>
          </p:cNvPr>
          <p:cNvGraphicFramePr>
            <a:graphicFrameLocks noGrp="1"/>
          </p:cNvGraphicFramePr>
          <p:nvPr/>
        </p:nvGraphicFramePr>
        <p:xfrm>
          <a:off x="1436915" y="4309717"/>
          <a:ext cx="7912100" cy="2000250"/>
        </p:xfrm>
        <a:graphic>
          <a:graphicData uri="http://schemas.openxmlformats.org/drawingml/2006/table">
            <a:tbl>
              <a:tblPr/>
              <a:tblGrid>
                <a:gridCol w="1590037">
                  <a:extLst>
                    <a:ext uri="{9D8B030D-6E8A-4147-A177-3AD203B41FA5}">
                      <a16:colId xmlns:a16="http://schemas.microsoft.com/office/drawing/2014/main" val="1365903254"/>
                    </a:ext>
                  </a:extLst>
                </a:gridCol>
                <a:gridCol w="2348558">
                  <a:extLst>
                    <a:ext uri="{9D8B030D-6E8A-4147-A177-3AD203B41FA5}">
                      <a16:colId xmlns:a16="http://schemas.microsoft.com/office/drawing/2014/main" val="3740770976"/>
                    </a:ext>
                  </a:extLst>
                </a:gridCol>
                <a:gridCol w="3973505">
                  <a:extLst>
                    <a:ext uri="{9D8B030D-6E8A-4147-A177-3AD203B41FA5}">
                      <a16:colId xmlns:a16="http://schemas.microsoft.com/office/drawing/2014/main" val="30373274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048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태그를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811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1915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466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속성 값을 갖고 있는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221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후손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아래에 있는 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6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DOM </a:t>
            </a:r>
            <a:r>
              <a:rPr lang="ko-KR" altLang="en-US" sz="5000" dirty="0">
                <a:solidFill>
                  <a:schemeClr val="bg1"/>
                </a:solidFill>
              </a:rPr>
              <a:t>트리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querySeelctor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654FF97-8EEF-1F22-ACAD-36C08B66F957}"/>
              </a:ext>
            </a:extLst>
          </p:cNvPr>
          <p:cNvSpPr txBox="1">
            <a:spLocks/>
          </p:cNvSpPr>
          <p:nvPr/>
        </p:nvSpPr>
        <p:spPr>
          <a:xfrm>
            <a:off x="455474" y="11306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가져오기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querySelector()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 사용해서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h1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태그를 추출하고 조작하기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querySelector()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7-1-3.html)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0E13C1-7530-33C8-259B-5D2FC2095C59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306020"/>
          <a:ext cx="5666713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header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(‘h1’)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'HEADERS’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'10px'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&lt;h1&gt;&lt;/h1&gt;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DA3A59-3BFB-BCA0-224C-DFD3B5B42EC8}"/>
              </a:ext>
            </a:extLst>
          </p:cNvPr>
          <p:cNvSpPr txBox="1"/>
          <p:nvPr/>
        </p:nvSpPr>
        <p:spPr>
          <a:xfrm>
            <a:off x="6209602" y="3085019"/>
            <a:ext cx="4577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476E0C39-2AE8-620B-546C-C0E8C997B7CA}"/>
              </a:ext>
            </a:extLst>
          </p:cNvPr>
          <p:cNvCxnSpPr/>
          <p:nvPr/>
        </p:nvCxnSpPr>
        <p:spPr>
          <a:xfrm>
            <a:off x="5818274" y="3237418"/>
            <a:ext cx="31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3D57D2C1-493A-BDA1-F596-CE767095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21" y="4568122"/>
            <a:ext cx="4114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querySelectorAll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641BC87-178D-A32A-0377-E56DE84FB999}"/>
              </a:ext>
            </a:extLst>
          </p:cNvPr>
          <p:cNvSpPr txBox="1">
            <a:spLocks/>
          </p:cNvSpPr>
          <p:nvPr/>
        </p:nvSpPr>
        <p:spPr>
          <a:xfrm>
            <a:off x="416258" y="10871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가져오기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querySelctorAll()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여러 개를 배열로 읽어들이는 함수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querySelectorAll()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7-1-4.html)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44392A-E49D-CE7D-7810-EF8DBAAAC7FD}"/>
              </a:ext>
            </a:extLst>
          </p:cNvPr>
          <p:cNvGraphicFramePr>
            <a:graphicFrameLocks noGrp="1"/>
          </p:cNvGraphicFramePr>
          <p:nvPr/>
        </p:nvGraphicFramePr>
        <p:xfrm>
          <a:off x="1453242" y="2262476"/>
          <a:ext cx="5666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458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headers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((header)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'HEADERS’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'10px'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49037-C5CF-F59D-00FE-6BE5F21F3B15}"/>
              </a:ext>
            </a:extLst>
          </p:cNvPr>
          <p:cNvSpPr txBox="1"/>
          <p:nvPr/>
        </p:nvSpPr>
        <p:spPr>
          <a:xfrm>
            <a:off x="5577109" y="3177925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0A104-0411-1FA8-6525-6AE5A3DF90E2}"/>
              </a:ext>
            </a:extLst>
          </p:cNvPr>
          <p:cNvCxnSpPr/>
          <p:nvPr/>
        </p:nvCxnSpPr>
        <p:spPr>
          <a:xfrm>
            <a:off x="5204628" y="3177925"/>
            <a:ext cx="1875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E1855BD4-933D-DA31-063D-489C249C9FC1}"/>
              </a:ext>
            </a:extLst>
          </p:cNvPr>
          <p:cNvSpPr/>
          <p:nvPr/>
        </p:nvSpPr>
        <p:spPr>
          <a:xfrm>
            <a:off x="5298412" y="3184838"/>
            <a:ext cx="328246" cy="128954"/>
          </a:xfrm>
          <a:custGeom>
            <a:avLst/>
            <a:gdLst>
              <a:gd name="connsiteX0" fmla="*/ 0 w 328246"/>
              <a:gd name="connsiteY0" fmla="*/ 0 h 128954"/>
              <a:gd name="connsiteX1" fmla="*/ 0 w 328246"/>
              <a:gd name="connsiteY1" fmla="*/ 128954 h 128954"/>
              <a:gd name="connsiteX2" fmla="*/ 328246 w 328246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246" h="128954">
                <a:moveTo>
                  <a:pt x="0" y="0"/>
                </a:moveTo>
                <a:lnTo>
                  <a:pt x="0" y="128954"/>
                </a:lnTo>
                <a:lnTo>
                  <a:pt x="328246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0FDDF07E-E241-02D4-5EEF-9FA4C2AE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56" y="3705975"/>
            <a:ext cx="4257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textContent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52B4F3A-4D92-8957-A311-743C70EF878A}"/>
              </a:ext>
            </a:extLst>
          </p:cNvPr>
          <p:cNvSpPr txBox="1">
            <a:spLocks/>
          </p:cNvSpPr>
          <p:nvPr/>
        </p:nvSpPr>
        <p:spPr>
          <a:xfrm>
            <a:off x="50334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글자 조작하기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글자 조작하기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7-1-5.html)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E8EE7F-6066-6B95-B28B-2318B5062558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814152"/>
          <a:ext cx="56667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('#a')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 b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('#b')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&lt;div id="a"&gt;&lt;/div&gt;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&lt;div id="b"&gt;&lt;/div&gt;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7354BA-4F4D-2D43-BCB7-3BF3BE0ED1F5}"/>
              </a:ext>
            </a:extLst>
          </p:cNvPr>
          <p:cNvSpPr txBox="1"/>
          <p:nvPr/>
        </p:nvSpPr>
        <p:spPr>
          <a:xfrm>
            <a:off x="6239885" y="3538912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특정 아이디로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B0795C-5E81-F86F-1CCD-04FD15433997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1408074"/>
          <a:ext cx="6324600" cy="100012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그대로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innerHTML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</a:tbl>
          </a:graphicData>
        </a:graphic>
      </p:graphicFrame>
      <p:pic>
        <p:nvPicPr>
          <p:cNvPr id="7" name="Picture 13">
            <a:extLst>
              <a:ext uri="{FF2B5EF4-FFF2-40B4-BE49-F238E27FC236}">
                <a16:creationId xmlns:a16="http://schemas.microsoft.com/office/drawing/2014/main" id="{234828AD-06DC-2FAA-8357-A4EC14C2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42" y="4424532"/>
            <a:ext cx="2987852" cy="1590548"/>
          </a:xfrm>
          <a:prstGeom prst="rect">
            <a:avLst/>
          </a:prstGeom>
        </p:spPr>
      </p:pic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0EAE11F4-81D6-CC8F-6A2A-36F76B1EA154}"/>
              </a:ext>
            </a:extLst>
          </p:cNvPr>
          <p:cNvSpPr/>
          <p:nvPr/>
        </p:nvSpPr>
        <p:spPr>
          <a:xfrm>
            <a:off x="4981907" y="3721466"/>
            <a:ext cx="1262063" cy="9525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0 h 144224"/>
              <a:gd name="connsiteX1" fmla="*/ 304800 w 1383323"/>
              <a:gd name="connsiteY1" fmla="*/ 0 h 144224"/>
              <a:gd name="connsiteX2" fmla="*/ 797734 w 1383323"/>
              <a:gd name="connsiteY2" fmla="*/ 144224 h 144224"/>
              <a:gd name="connsiteX3" fmla="*/ 1383323 w 1383323"/>
              <a:gd name="connsiteY3" fmla="*/ 0 h 144224"/>
              <a:gd name="connsiteX0" fmla="*/ 0 w 1350030"/>
              <a:gd name="connsiteY0" fmla="*/ 61176 h 206046"/>
              <a:gd name="connsiteX1" fmla="*/ 304800 w 1350030"/>
              <a:gd name="connsiteY1" fmla="*/ 61176 h 206046"/>
              <a:gd name="connsiteX2" fmla="*/ 797734 w 1350030"/>
              <a:gd name="connsiteY2" fmla="*/ 205400 h 206046"/>
              <a:gd name="connsiteX3" fmla="*/ 1350030 w 1350030"/>
              <a:gd name="connsiteY3" fmla="*/ 0 h 206046"/>
              <a:gd name="connsiteX0" fmla="*/ 0 w 1350030"/>
              <a:gd name="connsiteY0" fmla="*/ 61176 h 61177"/>
              <a:gd name="connsiteX1" fmla="*/ 304800 w 1350030"/>
              <a:gd name="connsiteY1" fmla="*/ 61176 h 61177"/>
              <a:gd name="connsiteX2" fmla="*/ 1350030 w 1350030"/>
              <a:gd name="connsiteY2" fmla="*/ 0 h 61177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1106991 w 1106991"/>
              <a:gd name="connsiteY2" fmla="*/ 0 h 280393"/>
              <a:gd name="connsiteX0" fmla="*/ 0 w 1266728"/>
              <a:gd name="connsiteY0" fmla="*/ 280394 h 280395"/>
              <a:gd name="connsiteX1" fmla="*/ 304800 w 1266728"/>
              <a:gd name="connsiteY1" fmla="*/ 280394 h 280395"/>
              <a:gd name="connsiteX2" fmla="*/ 1228638 w 1266728"/>
              <a:gd name="connsiteY2" fmla="*/ 202115 h 280395"/>
              <a:gd name="connsiteX3" fmla="*/ 1106991 w 1266728"/>
              <a:gd name="connsiteY3" fmla="*/ 0 h 280395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865745 w 1106991"/>
              <a:gd name="connsiteY2" fmla="*/ 227606 h 280393"/>
              <a:gd name="connsiteX3" fmla="*/ 1106991 w 1106991"/>
              <a:gd name="connsiteY3" fmla="*/ 0 h 280393"/>
              <a:gd name="connsiteX0" fmla="*/ 0 w 1296761"/>
              <a:gd name="connsiteY0" fmla="*/ 152944 h 152944"/>
              <a:gd name="connsiteX1" fmla="*/ 304800 w 1296761"/>
              <a:gd name="connsiteY1" fmla="*/ 152944 h 152944"/>
              <a:gd name="connsiteX2" fmla="*/ 865745 w 1296761"/>
              <a:gd name="connsiteY2" fmla="*/ 100156 h 152944"/>
              <a:gd name="connsiteX3" fmla="*/ 1296761 w 1296761"/>
              <a:gd name="connsiteY3" fmla="*/ 2 h 152944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1296761 w 1296761"/>
              <a:gd name="connsiteY2" fmla="*/ 0 h 152942"/>
              <a:gd name="connsiteX0" fmla="*/ 0 w 1323395"/>
              <a:gd name="connsiteY0" fmla="*/ 152942 h 152942"/>
              <a:gd name="connsiteX1" fmla="*/ 304800 w 1323395"/>
              <a:gd name="connsiteY1" fmla="*/ 152942 h 152942"/>
              <a:gd name="connsiteX2" fmla="*/ 1323395 w 1323395"/>
              <a:gd name="connsiteY2" fmla="*/ 0 h 15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95" h="152942">
                <a:moveTo>
                  <a:pt x="0" y="152942"/>
                </a:moveTo>
                <a:lnTo>
                  <a:pt x="304800" y="152942"/>
                </a:lnTo>
                <a:cubicBezTo>
                  <a:pt x="520927" y="127452"/>
                  <a:pt x="1116737" y="31863"/>
                  <a:pt x="132339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reeform: Shape 18">
            <a:extLst>
              <a:ext uri="{FF2B5EF4-FFF2-40B4-BE49-F238E27FC236}">
                <a16:creationId xmlns:a16="http://schemas.microsoft.com/office/drawing/2014/main" id="{51457590-6EE7-CE34-98E7-97F19A9418DF}"/>
              </a:ext>
            </a:extLst>
          </p:cNvPr>
          <p:cNvSpPr/>
          <p:nvPr/>
        </p:nvSpPr>
        <p:spPr>
          <a:xfrm flipV="1">
            <a:off x="4981907" y="3568885"/>
            <a:ext cx="1287463" cy="10160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73836 h 97702"/>
              <a:gd name="connsiteX1" fmla="*/ 304800 w 1383323"/>
              <a:gd name="connsiteY1" fmla="*/ 73836 h 97702"/>
              <a:gd name="connsiteX2" fmla="*/ 851003 w 1383323"/>
              <a:gd name="connsiteY2" fmla="*/ 0 h 97702"/>
              <a:gd name="connsiteX3" fmla="*/ 1383323 w 1383323"/>
              <a:gd name="connsiteY3" fmla="*/ 73836 h 97702"/>
              <a:gd name="connsiteX0" fmla="*/ 0 w 1389982"/>
              <a:gd name="connsiteY0" fmla="*/ 232743 h 244544"/>
              <a:gd name="connsiteX1" fmla="*/ 304800 w 1389982"/>
              <a:gd name="connsiteY1" fmla="*/ 232743 h 244544"/>
              <a:gd name="connsiteX2" fmla="*/ 851003 w 1389982"/>
              <a:gd name="connsiteY2" fmla="*/ 158907 h 244544"/>
              <a:gd name="connsiteX3" fmla="*/ 1389982 w 1389982"/>
              <a:gd name="connsiteY3" fmla="*/ 0 h 244544"/>
              <a:gd name="connsiteX0" fmla="*/ 0 w 1389982"/>
              <a:gd name="connsiteY0" fmla="*/ 241533 h 253334"/>
              <a:gd name="connsiteX1" fmla="*/ 304800 w 1389982"/>
              <a:gd name="connsiteY1" fmla="*/ 241533 h 253334"/>
              <a:gd name="connsiteX2" fmla="*/ 851003 w 1389982"/>
              <a:gd name="connsiteY2" fmla="*/ 167697 h 253334"/>
              <a:gd name="connsiteX3" fmla="*/ 1389982 w 1389982"/>
              <a:gd name="connsiteY3" fmla="*/ 8790 h 253334"/>
              <a:gd name="connsiteX0" fmla="*/ 0 w 1389982"/>
              <a:gd name="connsiteY0" fmla="*/ 238910 h 276267"/>
              <a:gd name="connsiteX1" fmla="*/ 304800 w 1389982"/>
              <a:gd name="connsiteY1" fmla="*/ 238910 h 276267"/>
              <a:gd name="connsiteX2" fmla="*/ 338291 w 1389982"/>
              <a:gd name="connsiteY2" fmla="*/ 252353 h 276267"/>
              <a:gd name="connsiteX3" fmla="*/ 1389982 w 1389982"/>
              <a:gd name="connsiteY3" fmla="*/ 6167 h 276267"/>
              <a:gd name="connsiteX0" fmla="*/ 0 w 1350030"/>
              <a:gd name="connsiteY0" fmla="*/ 238910 h 276269"/>
              <a:gd name="connsiteX1" fmla="*/ 304800 w 1350030"/>
              <a:gd name="connsiteY1" fmla="*/ 238910 h 276269"/>
              <a:gd name="connsiteX2" fmla="*/ 338291 w 1350030"/>
              <a:gd name="connsiteY2" fmla="*/ 252353 h 276269"/>
              <a:gd name="connsiteX3" fmla="*/ 1350030 w 1350030"/>
              <a:gd name="connsiteY3" fmla="*/ 6167 h 276269"/>
              <a:gd name="connsiteX0" fmla="*/ 0 w 1350030"/>
              <a:gd name="connsiteY0" fmla="*/ 232743 h 270102"/>
              <a:gd name="connsiteX1" fmla="*/ 304800 w 1350030"/>
              <a:gd name="connsiteY1" fmla="*/ 232743 h 270102"/>
              <a:gd name="connsiteX2" fmla="*/ 338291 w 1350030"/>
              <a:gd name="connsiteY2" fmla="*/ 246186 h 270102"/>
              <a:gd name="connsiteX3" fmla="*/ 1350030 w 1350030"/>
              <a:gd name="connsiteY3" fmla="*/ 0 h 270102"/>
              <a:gd name="connsiteX0" fmla="*/ 0 w 1350030"/>
              <a:gd name="connsiteY0" fmla="*/ 232743 h 232744"/>
              <a:gd name="connsiteX1" fmla="*/ 304800 w 1350030"/>
              <a:gd name="connsiteY1" fmla="*/ 232743 h 232744"/>
              <a:gd name="connsiteX2" fmla="*/ 1350030 w 1350030"/>
              <a:gd name="connsiteY2" fmla="*/ 0 h 2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030" h="232744">
                <a:moveTo>
                  <a:pt x="0" y="232743"/>
                </a:moveTo>
                <a:lnTo>
                  <a:pt x="304800" y="232743"/>
                </a:lnTo>
                <a:cubicBezTo>
                  <a:pt x="529805" y="193953"/>
                  <a:pt x="1132274" y="48488"/>
                  <a:pt x="135003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5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속성변경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B26FF1-4EB0-6FA6-296E-4C6AC146093A}"/>
              </a:ext>
            </a:extLst>
          </p:cNvPr>
          <p:cNvSpPr txBox="1"/>
          <p:nvPr/>
        </p:nvSpPr>
        <p:spPr>
          <a:xfrm>
            <a:off x="757517" y="1373366"/>
            <a:ext cx="990600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자바스크립트를 이용하면 스타일 속성의 값을 가져오거나 원하는 값으로 수정할 수 있습니다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TDc_SSiMyungJo_120_OTF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웹 문서에서 다양한 효과를 만들 수 있습니다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536B-3B95-9A7E-161C-17095AC41D84}"/>
              </a:ext>
            </a:extLst>
          </p:cNvPr>
          <p:cNvSpPr txBox="1"/>
          <p:nvPr/>
        </p:nvSpPr>
        <p:spPr>
          <a:xfrm>
            <a:off x="882463" y="2547423"/>
            <a:ext cx="294042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style.</a:t>
            </a: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속성명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6334-1CB4-99FC-BF03-9D9E36DE499D}"/>
              </a:ext>
            </a:extLst>
          </p:cNvPr>
          <p:cNvSpPr txBox="1"/>
          <p:nvPr/>
        </p:nvSpPr>
        <p:spPr>
          <a:xfrm>
            <a:off x="986117" y="3550024"/>
            <a:ext cx="5486401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>
                <a:solidFill>
                  <a:schemeClr val="accent1"/>
                </a:solidFill>
              </a:rPr>
              <a:t>예</a:t>
            </a:r>
            <a:r>
              <a:rPr kumimoji="1" lang="en-US" altLang="ko-Kore-KR" sz="1600">
                <a:solidFill>
                  <a:schemeClr val="accent1"/>
                </a:solidFill>
              </a:rPr>
              <a:t>)</a:t>
            </a:r>
            <a:r>
              <a:rPr kumimoji="1" lang="ko-KR" altLang="en-US" sz="1600">
                <a:solidFill>
                  <a:schemeClr val="accent1"/>
                </a:solidFill>
              </a:rPr>
              <a:t> 글자색 수정하려면 </a:t>
            </a:r>
            <a:r>
              <a:rPr kumimoji="1" lang="en-US" altLang="ko-KR" sz="1600">
                <a:solidFill>
                  <a:schemeClr val="accent1"/>
                </a:solidFill>
              </a:rPr>
              <a:t>style.color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solidFill>
                  <a:schemeClr val="accent1"/>
                </a:solidFill>
              </a:rPr>
              <a:t>       </a:t>
            </a:r>
            <a:r>
              <a:rPr kumimoji="1" lang="ko-KR" altLang="en-US" sz="1600">
                <a:solidFill>
                  <a:schemeClr val="accent1"/>
                </a:solidFill>
              </a:rPr>
              <a:t>배경색 수정하려면 </a:t>
            </a:r>
            <a:r>
              <a:rPr kumimoji="1" lang="en-US" altLang="ko-KR" sz="1600">
                <a:solidFill>
                  <a:schemeClr val="accent1"/>
                </a:solidFill>
              </a:rPr>
              <a:t>style.backgroundColor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F942E-19EB-B3C9-BB9E-8AF7A98B6FBE}"/>
              </a:ext>
            </a:extLst>
          </p:cNvPr>
          <p:cNvSpPr txBox="1"/>
          <p:nvPr/>
        </p:nvSpPr>
        <p:spPr>
          <a:xfrm>
            <a:off x="4248150" y="4739196"/>
            <a:ext cx="7667625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background-color, font-size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처럼</a:t>
            </a:r>
            <a:r>
              <a:rPr kumimoji="1" lang="ko-KR" altLang="en-US" sz="1600"/>
              <a:t> 하이픈을 사용해 두 단어를 연결한 </a:t>
            </a:r>
            <a:r>
              <a:rPr kumimoji="1" lang="en-US" altLang="ko-KR" sz="1600" dirty="0"/>
              <a:t>CSS</a:t>
            </a:r>
            <a:r>
              <a:rPr kumimoji="1" lang="ko-KR" altLang="en-US" sz="1600" dirty="0"/>
              <a:t> 속성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backgroundColor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R" sz="1600" dirty="0" err="1">
                <a:sym typeface="Wingdings" pitchFamily="2" charset="2"/>
              </a:rPr>
              <a:t>fontSize</a:t>
            </a:r>
            <a:r>
              <a:rPr kumimoji="1" lang="ko-KR" altLang="en-US" sz="1600" dirty="0">
                <a:sym typeface="Wingdings" pitchFamily="2" charset="2"/>
              </a:rPr>
              <a:t> 처럼 하이픈 없이 사용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둘째 단어는 대문자로</a:t>
            </a:r>
            <a:endParaRPr kumimoji="1" lang="ko-Kore-KR" altLang="en-US" sz="16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523555-41C9-4F8A-75DE-3D1F73502621}"/>
              </a:ext>
            </a:extLst>
          </p:cNvPr>
          <p:cNvCxnSpPr>
            <a:cxnSpLocks/>
          </p:cNvCxnSpPr>
          <p:nvPr/>
        </p:nvCxnSpPr>
        <p:spPr>
          <a:xfrm>
            <a:off x="3039035" y="4340882"/>
            <a:ext cx="20080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8C7A1632-B00B-E30D-E96E-3DE77303C968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3729318" y="4340882"/>
            <a:ext cx="518832" cy="79085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7A975B-0546-E7CE-70C8-52AF5EA268B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CSS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58496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685A-81A4-E28F-6E3B-55C769A8E2A8}"/>
              </a:ext>
            </a:extLst>
          </p:cNvPr>
          <p:cNvSpPr txBox="1"/>
          <p:nvPr/>
        </p:nvSpPr>
        <p:spPr>
          <a:xfrm>
            <a:off x="609600" y="747713"/>
            <a:ext cx="765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TDc_SSiMyungJo_120_OTF"/>
              </a:rPr>
              <a:t>(</a:t>
            </a:r>
            <a:r>
              <a:rPr lang="ko-KR" altLang="en-US" sz="1800" dirty="0">
                <a:effectLst/>
                <a:latin typeface="TDc_SSiMyungJo_120_OTF"/>
              </a:rPr>
              <a:t>예</a:t>
            </a:r>
            <a:r>
              <a:rPr lang="en-US" altLang="ko-KR" sz="1800" dirty="0">
                <a:effectLst/>
                <a:latin typeface="TDc_SSiMyungJo_120_OTF"/>
              </a:rPr>
              <a:t>) </a:t>
            </a:r>
            <a:r>
              <a:rPr lang="ko-KR" altLang="en-US" sz="1800" dirty="0">
                <a:effectLst/>
                <a:latin typeface="TDc_SSiMyungJo_120_OTF"/>
              </a:rPr>
              <a:t>제목 부분을 클릭했을 때 제목의 글자색과 글자 배경색 바꾸기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774A6-1099-6250-EFF4-D58B7AD7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79" y="932379"/>
            <a:ext cx="3175000" cy="2381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B4ECEB4-BBD9-1832-7F27-334C3FA5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79" y="3419475"/>
            <a:ext cx="3175000" cy="2381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5988D-938C-C830-EF1D-6575BF611E57}"/>
              </a:ext>
            </a:extLst>
          </p:cNvPr>
          <p:cNvSpPr txBox="1"/>
          <p:nvPr/>
        </p:nvSpPr>
        <p:spPr>
          <a:xfrm>
            <a:off x="921121" y="1765332"/>
            <a:ext cx="6005792" cy="2124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title.style.backgroundColor = "yellow";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7F7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title.style.color = "blue";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A9E1-5535-062E-DC00-7978A5FDE9D9}"/>
              </a:ext>
            </a:extLst>
          </p:cNvPr>
          <p:cNvSpPr txBox="1"/>
          <p:nvPr/>
        </p:nvSpPr>
        <p:spPr>
          <a:xfrm>
            <a:off x="921121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05\js-css.html, 05\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\js-css.js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5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setAttribute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4B00F34-EA7C-74B7-F0EA-8F33F4D4E1A1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속성 조작하기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속성 조작하기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7-1-6.html)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C2309-F39C-0328-9C86-059D2086E92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934203"/>
          <a:ext cx="566671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index)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const width = (index + 1) * 100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`http://placekitten.com/${width}/250`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4DFA63-5C01-BA88-C1D5-D9585FC7E85C}"/>
              </a:ext>
            </a:extLst>
          </p:cNvPr>
          <p:cNvSpPr txBox="1"/>
          <p:nvPr/>
        </p:nvSpPr>
        <p:spPr>
          <a:xfrm>
            <a:off x="4395780" y="4442396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src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속성에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FD9FF97-8469-3EEE-1805-0AB17C794CE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525934"/>
          <a:ext cx="6342185" cy="1000125"/>
        </p:xfrm>
        <a:graphic>
          <a:graphicData uri="http://schemas.openxmlformats.org/drawingml/2006/table">
            <a:tbl>
              <a:tblPr/>
              <a:tblGrid>
                <a:gridCol w="3985846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2356339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메소드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특성 속성에 값을 지정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특정 속성을 추출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</a:tbl>
          </a:graphicData>
        </a:graphic>
      </p:graphicFrame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F5F5A60-5114-D1CC-3F3A-4420F137126B}"/>
              </a:ext>
            </a:extLst>
          </p:cNvPr>
          <p:cNvCxnSpPr/>
          <p:nvPr/>
        </p:nvCxnSpPr>
        <p:spPr>
          <a:xfrm>
            <a:off x="4964932" y="3605567"/>
            <a:ext cx="3985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AE075C3B-C49A-BA8C-8141-8883BD922D35}"/>
              </a:ext>
            </a:extLst>
          </p:cNvPr>
          <p:cNvSpPr/>
          <p:nvPr/>
        </p:nvSpPr>
        <p:spPr>
          <a:xfrm>
            <a:off x="5191755" y="3608614"/>
            <a:ext cx="609600" cy="152401"/>
          </a:xfrm>
          <a:custGeom>
            <a:avLst/>
            <a:gdLst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  <a:gd name="connsiteX3" fmla="*/ 2426677 w 2426677"/>
              <a:gd name="connsiteY3" fmla="*/ 1582615 h 1652954"/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677" h="1652954">
                <a:moveTo>
                  <a:pt x="0" y="0"/>
                </a:moveTo>
                <a:lnTo>
                  <a:pt x="0" y="1652954"/>
                </a:lnTo>
                <a:lnTo>
                  <a:pt x="2426677" y="1652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69724-7F87-625C-E8B8-12FF5657FAA7}"/>
              </a:ext>
            </a:extLst>
          </p:cNvPr>
          <p:cNvSpPr txBox="1"/>
          <p:nvPr/>
        </p:nvSpPr>
        <p:spPr>
          <a:xfrm>
            <a:off x="6732646" y="3975134"/>
            <a:ext cx="3897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index </a:t>
            </a:r>
            <a:r>
              <a:rPr lang="ko-KR" altLang="en-US" sz="1400" b="0" dirty="0">
                <a:solidFill>
                  <a:srgbClr val="FF0000"/>
                </a:solidFill>
              </a:rPr>
              <a:t>값은 </a:t>
            </a:r>
            <a:r>
              <a:rPr lang="en-US" altLang="ko-KR" sz="1400" b="0" dirty="0">
                <a:solidFill>
                  <a:srgbClr val="FF0000"/>
                </a:solidFill>
              </a:rPr>
              <a:t>[0, 1, 2, 3]</a:t>
            </a:r>
            <a:r>
              <a:rPr lang="ko-KR" altLang="en-US" sz="1400" b="0" dirty="0">
                <a:solidFill>
                  <a:srgbClr val="FF0000"/>
                </a:solidFill>
              </a:rPr>
              <a:t>이 반복</a:t>
            </a:r>
            <a:r>
              <a:rPr lang="en-US" altLang="ko-KR" sz="1400" b="0" dirty="0">
                <a:solidFill>
                  <a:srgbClr val="FF0000"/>
                </a:solidFill>
              </a:rPr>
              <a:t>. 1</a:t>
            </a:r>
            <a:r>
              <a:rPr lang="ko-KR" altLang="en-US" sz="1400" b="0" dirty="0">
                <a:solidFill>
                  <a:srgbClr val="FF0000"/>
                </a:solidFill>
              </a:rPr>
              <a:t>을 더해서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[1, 2, 3, 4]</a:t>
            </a:r>
            <a:r>
              <a:rPr lang="ko-KR" altLang="en-US" sz="1400" b="0" dirty="0">
                <a:solidFill>
                  <a:srgbClr val="FF0000"/>
                </a:solidFill>
              </a:rPr>
              <a:t>가 되게 만들고</a:t>
            </a:r>
            <a:r>
              <a:rPr lang="en-US" altLang="ko-KR" sz="1400" b="0" dirty="0">
                <a:solidFill>
                  <a:srgbClr val="FF0000"/>
                </a:solidFill>
              </a:rPr>
              <a:t>, 100</a:t>
            </a:r>
            <a:r>
              <a:rPr lang="ko-KR" altLang="en-US" sz="1400" b="0" dirty="0">
                <a:solidFill>
                  <a:srgbClr val="FF0000"/>
                </a:solidFill>
              </a:rPr>
              <a:t>을 곱해서 너비가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[100, 200, 300, 400]</a:t>
            </a:r>
            <a:r>
              <a:rPr lang="ko-KR" altLang="en-US" sz="1400" b="0" dirty="0">
                <a:solidFill>
                  <a:srgbClr val="FF0000"/>
                </a:solidFill>
              </a:rPr>
              <a:t>이 되게 만든 것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8B531101-E26B-8ED2-F088-5EB14BE22ADF}"/>
              </a:ext>
            </a:extLst>
          </p:cNvPr>
          <p:cNvCxnSpPr/>
          <p:nvPr/>
        </p:nvCxnSpPr>
        <p:spPr>
          <a:xfrm>
            <a:off x="3039905" y="4224077"/>
            <a:ext cx="35520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2554CF4F-1B59-A74B-E98A-2EDFADAC0FB0}"/>
              </a:ext>
            </a:extLst>
          </p:cNvPr>
          <p:cNvCxnSpPr/>
          <p:nvPr/>
        </p:nvCxnSpPr>
        <p:spPr>
          <a:xfrm>
            <a:off x="4048090" y="4632222"/>
            <a:ext cx="27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20">
            <a:extLst>
              <a:ext uri="{FF2B5EF4-FFF2-40B4-BE49-F238E27FC236}">
                <a16:creationId xmlns:a16="http://schemas.microsoft.com/office/drawing/2014/main" id="{D5895D9B-1C3E-2F78-7204-13FA3259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73" y="4998787"/>
            <a:ext cx="5206579" cy="15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6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91B859-FAB1-B4C7-B34A-53D446AD34E7}"/>
              </a:ext>
            </a:extLst>
          </p:cNvPr>
          <p:cNvSpPr txBox="1"/>
          <p:nvPr/>
        </p:nvSpPr>
        <p:spPr>
          <a:xfrm>
            <a:off x="631885" y="1286295"/>
            <a:ext cx="105974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두</a:t>
            </a:r>
            <a:r>
              <a:rPr kumimoji="1" lang="ko-KR" altLang="en-US" sz="1600"/>
              <a:t> 개 이상의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스타일이 적용되었을 경우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 정보를 담아두는 프로퍼티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solidFill>
                  <a:srgbClr val="C00000"/>
                </a:solidFill>
              </a:rPr>
              <a:t>classList</a:t>
            </a:r>
            <a:r>
              <a:rPr kumimoji="1" lang="ko-KR" altLang="en-US" sz="1600" dirty="0"/>
              <a:t>를 사용해서 적용 중인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스타일을 제거할 수도 있고 새로운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스타일을 추가할 수도 있다</a:t>
            </a:r>
            <a:endParaRPr kumimoji="1"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EF1A5D-374A-26C9-B295-22CEF68872FD}"/>
              </a:ext>
            </a:extLst>
          </p:cNvPr>
          <p:cNvGrpSpPr/>
          <p:nvPr/>
        </p:nvGrpSpPr>
        <p:grpSpPr>
          <a:xfrm>
            <a:off x="631885" y="2873787"/>
            <a:ext cx="4683065" cy="1940275"/>
            <a:chOff x="1028140" y="3676090"/>
            <a:chExt cx="4683065" cy="19402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F06141-1313-809A-17ED-742BA6A1F20F}"/>
                </a:ext>
              </a:extLst>
            </p:cNvPr>
            <p:cNvSpPr txBox="1"/>
            <p:nvPr/>
          </p:nvSpPr>
          <p:spPr>
            <a:xfrm>
              <a:off x="1028140" y="3676090"/>
              <a:ext cx="4683065" cy="1940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&lt;div id="desc"&gt;</a:t>
              </a:r>
              <a:b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ko-KR" altLang="en-US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 class="user clicked"&gt;</a:t>
              </a:r>
              <a:r>
                <a:rPr lang="ko-KR" altLang="en-US" sz="1400" dirty="0">
                  <a:effectLst/>
                  <a:latin typeface="TDc_SSiGothic_120_OTF"/>
                </a:rPr>
                <a:t>이름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400" dirty="0">
                  <a:effectLst/>
                  <a:latin typeface="TDc_SSiGothic_120_OTF"/>
                </a:rPr>
                <a:t>도레미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class="user"&gt;</a:t>
              </a:r>
              <a:r>
                <a:rPr lang="ko-KR" altLang="en-US" sz="1400" dirty="0">
                  <a:effectLst/>
                  <a:latin typeface="TDc_SSiGothic_120_OTF"/>
                </a:rPr>
                <a:t>주소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somewhere&lt;/p&gt;</a:t>
              </a:r>
              <a:b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ko-KR" altLang="en-US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 class="user"&gt;</a:t>
              </a:r>
              <a:r>
                <a:rPr lang="ko-KR" altLang="en-US" sz="1400" dirty="0">
                  <a:effectLst/>
                  <a:latin typeface="TDc_SSiGothic_120_OTF"/>
                </a:rPr>
                <a:t>연락처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1234-5678&lt;/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 </a:t>
              </a:r>
              <a:endParaRPr lang="en" altLang="ko-Kore-KR" sz="1600" dirty="0"/>
            </a:p>
            <a:p>
              <a:pPr>
                <a:lnSpc>
                  <a:spcPct val="150000"/>
                </a:lnSpc>
              </a:pP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&lt;/div&gt; </a:t>
              </a:r>
              <a:endParaRPr lang="en" altLang="ko-Kore-KR" sz="1600" dirty="0"/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4FCC65A8-02D3-2F27-01DA-05A98D85D0FC}"/>
                </a:ext>
              </a:extLst>
            </p:cNvPr>
            <p:cNvSpPr/>
            <p:nvPr/>
          </p:nvSpPr>
          <p:spPr>
            <a:xfrm>
              <a:off x="1594597" y="4185538"/>
              <a:ext cx="2011583" cy="23626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7D14DC-7F3E-450D-842B-330CA5660775}"/>
              </a:ext>
            </a:extLst>
          </p:cNvPr>
          <p:cNvSpPr txBox="1"/>
          <p:nvPr/>
        </p:nvSpPr>
        <p:spPr>
          <a:xfrm>
            <a:off x="485775" y="240415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05\classlist-0.html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0975-7DF3-F8A1-7CC6-E2B56F54152C}"/>
              </a:ext>
            </a:extLst>
          </p:cNvPr>
          <p:cNvSpPr txBox="1"/>
          <p:nvPr/>
        </p:nvSpPr>
        <p:spPr>
          <a:xfrm>
            <a:off x="5767107" y="3175199"/>
            <a:ext cx="547743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document.querySelector("#desc p").classList </a:t>
            </a:r>
            <a:endParaRPr lang="en" altLang="ko-Kore-KR" sz="16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7306193-9A9A-87B8-5E73-A6272448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07" y="3779145"/>
            <a:ext cx="5920068" cy="10092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4C544-4534-D11A-7020-551498E53CDD}"/>
              </a:ext>
            </a:extLst>
          </p:cNvPr>
          <p:cNvSpPr txBox="1"/>
          <p:nvPr/>
        </p:nvSpPr>
        <p:spPr>
          <a:xfrm>
            <a:off x="5770204" y="2719535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콘솔</a:t>
            </a:r>
            <a:r>
              <a:rPr lang="en-US" altLang="ko-KR" sz="1600" dirty="0"/>
              <a:t> </a:t>
            </a:r>
            <a:r>
              <a:rPr lang="ko-KR" altLang="en-US" sz="1600" dirty="0"/>
              <a:t>창에서 확인하기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0AD69F7-9F63-A5CA-EA8C-4D9071E8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07" y="4917068"/>
            <a:ext cx="3632171" cy="1708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1BD19-AA75-3D59-F685-D0C4BCE6048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classList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300404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B8BABC-6A34-F679-25B2-A8B4E1833BEE}"/>
              </a:ext>
            </a:extLst>
          </p:cNvPr>
          <p:cNvSpPr txBox="1"/>
          <p:nvPr/>
        </p:nvSpPr>
        <p:spPr>
          <a:xfrm>
            <a:off x="733425" y="1533849"/>
            <a:ext cx="997323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새로운 클래스 스타일을 추가하거나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이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클래스 스타일이 만들어져 있어야 함</a:t>
            </a:r>
            <a:r>
              <a:rPr kumimoji="1"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기존에 적용 중인 클래스 스타일을 제거할 수 있습니다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073A-FFAF-3E9A-D851-1C7A3FCD3B39}"/>
              </a:ext>
            </a:extLst>
          </p:cNvPr>
          <p:cNvSpPr txBox="1"/>
          <p:nvPr/>
        </p:nvSpPr>
        <p:spPr>
          <a:xfrm>
            <a:off x="953419" y="2687898"/>
            <a:ext cx="4199965" cy="88069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classList.add(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classList.remove(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0F66C-8B0A-048B-9A3A-9782FC8E3ED9}"/>
              </a:ext>
            </a:extLst>
          </p:cNvPr>
          <p:cNvSpPr txBox="1"/>
          <p:nvPr/>
        </p:nvSpPr>
        <p:spPr>
          <a:xfrm>
            <a:off x="306647" y="319086"/>
            <a:ext cx="7775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 스타일 추가하기 및 삭제하기</a:t>
            </a:r>
          </a:p>
        </p:txBody>
      </p:sp>
    </p:spTree>
    <p:extLst>
      <p:ext uri="{BB962C8B-B14F-4D97-AF65-F5344CB8AC3E}">
        <p14:creationId xmlns:p14="http://schemas.microsoft.com/office/powerpoint/2010/main" val="273616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5E6E1-84B6-FCB9-58D3-33A5F144B879}"/>
              </a:ext>
            </a:extLst>
          </p:cNvPr>
          <p:cNvSpPr txBox="1"/>
          <p:nvPr/>
        </p:nvSpPr>
        <p:spPr>
          <a:xfrm>
            <a:off x="860052" y="1881698"/>
            <a:ext cx="3715871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h1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font-size:2rem;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margin-bottom:20px 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.clicked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background-color:yellow;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1154A-AD20-3C7F-D381-EDBF3FCC407A}"/>
              </a:ext>
            </a:extLst>
          </p:cNvPr>
          <p:cNvSpPr txBox="1"/>
          <p:nvPr/>
        </p:nvSpPr>
        <p:spPr>
          <a:xfrm>
            <a:off x="5367617" y="1881698"/>
            <a:ext cx="564776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C793F-A085-C229-D335-A27D5F9E3B26}"/>
              </a:ext>
            </a:extLst>
          </p:cNvPr>
          <p:cNvSpPr txBox="1"/>
          <p:nvPr/>
        </p:nvSpPr>
        <p:spPr>
          <a:xfrm>
            <a:off x="5367617" y="413206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solidFill>
                  <a:srgbClr val="C00000"/>
                </a:solidFill>
              </a:rPr>
              <a:t>제목을 클릭했을 때 </a:t>
            </a:r>
            <a:r>
              <a:rPr kumimoji="1" lang="en-US" altLang="ko-KR" sz="1600" dirty="0">
                <a:solidFill>
                  <a:srgbClr val="C00000"/>
                </a:solidFill>
              </a:rPr>
              <a:t>.clicked</a:t>
            </a:r>
            <a:r>
              <a:rPr kumimoji="1" lang="ko-KR" altLang="en-US" sz="1600" dirty="0">
                <a:solidFill>
                  <a:srgbClr val="C00000"/>
                </a:solidFill>
              </a:rPr>
              <a:t> 스타일이 추가됨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A35274-7A3B-F5B1-9B85-FEFD68BCC866}"/>
              </a:ext>
            </a:extLst>
          </p:cNvPr>
          <p:cNvCxnSpPr/>
          <p:nvPr/>
        </p:nvCxnSpPr>
        <p:spPr>
          <a:xfrm flipV="1">
            <a:off x="7258050" y="35242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82A8F2-5F7D-4335-AAD6-F66037262976}"/>
              </a:ext>
            </a:extLst>
          </p:cNvPr>
          <p:cNvSpPr txBox="1"/>
          <p:nvPr/>
        </p:nvSpPr>
        <p:spPr>
          <a:xfrm>
            <a:off x="921121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\style.css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3AC8-97AF-BB36-E707-098291D19D58}"/>
              </a:ext>
            </a:extLst>
          </p:cNvPr>
          <p:cNvSpPr txBox="1"/>
          <p:nvPr/>
        </p:nvSpPr>
        <p:spPr>
          <a:xfrm>
            <a:off x="5448300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05\classlist-1.html, 05\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\classlist-1.js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FAD4-737E-F2B1-5D0C-CB235AA0AD9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add()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 스타일 추가</a:t>
            </a:r>
          </a:p>
        </p:txBody>
      </p:sp>
    </p:spTree>
    <p:extLst>
      <p:ext uri="{BB962C8B-B14F-4D97-AF65-F5344CB8AC3E}">
        <p14:creationId xmlns:p14="http://schemas.microsoft.com/office/powerpoint/2010/main" val="4427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8BB467-8F1A-57D3-C0E8-83F003D50E8B}"/>
              </a:ext>
            </a:extLst>
          </p:cNvPr>
          <p:cNvSpPr/>
          <p:nvPr/>
        </p:nvSpPr>
        <p:spPr>
          <a:xfrm>
            <a:off x="707571" y="1213292"/>
            <a:ext cx="8456105" cy="11526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자바스크립트를 이용하여 웹 문서에 접근하고 제어할 수 있도록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객체를 사용해 웹 문서를 체계적으로 정리하는 방법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웹 문서를 구조화한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(DOM tree)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와 이벤트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등을 정리해 놓은 표준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8AA0F-84F7-0E01-D921-BD379E9561B6}"/>
              </a:ext>
            </a:extLst>
          </p:cNvPr>
          <p:cNvSpPr txBox="1"/>
          <p:nvPr/>
        </p:nvSpPr>
        <p:spPr>
          <a:xfrm>
            <a:off x="631885" y="2791968"/>
            <a:ext cx="10178329" cy="337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웹에서 자바스크립트를 사용하는 이유는 어떤 조건이 주어지거나 사용자의 동작이 있을 때 웹 문서 전체 또는 일부분이 동적으로 반응하게 하는 것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이렇게 하려면 웹 문 서의 모든 요소를 따로 제어할 수 있어야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웹 문서에 텍스트와 이미지가 들어 있다면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웹 브라우저는 마크업 정보를 보면서 텍스트 단락이 몇 개이고 그 내용이 무엇인지 살펴본다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이미지가 몇 개이고 이미지 파일 경로는 어떠한지 대체 텍스트는 무엇인지도 파악해서 이미지별로 정리해서 인식한다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텍스트와 이미지 요소를 브라우저가 제어하려면 두 요소를 따로 구별해서 인식해야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한다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마크업을 보면서 요소 사이의 포함 관계도 알아야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한다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E7152-E0C2-5665-B31D-616F24A829C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모델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(DOM)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339745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5C75D6-2AE8-76E8-D884-1F8C9049B2AE}"/>
              </a:ext>
            </a:extLst>
          </p:cNvPr>
          <p:cNvSpPr txBox="1"/>
          <p:nvPr/>
        </p:nvSpPr>
        <p:spPr>
          <a:xfrm>
            <a:off x="861172" y="1547813"/>
            <a:ext cx="10228729" cy="15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앞의</a:t>
            </a:r>
            <a:r>
              <a:rPr kumimoji="1" lang="ko-KR" altLang="en-US" sz="1600"/>
              <a:t> 예제에서 제목을 클릭하면 배경색과 글자색이 바뀌는데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원래 상태로 되돌아가지는 않는다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추가했던 클래스 스타일을 제거하면 원래대로 돌아간다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그러기 위해서는 특정 클래스 스타일이 있는지 체크할 수 있어야 한다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classList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contains()</a:t>
            </a:r>
            <a:r>
              <a:rPr kumimoji="1" lang="ko-KR" altLang="en-US" sz="1600" dirty="0">
                <a:sym typeface="Wingdings" pitchFamily="2" charset="2"/>
              </a:rPr>
              <a:t> 함수 사용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22619-0756-AA40-2FC6-B4A96F3A7C3F}"/>
              </a:ext>
            </a:extLst>
          </p:cNvPr>
          <p:cNvSpPr txBox="1"/>
          <p:nvPr/>
        </p:nvSpPr>
        <p:spPr>
          <a:xfrm>
            <a:off x="1004047" y="3385545"/>
            <a:ext cx="43120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 dirty="0">
                <a:effectLst/>
                <a:latin typeface="TDc_SSiGothic_120_OTF"/>
              </a:rPr>
              <a:t>요소</a:t>
            </a:r>
            <a:r>
              <a:rPr lang="en-US" altLang="ko-KR" i="1" dirty="0">
                <a:effectLst/>
                <a:latin typeface="TimesNewRomanPS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classList.contains(</a:t>
            </a:r>
            <a:r>
              <a:rPr lang="ko-KR" altLang="en-US" i="1" dirty="0">
                <a:effectLst/>
                <a:latin typeface="TDc_SSiGothic_120_OTF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848A-C0F3-CB6B-96D5-0FD8ECD398E4}"/>
              </a:ext>
            </a:extLst>
          </p:cNvPr>
          <p:cNvSpPr txBox="1"/>
          <p:nvPr/>
        </p:nvSpPr>
        <p:spPr>
          <a:xfrm>
            <a:off x="306647" y="319086"/>
            <a:ext cx="11156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contains()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클래스 스타일 있는지</a:t>
            </a:r>
          </a:p>
        </p:txBody>
      </p:sp>
    </p:spTree>
    <p:extLst>
      <p:ext uri="{BB962C8B-B14F-4D97-AF65-F5344CB8AC3E}">
        <p14:creationId xmlns:p14="http://schemas.microsoft.com/office/powerpoint/2010/main" val="383342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30459-CED8-9B17-3590-D635F5B59968}"/>
              </a:ext>
            </a:extLst>
          </p:cNvPr>
          <p:cNvSpPr txBox="1"/>
          <p:nvPr/>
        </p:nvSpPr>
        <p:spPr>
          <a:xfrm>
            <a:off x="838200" y="1362819"/>
            <a:ext cx="829235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1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contains() </a:t>
            </a:r>
            <a:r>
              <a:rPr kumimoji="1" lang="ko-KR" altLang="en-US" sz="1600" dirty="0"/>
              <a:t>함수를 사용해서 </a:t>
            </a:r>
            <a:r>
              <a:rPr kumimoji="1" lang="en-US" altLang="ko-KR" sz="1600" dirty="0"/>
              <a:t>.clicked</a:t>
            </a:r>
            <a:r>
              <a:rPr kumimoji="1" lang="ko-KR" altLang="en-US" sz="1600" dirty="0"/>
              <a:t> 스타일이 있는지 살펴보고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.clicked</a:t>
            </a:r>
            <a:r>
              <a:rPr kumimoji="1" lang="ko-KR" altLang="en-US" sz="1600" dirty="0"/>
              <a:t> 스타일이 있다면 </a:t>
            </a:r>
            <a:r>
              <a:rPr kumimoji="1" lang="en-US" altLang="ko-KR" sz="1600" dirty="0"/>
              <a:t>remove()</a:t>
            </a:r>
            <a:r>
              <a:rPr kumimoji="1" lang="ko-KR" altLang="en-US" sz="1600" dirty="0"/>
              <a:t>를 사용해서 제거한다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22586-4829-6217-6B50-34FBA522AEA9}"/>
              </a:ext>
            </a:extLst>
          </p:cNvPr>
          <p:cNvSpPr txBox="1"/>
          <p:nvPr/>
        </p:nvSpPr>
        <p:spPr>
          <a:xfrm>
            <a:off x="1228166" y="2414243"/>
            <a:ext cx="5220259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if(!title.classList.contains("clicked")){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title.classList.remove("clicked");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59175-2441-6039-D771-B47050F62E87}"/>
              </a:ext>
            </a:extLst>
          </p:cNvPr>
          <p:cNvSpPr txBox="1"/>
          <p:nvPr/>
        </p:nvSpPr>
        <p:spPr>
          <a:xfrm>
            <a:off x="6448425" y="3905003"/>
            <a:ext cx="385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.clicked</a:t>
            </a:r>
            <a:r>
              <a:rPr kumimoji="1" lang="ko-KR" altLang="en-US" sz="1600" dirty="0">
                <a:solidFill>
                  <a:schemeClr val="accent1"/>
                </a:solidFill>
              </a:rPr>
              <a:t>가 없으면 추가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E32BA-B395-B638-EDE2-774EE79A7899}"/>
              </a:ext>
            </a:extLst>
          </p:cNvPr>
          <p:cNvSpPr txBox="1"/>
          <p:nvPr/>
        </p:nvSpPr>
        <p:spPr>
          <a:xfrm>
            <a:off x="6448425" y="4711826"/>
            <a:ext cx="385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accent1"/>
                </a:solidFill>
              </a:rPr>
              <a:t>.clicked</a:t>
            </a:r>
            <a:r>
              <a:rPr kumimoji="1" lang="ko-KR" altLang="en-US" sz="1600">
                <a:solidFill>
                  <a:schemeClr val="accent1"/>
                </a:solidFill>
              </a:rPr>
              <a:t>가 있으면 삭제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5D1AE9-B67B-BA38-A6D1-DF923B01DA17}"/>
              </a:ext>
            </a:extLst>
          </p:cNvPr>
          <p:cNvCxnSpPr>
            <a:stCxn id="12" idx="1"/>
          </p:cNvCxnSpPr>
          <p:nvPr/>
        </p:nvCxnSpPr>
        <p:spPr>
          <a:xfrm flipH="1">
            <a:off x="5336800" y="4074280"/>
            <a:ext cx="111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601C3-487A-B491-1581-CF39E46100D7}"/>
              </a:ext>
            </a:extLst>
          </p:cNvPr>
          <p:cNvCxnSpPr/>
          <p:nvPr/>
        </p:nvCxnSpPr>
        <p:spPr>
          <a:xfrm flipH="1">
            <a:off x="5336800" y="4871552"/>
            <a:ext cx="111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FCB9E3-53BF-58E5-2AE4-D658F0E137F0}"/>
              </a:ext>
            </a:extLst>
          </p:cNvPr>
          <p:cNvSpPr txBox="1"/>
          <p:nvPr/>
        </p:nvSpPr>
        <p:spPr>
          <a:xfrm>
            <a:off x="306647" y="319086"/>
            <a:ext cx="970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contains()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클래스 스타일 있는지</a:t>
            </a:r>
          </a:p>
        </p:txBody>
      </p:sp>
    </p:spTree>
    <p:extLst>
      <p:ext uri="{BB962C8B-B14F-4D97-AF65-F5344CB8AC3E}">
        <p14:creationId xmlns:p14="http://schemas.microsoft.com/office/powerpoint/2010/main" val="178333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49A195-D7F0-1E24-4E84-30ADDD18C31A}"/>
              </a:ext>
            </a:extLst>
          </p:cNvPr>
          <p:cNvSpPr txBox="1"/>
          <p:nvPr/>
        </p:nvSpPr>
        <p:spPr>
          <a:xfrm>
            <a:off x="744070" y="1832847"/>
            <a:ext cx="1009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effectLst/>
                <a:latin typeface="TDc_SSiMyungJo_120_OTF"/>
              </a:rPr>
              <a:t>특정 클래스를 추가하거나 삭제하기를 반복할 경우에는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</a:t>
            </a:r>
            <a:r>
              <a:rPr lang="ko-KR" altLang="en-US" sz="1600">
                <a:effectLst/>
                <a:latin typeface="TDc_SSiMyungJo_120_OTF"/>
              </a:rPr>
              <a:t>의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toggle() </a:t>
            </a:r>
            <a:r>
              <a:rPr lang="ko-KR" altLang="en-US" sz="1600">
                <a:effectLst/>
                <a:latin typeface="TDc_SSiMyungJo_120_OTF"/>
              </a:rPr>
              <a:t>함수가 더 편리하다</a:t>
            </a:r>
            <a:r>
              <a:rPr lang="en-US" altLang="ko-KR" sz="1600">
                <a:effectLst/>
                <a:latin typeface="TDc_SSiMyungJo_120_OTF"/>
              </a:rPr>
              <a:t>.</a:t>
            </a:r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7AEA0-3C7E-3212-DBE1-427896F1731A}"/>
              </a:ext>
            </a:extLst>
          </p:cNvPr>
          <p:cNvSpPr txBox="1"/>
          <p:nvPr/>
        </p:nvSpPr>
        <p:spPr>
          <a:xfrm>
            <a:off x="838200" y="2471760"/>
            <a:ext cx="40834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classList.toggle(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BAE0F-D3FD-23CD-3AAE-FA2881E35D12}"/>
              </a:ext>
            </a:extLst>
          </p:cNvPr>
          <p:cNvSpPr txBox="1"/>
          <p:nvPr/>
        </p:nvSpPr>
        <p:spPr>
          <a:xfrm>
            <a:off x="6791325" y="4018645"/>
            <a:ext cx="5142379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title.classList.toggle("clicked");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3C22E-EE99-6F2E-D50A-5E33F561B68B}"/>
              </a:ext>
            </a:extLst>
          </p:cNvPr>
          <p:cNvSpPr txBox="1"/>
          <p:nvPr/>
        </p:nvSpPr>
        <p:spPr>
          <a:xfrm>
            <a:off x="570940" y="3236155"/>
            <a:ext cx="5220259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if(!title.classList.contains("clicked")){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title.classList.remove("clicked");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0C7EF73-BA54-F0A0-719C-A210BA10760A}"/>
              </a:ext>
            </a:extLst>
          </p:cNvPr>
          <p:cNvSpPr/>
          <p:nvPr/>
        </p:nvSpPr>
        <p:spPr>
          <a:xfrm>
            <a:off x="6096000" y="4781550"/>
            <a:ext cx="419100" cy="495300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7F6D-EF98-D382-DDE7-99DD0535F55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toggle()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스타일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Style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조작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0115C60-FEA1-FC7B-947F-F4437DAF4C2D}"/>
              </a:ext>
            </a:extLst>
          </p:cNvPr>
          <p:cNvSpPr txBox="1">
            <a:spLocks/>
          </p:cNvSpPr>
          <p:nvPr/>
        </p:nvSpPr>
        <p:spPr>
          <a:xfrm>
            <a:off x="455474" y="11252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스타일 조작하기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스타일 조작하기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3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가지 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2F98F0-6D1A-CEDA-5DE4-0D47096CE3BF}"/>
              </a:ext>
            </a:extLst>
          </p:cNvPr>
          <p:cNvGraphicFramePr>
            <a:graphicFrameLocks noGrp="1"/>
          </p:cNvGraphicFramePr>
          <p:nvPr/>
        </p:nvGraphicFramePr>
        <p:xfrm>
          <a:off x="1445567" y="3430340"/>
          <a:ext cx="2801816" cy="8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h1.style.backgroundColor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h1.style['background-color']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5593DB-4218-DBEA-88BD-6692F7362696}"/>
              </a:ext>
            </a:extLst>
          </p:cNvPr>
          <p:cNvSpPr txBox="1"/>
          <p:nvPr/>
        </p:nvSpPr>
        <p:spPr>
          <a:xfrm>
            <a:off x="4394115" y="3504060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형태를 가장 많이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2AE9933-AB08-72D4-722C-688AE1EE8E0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528187"/>
          <a:ext cx="5767752" cy="1333500"/>
        </p:xfrm>
        <a:graphic>
          <a:graphicData uri="http://schemas.openxmlformats.org/drawingml/2006/table">
            <a:tbl>
              <a:tblPr/>
              <a:tblGrid>
                <a:gridCol w="2473567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3294185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자바스크립트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style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background-color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backgroundColor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text-align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textAlign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fontSize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75401"/>
                  </a:ext>
                </a:extLst>
              </a:tr>
            </a:tbl>
          </a:graphicData>
        </a:graphic>
      </p:graphicFrame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C86147A3-4431-209D-D7FD-6F4E3EE41CDC}"/>
              </a:ext>
            </a:extLst>
          </p:cNvPr>
          <p:cNvCxnSpPr>
            <a:cxnSpLocks/>
          </p:cNvCxnSpPr>
          <p:nvPr/>
        </p:nvCxnSpPr>
        <p:spPr>
          <a:xfrm>
            <a:off x="3807200" y="3619976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83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스타일 조작하기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C3AA3C5C-B510-3CB5-F27C-759CF1681DF5}"/>
              </a:ext>
            </a:extLst>
          </p:cNvPr>
          <p:cNvSpPr txBox="1">
            <a:spLocks/>
          </p:cNvSpPr>
          <p:nvPr/>
        </p:nvSpPr>
        <p:spPr>
          <a:xfrm>
            <a:off x="448915" y="109873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스타일 조작하기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25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개의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div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태그를 조작해서 검은색에서 흰색으로 변화하는 그레이디언트를 만드는 코드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스타일 조작하기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7-1-7.html)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F10645-F053-1B79-E96D-E2BEF03459B5}"/>
              </a:ext>
            </a:extLst>
          </p:cNvPr>
          <p:cNvGraphicFramePr>
            <a:graphicFrameLocks noGrp="1"/>
          </p:cNvGraphicFramePr>
          <p:nvPr/>
        </p:nvGraphicFramePr>
        <p:xfrm>
          <a:off x="1485899" y="2180274"/>
          <a:ext cx="664698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9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('body &gt; div')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((div, index) =&gt; {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console.log(div, index)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index * 10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`10px`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rgba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div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994956-177B-3D00-ACF1-D7F3B7A02FE0}"/>
              </a:ext>
            </a:extLst>
          </p:cNvPr>
          <p:cNvSpPr txBox="1"/>
          <p:nvPr/>
        </p:nvSpPr>
        <p:spPr>
          <a:xfrm>
            <a:off x="6297888" y="2573871"/>
            <a:ext cx="3170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body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 아래에 있는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선택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B09150EE-0B3A-F79D-4FF0-09A2133D2AA9}"/>
              </a:ext>
            </a:extLst>
          </p:cNvPr>
          <p:cNvCxnSpPr>
            <a:cxnSpLocks/>
          </p:cNvCxnSpPr>
          <p:nvPr/>
        </p:nvCxnSpPr>
        <p:spPr>
          <a:xfrm>
            <a:off x="5869349" y="2753390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92CDC5-EC3D-C9C6-94B8-16B6C98AA485}"/>
              </a:ext>
            </a:extLst>
          </p:cNvPr>
          <p:cNvSpPr txBox="1"/>
          <p:nvPr/>
        </p:nvSpPr>
        <p:spPr>
          <a:xfrm>
            <a:off x="4858898" y="3071000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개수만큼 반복하여 출력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194F1-1919-43E5-BB22-DD9041984286}"/>
              </a:ext>
            </a:extLst>
          </p:cNvPr>
          <p:cNvSpPr txBox="1"/>
          <p:nvPr/>
        </p:nvSpPr>
        <p:spPr>
          <a:xfrm>
            <a:off x="4775317" y="3454764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인덱스는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D9BAC-D816-77A1-FFF6-A6DEB3EB1897}"/>
              </a:ext>
            </a:extLst>
          </p:cNvPr>
          <p:cNvSpPr txBox="1"/>
          <p:nvPr/>
        </p:nvSpPr>
        <p:spPr>
          <a:xfrm>
            <a:off x="4905790" y="3711886"/>
            <a:ext cx="4466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크기를 지정할 때는 반드시 단위를 함께 붙여줘야 함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65891F2E-7913-F1A1-613F-C171754A35F3}"/>
              </a:ext>
            </a:extLst>
          </p:cNvPr>
          <p:cNvCxnSpPr>
            <a:cxnSpLocks/>
          </p:cNvCxnSpPr>
          <p:nvPr/>
        </p:nvCxnSpPr>
        <p:spPr>
          <a:xfrm>
            <a:off x="4335134" y="3220281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DF403E5F-BFBE-EAE5-9DC8-6EDB25F27F0A}"/>
              </a:ext>
            </a:extLst>
          </p:cNvPr>
          <p:cNvCxnSpPr>
            <a:cxnSpLocks/>
          </p:cNvCxnSpPr>
          <p:nvPr/>
        </p:nvCxnSpPr>
        <p:spPr>
          <a:xfrm>
            <a:off x="4118671" y="3598551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4AFCDC04-F9BC-3E3B-BBDC-A2D86CE92363}"/>
              </a:ext>
            </a:extLst>
          </p:cNvPr>
          <p:cNvCxnSpPr>
            <a:cxnSpLocks/>
          </p:cNvCxnSpPr>
          <p:nvPr/>
        </p:nvCxnSpPr>
        <p:spPr>
          <a:xfrm>
            <a:off x="4288241" y="3833012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975FC61B-D514-1972-919B-8BD542EC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5" y="4276785"/>
            <a:ext cx="4667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3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4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마무리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98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839B6DE-ECB3-8456-87ED-131BBCFA9B2E}"/>
              </a:ext>
            </a:extLst>
          </p:cNvPr>
          <p:cNvSpPr txBox="1">
            <a:spLocks/>
          </p:cNvSpPr>
          <p:nvPr/>
        </p:nvSpPr>
        <p:spPr>
          <a:xfrm>
            <a:off x="514229" y="1293979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페이지의 모든 문서 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웹 브라우저가 읽어들였을 때 발생시키는 이벤트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문서 객체를 선택할 때 사용하는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 내부의 글자를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style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객체의 스타일을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리스너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핸들러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이벤트가 발생할 때 실행하는 함수를 의미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웹 브라우저가 문서 객체를 모두 읽어들였을 때 실행되는 이벤트는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④ Loaded</a:t>
            </a:r>
          </a:p>
        </p:txBody>
      </p:sp>
    </p:spTree>
    <p:extLst>
      <p:ext uri="{BB962C8B-B14F-4D97-AF65-F5344CB8AC3E}">
        <p14:creationId xmlns:p14="http://schemas.microsoft.com/office/powerpoint/2010/main" val="1401143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714F5-9D7F-4AFE-19C5-0689D296870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661BCBE-0ED8-942E-AF7B-3742445C8094}"/>
              </a:ext>
            </a:extLst>
          </p:cNvPr>
          <p:cNvSpPr txBox="1">
            <a:spLocks/>
          </p:cNvSpPr>
          <p:nvPr/>
        </p:nvSpPr>
        <p:spPr>
          <a:xfrm>
            <a:off x="455474" y="12123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다음과 같은 요소를 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메소드로 선택할 때 사용할 수 있는 선택자를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개 이상 적어 보기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&lt;h1 id="header"&gt;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제목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&lt;/h1&gt;		② &lt;span class="active"&gt;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&lt;/span&gt;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③&lt;input id="name-input" type="text" name="name"&gt;		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문서 객체 내부의 글자를 조작하는 속성이 아닌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innerText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④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htmlContent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CSS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에서 사용하는 스타일 속성들을 자바스크립트 문서 객체에서 점을 찍고 곧바로 사용할 수 있는 형태의 식별자로 변경하기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border-radius	 →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② font-family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line-height	 → 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④ width	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⑤ box-sizing	 →</a:t>
            </a: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79DED8-D524-A21C-435D-3EEEECF79AE5}"/>
              </a:ext>
            </a:extLst>
          </p:cNvPr>
          <p:cNvSpPr/>
          <p:nvPr/>
        </p:nvSpPr>
        <p:spPr>
          <a:xfrm>
            <a:off x="3740359" y="4304977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79B842-12BA-51B7-5158-4E1B7EF46E14}"/>
              </a:ext>
            </a:extLst>
          </p:cNvPr>
          <p:cNvSpPr/>
          <p:nvPr/>
        </p:nvSpPr>
        <p:spPr>
          <a:xfrm>
            <a:off x="3740358" y="4633807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87D292C-4D70-8C21-852F-5601021B2C9F}"/>
              </a:ext>
            </a:extLst>
          </p:cNvPr>
          <p:cNvSpPr/>
          <p:nvPr/>
        </p:nvSpPr>
        <p:spPr>
          <a:xfrm>
            <a:off x="3740358" y="4962637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63D4DF1-BABB-B152-5591-D0E0A6E8B5B1}"/>
              </a:ext>
            </a:extLst>
          </p:cNvPr>
          <p:cNvSpPr/>
          <p:nvPr/>
        </p:nvSpPr>
        <p:spPr>
          <a:xfrm>
            <a:off x="3740358" y="5291467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5E652AC-7C04-F1FE-1626-8B5D3A94B8C1}"/>
              </a:ext>
            </a:extLst>
          </p:cNvPr>
          <p:cNvSpPr/>
          <p:nvPr/>
        </p:nvSpPr>
        <p:spPr>
          <a:xfrm>
            <a:off x="3740357" y="5603242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5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A8BB2-68B4-7C99-DCD8-3ABCAB7C580B}"/>
              </a:ext>
            </a:extLst>
          </p:cNvPr>
          <p:cNvSpPr/>
          <p:nvPr/>
        </p:nvSpPr>
        <p:spPr>
          <a:xfrm>
            <a:off x="838200" y="1324110"/>
            <a:ext cx="853024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웹 문서에 있는 요소들 간의 부모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자식 관계를 계층 구조로 표시한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나무 형태가 되기 때문에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“DOM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라고 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노드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(node) : DOM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트리에서 가지가 갈라져 나간 항목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루트 노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(root node) : 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트리의 시작 부분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(html)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76FA2-8CB5-A9D6-4738-55B1CFB15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1"/>
          <a:stretch/>
        </p:blipFill>
        <p:spPr>
          <a:xfrm>
            <a:off x="838200" y="3218042"/>
            <a:ext cx="5145446" cy="3274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F46AE-A9B0-8E7D-8AAD-3CF05336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22" y="3981907"/>
            <a:ext cx="3982567" cy="2048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76115-1053-8462-6B5D-6F1B33B5B98F}"/>
              </a:ext>
            </a:extLst>
          </p:cNvPr>
          <p:cNvSpPr txBox="1"/>
          <p:nvPr/>
        </p:nvSpPr>
        <p:spPr>
          <a:xfrm>
            <a:off x="7947735" y="3429000"/>
            <a:ext cx="354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요소는 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head, body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의 부모 요소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49C57-5AFC-5420-75AC-EB4F439D3F79}"/>
              </a:ext>
            </a:extLst>
          </p:cNvPr>
          <p:cNvSpPr txBox="1"/>
          <p:nvPr/>
        </p:nvSpPr>
        <p:spPr>
          <a:xfrm>
            <a:off x="8659656" y="6275214"/>
            <a:ext cx="2694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1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요소는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의 자식 요소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CCD10-29D2-B5B9-0421-CE4A386EDD8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1789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A8BB2-68B4-7C99-DCD8-3ABCAB7C580B}"/>
              </a:ext>
            </a:extLst>
          </p:cNvPr>
          <p:cNvSpPr/>
          <p:nvPr/>
        </p:nvSpPr>
        <p:spPr>
          <a:xfrm>
            <a:off x="838200" y="1443578"/>
            <a:ext cx="853024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은 문서의 요소 뿐만 아니라 각 요소의 내용과 속성도 자식으로 나타냄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76FA2-8CB5-A9D6-4738-55B1CFB15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1"/>
          <a:stretch/>
        </p:blipFill>
        <p:spPr>
          <a:xfrm>
            <a:off x="695416" y="2099360"/>
            <a:ext cx="5145446" cy="3274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9DA330-3527-2F7B-7466-27F4ED23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21" y="2485746"/>
            <a:ext cx="6001569" cy="30153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969898-121C-8551-A0BA-C26D3CE91983}"/>
              </a:ext>
            </a:extLst>
          </p:cNvPr>
          <p:cNvGrpSpPr/>
          <p:nvPr/>
        </p:nvGrpSpPr>
        <p:grpSpPr>
          <a:xfrm>
            <a:off x="7554896" y="5033819"/>
            <a:ext cx="1296141" cy="380603"/>
            <a:chOff x="7563774" y="5601809"/>
            <a:chExt cx="1296141" cy="3817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74CE9-953A-C00A-B6A1-AED7C35DF4FF}"/>
                </a:ext>
              </a:extLst>
            </p:cNvPr>
            <p:cNvSpPr txBox="1"/>
            <p:nvPr/>
          </p:nvSpPr>
          <p:spPr>
            <a:xfrm>
              <a:off x="7563774" y="5601809"/>
              <a:ext cx="1198486" cy="381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5CD2AE-737F-8F60-6F72-2C2512ED6AF4}"/>
                </a:ext>
              </a:extLst>
            </p:cNvPr>
            <p:cNvSpPr txBox="1"/>
            <p:nvPr/>
          </p:nvSpPr>
          <p:spPr>
            <a:xfrm>
              <a:off x="7563774" y="5638790"/>
              <a:ext cx="1296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“DOM Tree</a:t>
              </a:r>
              <a:r>
                <a:rPr kumimoji="1" lang="en-US" altLang="ko-K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34" charset="-127"/>
                  <a:cs typeface="+mn-cs"/>
                </a:rPr>
                <a:t>…”</a:t>
              </a:r>
              <a:endParaRPr kumimoji="1" lang="ko-Kore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A82A06-732D-8AE6-62FF-534D3BF2CF3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13100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내용추가하기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09FE36-5A8E-D75E-795B-E3BE395FCE1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innerHTML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158BA97F-21BC-D1F6-383B-C8E289FD23E5}"/>
              </a:ext>
            </a:extLst>
          </p:cNvPr>
          <p:cNvSpPr txBox="1">
            <a:spLocks/>
          </p:cNvSpPr>
          <p:nvPr/>
        </p:nvSpPr>
        <p:spPr>
          <a:xfrm>
            <a:off x="455474" y="11579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모델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(Document Objects Model): 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객체를 조합해서 만든 전체적인 형태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+mn-ea"/>
              </a:rPr>
              <a:t>DOMContentLoaded 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코드를 자바스크립트로 조작하기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D77768-5830-C815-06F8-E812AF70E64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25895"/>
          <a:ext cx="50760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HTML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태그를 쉽게 만들 수 있는 콜백 함수를 선언합니다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h1 = (text) =&gt; `&lt;h1&gt;${text}&lt;/h1&gt;`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&lt;h1&gt;1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h1('3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&lt;h1&gt;2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h2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&lt;/html&gt;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8CC66C-EBBD-759B-3BA8-95E4F8AF378F}"/>
              </a:ext>
            </a:extLst>
          </p:cNvPr>
          <p:cNvSpPr txBox="1"/>
          <p:nvPr/>
        </p:nvSpPr>
        <p:spPr>
          <a:xfrm>
            <a:off x="4774921" y="3699808"/>
            <a:ext cx="5216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태그가 생성되기 이전에 </a:t>
            </a:r>
            <a:r>
              <a:rPr lang="en-US" altLang="ko-KR" sz="1400" b="0" dirty="0">
                <a:solidFill>
                  <a:srgbClr val="FF0000"/>
                </a:solidFill>
              </a:rPr>
              <a:t>script </a:t>
            </a:r>
            <a:r>
              <a:rPr lang="ko-KR" altLang="en-US" sz="1400" b="0" dirty="0">
                <a:solidFill>
                  <a:srgbClr val="FF0000"/>
                </a:solidFill>
              </a:rPr>
              <a:t>태그로 </a:t>
            </a:r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조작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Freeform: Shape 49">
            <a:extLst>
              <a:ext uri="{FF2B5EF4-FFF2-40B4-BE49-F238E27FC236}">
                <a16:creationId xmlns:a16="http://schemas.microsoft.com/office/drawing/2014/main" id="{9F1B0D35-8E3A-CFD1-A056-C55B7D02FC28}"/>
              </a:ext>
            </a:extLst>
          </p:cNvPr>
          <p:cNvSpPr/>
          <p:nvPr/>
        </p:nvSpPr>
        <p:spPr>
          <a:xfrm>
            <a:off x="3239200" y="3871547"/>
            <a:ext cx="1535721" cy="152766"/>
          </a:xfrm>
          <a:custGeom>
            <a:avLst/>
            <a:gdLst>
              <a:gd name="connsiteX0" fmla="*/ 0 w 1852246"/>
              <a:gd name="connsiteY0" fmla="*/ 164123 h 164123"/>
              <a:gd name="connsiteX1" fmla="*/ 0 w 1852246"/>
              <a:gd name="connsiteY1" fmla="*/ 0 h 164123"/>
              <a:gd name="connsiteX2" fmla="*/ 1852246 w 1852246"/>
              <a:gd name="connsiteY2" fmla="*/ 0 h 164123"/>
              <a:gd name="connsiteX3" fmla="*/ 1852246 w 1852246"/>
              <a:gd name="connsiteY3" fmla="*/ 23446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246" h="164123">
                <a:moveTo>
                  <a:pt x="0" y="164123"/>
                </a:moveTo>
                <a:lnTo>
                  <a:pt x="0" y="0"/>
                </a:lnTo>
                <a:lnTo>
                  <a:pt x="1852246" y="0"/>
                </a:lnTo>
                <a:lnTo>
                  <a:pt x="1852246" y="234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51">
            <a:extLst>
              <a:ext uri="{FF2B5EF4-FFF2-40B4-BE49-F238E27FC236}">
                <a16:creationId xmlns:a16="http://schemas.microsoft.com/office/drawing/2014/main" id="{AE88F541-98A7-BA77-1B40-4D7F26D55E43}"/>
              </a:ext>
            </a:extLst>
          </p:cNvPr>
          <p:cNvCxnSpPr/>
          <p:nvPr/>
        </p:nvCxnSpPr>
        <p:spPr>
          <a:xfrm>
            <a:off x="2910951" y="4024313"/>
            <a:ext cx="6682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FFAB3-7024-F16B-889D-7687C5A09874}"/>
              </a:ext>
            </a:extLst>
          </p:cNvPr>
          <p:cNvSpPr txBox="1"/>
          <p:nvPr/>
        </p:nvSpPr>
        <p:spPr>
          <a:xfrm>
            <a:off x="5769000" y="3998109"/>
            <a:ext cx="2637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앞에서 선언한 </a:t>
            </a:r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54">
            <a:extLst>
              <a:ext uri="{FF2B5EF4-FFF2-40B4-BE49-F238E27FC236}">
                <a16:creationId xmlns:a16="http://schemas.microsoft.com/office/drawing/2014/main" id="{81F41F78-B032-9D08-B766-4529A752F4B3}"/>
              </a:ext>
            </a:extLst>
          </p:cNvPr>
          <p:cNvCxnSpPr/>
          <p:nvPr/>
        </p:nvCxnSpPr>
        <p:spPr>
          <a:xfrm>
            <a:off x="5325909" y="4135635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4BE15-6FD3-CE30-2B6B-F34A6DC79BCD}"/>
              </a:ext>
            </a:extLst>
          </p:cNvPr>
          <p:cNvSpPr txBox="1"/>
          <p:nvPr/>
        </p:nvSpPr>
        <p:spPr>
          <a:xfrm>
            <a:off x="6064459" y="5411961"/>
            <a:ext cx="319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태그는 </a:t>
            </a:r>
            <a:r>
              <a:rPr lang="en-US" altLang="ko-KR" sz="1400" b="0" dirty="0">
                <a:solidFill>
                  <a:srgbClr val="FF0000"/>
                </a:solidFill>
              </a:rPr>
              <a:t>head </a:t>
            </a:r>
            <a:r>
              <a:rPr lang="ko-KR" altLang="en-US" sz="1400" b="0" dirty="0">
                <a:solidFill>
                  <a:srgbClr val="FF0000"/>
                </a:solidFill>
              </a:rPr>
              <a:t>태그 </a:t>
            </a:r>
            <a:br>
              <a:rPr lang="en-US" altLang="ko-KR" sz="1400" b="0" dirty="0">
                <a:solidFill>
                  <a:srgbClr val="FF0000"/>
                </a:solidFill>
              </a:rPr>
            </a:br>
            <a:r>
              <a:rPr lang="ko-KR" altLang="en-US" sz="1400" b="0" dirty="0">
                <a:solidFill>
                  <a:srgbClr val="FF0000"/>
                </a:solidFill>
              </a:rPr>
              <a:t>다음에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Right Bracket 56">
            <a:extLst>
              <a:ext uri="{FF2B5EF4-FFF2-40B4-BE49-F238E27FC236}">
                <a16:creationId xmlns:a16="http://schemas.microsoft.com/office/drawing/2014/main" id="{865B6350-192A-BFCE-75E1-7919ACFC3218}"/>
              </a:ext>
            </a:extLst>
          </p:cNvPr>
          <p:cNvSpPr/>
          <p:nvPr/>
        </p:nvSpPr>
        <p:spPr>
          <a:xfrm>
            <a:off x="5325909" y="4726491"/>
            <a:ext cx="187565" cy="160278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57">
            <a:extLst>
              <a:ext uri="{FF2B5EF4-FFF2-40B4-BE49-F238E27FC236}">
                <a16:creationId xmlns:a16="http://schemas.microsoft.com/office/drawing/2014/main" id="{D47E2096-093A-85FC-E2AC-0F6057FB7DF1}"/>
              </a:ext>
            </a:extLst>
          </p:cNvPr>
          <p:cNvCxnSpPr/>
          <p:nvPr/>
        </p:nvCxnSpPr>
        <p:spPr>
          <a:xfrm>
            <a:off x="5513474" y="5565850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59">
            <a:extLst>
              <a:ext uri="{FF2B5EF4-FFF2-40B4-BE49-F238E27FC236}">
                <a16:creationId xmlns:a16="http://schemas.microsoft.com/office/drawing/2014/main" id="{7630D6E9-C251-FD9A-0D62-7A6783FD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930" y="4652808"/>
            <a:ext cx="2089161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5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DEDEA-6127-758B-309E-7DC8633AABFC}"/>
              </a:ext>
            </a:extLst>
          </p:cNvPr>
          <p:cNvSpPr txBox="1"/>
          <p:nvPr/>
        </p:nvSpPr>
        <p:spPr>
          <a:xfrm>
            <a:off x="306648" y="319086"/>
            <a:ext cx="722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DOMContentLoaded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9E0B382-4256-541B-1DCC-773D4D30E220}"/>
              </a:ext>
            </a:extLst>
          </p:cNvPr>
          <p:cNvSpPr txBox="1">
            <a:spLocks/>
          </p:cNvSpPr>
          <p:nvPr/>
        </p:nvSpPr>
        <p:spPr>
          <a:xfrm>
            <a:off x="455474" y="11524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</a:rPr>
              <a:t>DOMContentLoaded 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DOMContentLoaded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이벤트는 웹 브라우저가 문서 객체를 모두 읽고 나서 실행하는 이벤트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다음과 같이 코드를 구성하면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DOMContentLoaded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상태가 되었을 때 콜백 함수를 호출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DOMContentLoaded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E23640-A935-6E78-2658-E473155FE825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692164"/>
          <a:ext cx="587326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2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77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이벤트를 연결합니다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h1 = (text) =&gt; `&lt;h1&gt;${text}&lt;/h1&gt;`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+= h1('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발생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&lt;/html&gt;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BBEF7E-F2BF-DA60-17D2-E6ABA8DFE162}"/>
              </a:ext>
            </a:extLst>
          </p:cNvPr>
          <p:cNvSpPr txBox="1"/>
          <p:nvPr/>
        </p:nvSpPr>
        <p:spPr>
          <a:xfrm>
            <a:off x="5839044" y="4663273"/>
            <a:ext cx="457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문서 객체를 모두 읽어들이면</a:t>
            </a:r>
            <a:r>
              <a:rPr lang="en-US" altLang="ko-KR" sz="1400" b="0" dirty="0">
                <a:solidFill>
                  <a:srgbClr val="FF0000"/>
                </a:solidFill>
              </a:rPr>
              <a:t>(</a:t>
            </a:r>
            <a:r>
              <a:rPr lang="en-US" altLang="ko-KR" sz="1400" b="0" dirty="0" err="1">
                <a:solidFill>
                  <a:srgbClr val="FF0000"/>
                </a:solidFill>
              </a:rPr>
              <a:t>DOMContentLoaded</a:t>
            </a:r>
            <a:r>
              <a:rPr lang="en-US" altLang="ko-KR" sz="1400" b="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이 콜백 함수가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C78B8BE9-EC8C-5CFD-F148-9D590E5CBEDC}"/>
              </a:ext>
            </a:extLst>
          </p:cNvPr>
          <p:cNvCxnSpPr/>
          <p:nvPr/>
        </p:nvCxnSpPr>
        <p:spPr>
          <a:xfrm>
            <a:off x="1984828" y="4668196"/>
            <a:ext cx="49471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3CAB254-82D9-BBEB-6D53-5BB82BDF8BE4}"/>
              </a:ext>
            </a:extLst>
          </p:cNvPr>
          <p:cNvSpPr/>
          <p:nvPr/>
        </p:nvSpPr>
        <p:spPr>
          <a:xfrm>
            <a:off x="4106705" y="4663273"/>
            <a:ext cx="1735016" cy="234461"/>
          </a:xfrm>
          <a:custGeom>
            <a:avLst/>
            <a:gdLst>
              <a:gd name="connsiteX0" fmla="*/ 0 w 1735016"/>
              <a:gd name="connsiteY0" fmla="*/ 0 h 234461"/>
              <a:gd name="connsiteX1" fmla="*/ 0 w 1735016"/>
              <a:gd name="connsiteY1" fmla="*/ 199292 h 234461"/>
              <a:gd name="connsiteX2" fmla="*/ 1735016 w 1735016"/>
              <a:gd name="connsiteY2" fmla="*/ 199292 h 234461"/>
              <a:gd name="connsiteX3" fmla="*/ 1735016 w 1735016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016" h="234461">
                <a:moveTo>
                  <a:pt x="0" y="0"/>
                </a:moveTo>
                <a:lnTo>
                  <a:pt x="0" y="199292"/>
                </a:lnTo>
                <a:lnTo>
                  <a:pt x="1735016" y="199292"/>
                </a:lnTo>
                <a:lnTo>
                  <a:pt x="1735016" y="2344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C23F8AD-3E91-1590-6A0B-C84DF158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73" y="5382346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5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객체선택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1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3150</Words>
  <Application>Microsoft Office PowerPoint</Application>
  <PresentationFormat>와이드스크린</PresentationFormat>
  <Paragraphs>457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D2Coding</vt:lpstr>
      <vt:lpstr>KoPubWorld돋움체 Bold</vt:lpstr>
      <vt:lpstr>PCSJUS+RixVeryGoodPM</vt:lpstr>
      <vt:lpstr>TDc_SSiGothic_120_OTF</vt:lpstr>
      <vt:lpstr>TDc_SSiMyungJo_120_OTF</vt:lpstr>
      <vt:lpstr>TimesNewRomanPS</vt:lpstr>
      <vt:lpstr>YoonV YoonMyungjo100Std_OTF</vt:lpstr>
      <vt:lpstr>맑은 고딕</vt:lpstr>
      <vt:lpstr>시스템 서체</vt:lpstr>
      <vt:lpstr>Arial</vt:lpstr>
      <vt:lpstr>Calibri</vt:lpstr>
      <vt:lpstr>Calibri Light</vt:lpstr>
      <vt:lpstr>Office 테마</vt:lpstr>
      <vt:lpstr>PowerPoint 프레젠테이션</vt:lpstr>
      <vt:lpstr>01[HTML+CSS+ JAVASCRIPT] DOM 트리</vt:lpstr>
      <vt:lpstr>PowerPoint 프레젠테이션</vt:lpstr>
      <vt:lpstr>PowerPoint 프레젠테이션</vt:lpstr>
      <vt:lpstr>PowerPoint 프레젠테이션</vt:lpstr>
      <vt:lpstr>01[HTML+CSS+ JAVASCRIPT] 내용추가하기</vt:lpstr>
      <vt:lpstr>PowerPoint 프레젠테이션</vt:lpstr>
      <vt:lpstr>PowerPoint 프레젠테이션</vt:lpstr>
      <vt:lpstr>02[HTML+CSS+ JAVASCRIPT] 객체선택</vt:lpstr>
      <vt:lpstr>PowerPoint 프레젠테이션</vt:lpstr>
      <vt:lpstr>PowerPoint 프레젠테이션</vt:lpstr>
      <vt:lpstr>getElement~ 함수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속성변경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마무리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최상위 객체, window</dc:title>
  <dc:creator>이 호진</dc:creator>
  <cp:lastModifiedBy>이 호진</cp:lastModifiedBy>
  <cp:revision>7</cp:revision>
  <dcterms:created xsi:type="dcterms:W3CDTF">2023-05-20T10:51:00Z</dcterms:created>
  <dcterms:modified xsi:type="dcterms:W3CDTF">2023-05-21T06:10:03Z</dcterms:modified>
</cp:coreProperties>
</file>