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2852" r:id="rId3"/>
    <p:sldId id="22764" r:id="rId4"/>
    <p:sldId id="22765" r:id="rId5"/>
    <p:sldId id="22767" r:id="rId6"/>
    <p:sldId id="22770" r:id="rId7"/>
    <p:sldId id="22771" r:id="rId8"/>
    <p:sldId id="22773" r:id="rId9"/>
    <p:sldId id="23008" r:id="rId10"/>
    <p:sldId id="22776" r:id="rId11"/>
    <p:sldId id="22778" r:id="rId12"/>
    <p:sldId id="22779" r:id="rId13"/>
    <p:sldId id="22780" r:id="rId14"/>
    <p:sldId id="22781" r:id="rId15"/>
    <p:sldId id="22793" r:id="rId16"/>
    <p:sldId id="23009" r:id="rId17"/>
    <p:sldId id="22784" r:id="rId18"/>
    <p:sldId id="22785" r:id="rId19"/>
    <p:sldId id="22787" r:id="rId20"/>
    <p:sldId id="22788" r:id="rId21"/>
    <p:sldId id="22790" r:id="rId22"/>
    <p:sldId id="22791" r:id="rId23"/>
    <p:sldId id="23010" r:id="rId24"/>
    <p:sldId id="22997" r:id="rId25"/>
    <p:sldId id="22998" r:id="rId26"/>
    <p:sldId id="22999" r:id="rId27"/>
    <p:sldId id="23000" r:id="rId28"/>
    <p:sldId id="23001" r:id="rId29"/>
    <p:sldId id="23002" r:id="rId30"/>
    <p:sldId id="23003" r:id="rId31"/>
    <p:sldId id="23004" r:id="rId32"/>
    <p:sldId id="23005" r:id="rId33"/>
    <p:sldId id="23006" r:id="rId34"/>
    <p:sldId id="23007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8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AFBE4-943C-4125-8D72-74D723DB49A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FA00A-650E-44D2-98CE-D2DBEC6EF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41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C5547-B8ED-E844-A1CF-A4444773841F}" type="slidenum">
              <a:rPr lang="en-US" altLang="ko-KR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175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C5547-B8ED-E844-A1CF-A4444773841F}" type="slidenum">
              <a:rPr lang="en-US" altLang="ko-KR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5210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C5547-B8ED-E844-A1CF-A4444773841F}" type="slidenum">
              <a:rPr lang="en-US" altLang="ko-KR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2033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C5547-B8ED-E844-A1CF-A4444773841F}" type="slidenum">
              <a:rPr lang="en-US" altLang="ko-KR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992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8E36D-508B-F56B-B927-17C4B57B0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EE1FB7-6774-3845-ED8D-FB1FADE4B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464E5-F0C1-DE84-5E99-567860C6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4355-CA5C-40C1-A6F0-C034DD527C0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2330F-E9A0-A60C-15A5-A624AFE0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C4C31-0450-94E0-CFB1-5F17077D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5E4C-EF26-4A98-B13B-AED3E4795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6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6637A-082D-52F7-42EA-D865F4990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DEEDC4-B06A-0C1C-EEFA-226BCD69E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C5E185-6689-51A7-6EAD-41EFACD6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4355-CA5C-40C1-A6F0-C034DD527C0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F0697-15F9-8258-E31B-C2C7F29B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F951A-82D2-61D5-C5F8-B76BA4B2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5E4C-EF26-4A98-B13B-AED3E4795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82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C893D6-1691-4A77-BD95-5AB5BDE25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99C30-CFD9-8F26-BD12-70754456D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B68A2-B66E-78E9-E1B4-64150BF0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4355-CA5C-40C1-A6F0-C034DD527C0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F3375-D592-55A2-31DB-D9C7ACB1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3B765-77B9-D95F-F3B3-87EFF88D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5E4C-EF26-4A98-B13B-AED3E4795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29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85147-0CCB-95EE-67EC-9A39459F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53F65-987A-B839-6238-59204C348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AB235-2EDB-2324-0D68-03C16328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4355-CA5C-40C1-A6F0-C034DD527C0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613A8-9EC8-B08A-07AA-927F89F3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96E2A-F07A-1B37-CDF9-432F9ED5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5E4C-EF26-4A98-B13B-AED3E4795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0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FD3EC-97D9-4C8F-628F-E53CC003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246FD-B56A-EC63-9DD9-D2F03B187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33ED54-08CA-1E0C-DEA4-194CE63A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4355-CA5C-40C1-A6F0-C034DD527C0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607C7-545E-1BB3-47D6-6EC93416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2D4212-9751-E55F-AC16-ED09FED4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5E4C-EF26-4A98-B13B-AED3E4795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92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58ADF-FA04-F862-182B-7B80C802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85715-A23C-89B0-3609-78E7CC64B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F2D4E8-9202-BBED-EE93-1953B4FA9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88CE12-31A5-5E39-65A0-120E6B2F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4355-CA5C-40C1-A6F0-C034DD527C0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FB8DF1-EF5E-7125-820A-7FB0A99B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C397C8-46C0-58BB-24F8-12F82B8F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5E4C-EF26-4A98-B13B-AED3E4795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5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4AF96-F180-3C70-644B-A64049F7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2D8FBF-011D-FC19-8FAB-2F1696751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EF9405-AD85-A218-DA09-33495E14A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7DFDEF-0309-EE98-DE6C-66DB2F071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A93F42-F047-4894-CFDC-AE8AC9146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D3ABE2-499C-38A3-506E-6A235C5E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4355-CA5C-40C1-A6F0-C034DD527C0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2DADF7-0BF5-F1BB-3173-F8A1AB0D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0ACCF1-1FF1-C05D-F621-C1992DFB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5E4C-EF26-4A98-B13B-AED3E4795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47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73FF1-7D3C-63DA-C011-D5A119B9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D33AC0-AC1C-3748-E77C-C7FFDE1B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4355-CA5C-40C1-A6F0-C034DD527C0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0F480A-3EB7-9ECC-A9BF-94126FDD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A41F19-2770-4E7E-9BEB-6B137D8B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5E4C-EF26-4A98-B13B-AED3E4795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21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266F-0261-11DE-C441-3B7EF045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4355-CA5C-40C1-A6F0-C034DD527C0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3C36C8-A5FC-57F1-E420-6D8FEB3F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F9B215-78A2-FCBC-A3BB-C77A713A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5E4C-EF26-4A98-B13B-AED3E4795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11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C70B0-5B53-C361-9429-F92B6044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9BFB0-F2D4-E2AB-23BE-3DF6EE195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8CEC98-AE39-E451-F9D7-F350A1FE1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FE4149-7571-80A1-EFDE-C9DDEBF7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4355-CA5C-40C1-A6F0-C034DD527C0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210FBF-6728-E494-E646-881B3412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5F299B-4165-BD36-3312-D49ADE5E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5E4C-EF26-4A98-B13B-AED3E4795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15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BB39A-3F0F-B25C-A291-1D0EEFEE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DD4C2E-1A1F-4D1D-DB78-20C9587A3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3FFB51-CC41-4E1D-10D9-1613C4FBA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414C44-5F49-EF6C-6F0C-DD95991F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4355-CA5C-40C1-A6F0-C034DD527C0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FF0941-3C53-9215-5799-3A943349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1C3CF1-BCD4-7B7B-9416-2D2BB748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5E4C-EF26-4A98-B13B-AED3E4795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81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C3469C-2B9D-4753-ED37-0E20016F0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669625-84AC-1FC6-345C-3EA3E64EB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90806-CA0B-02B8-8EB7-AF9FF95B1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24355-CA5C-40C1-A6F0-C034DD527C0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020FE4-A174-7B8B-CC37-BB93FF854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1A07B-321F-5149-8F28-0C26760C9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5E4C-EF26-4A98-B13B-AED3E4795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25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305.DOM form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요소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385876-191C-28FE-9903-83C71C698DC7}"/>
              </a:ext>
            </a:extLst>
          </p:cNvPr>
          <p:cNvSpPr txBox="1"/>
          <p:nvPr/>
        </p:nvSpPr>
        <p:spPr>
          <a:xfrm>
            <a:off x="503583" y="2084945"/>
            <a:ext cx="6097656" cy="337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&lt;select name="major" id="major"&gt;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&lt;option&gt;---- 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학과 선택 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----&lt;/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option&gt;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&lt;option value="archi"&gt;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건축공학과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option&gt;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&lt;option value="mechanic"&gt;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기계공학과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option&gt;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&lt;option value="indust"&gt;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산업공학과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option&gt;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&lt;option value="elec"&gt;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전기전자공학과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option&gt;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&lt;option value="computer"&gt;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컴퓨터공학과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option&gt;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&lt;option value="chemical"&gt;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화학공학과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option&gt;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&lt;/select&gt;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96DE2-9B85-C5F0-5391-DE166D28D554}"/>
              </a:ext>
            </a:extLst>
          </p:cNvPr>
          <p:cNvSpPr txBox="1"/>
          <p:nvPr/>
        </p:nvSpPr>
        <p:spPr>
          <a:xfrm>
            <a:off x="631885" y="1431119"/>
            <a:ext cx="806444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/>
              <a:t>19\</a:t>
            </a:r>
            <a:r>
              <a:rPr kumimoji="1" lang="en-US" altLang="ko-KR" sz="1600" dirty="0"/>
              <a:t>getForm.html</a:t>
            </a:r>
            <a:r>
              <a:rPr kumimoji="1" lang="ko-KR" altLang="en-US" sz="1600" dirty="0"/>
              <a:t>을 웹 브라우저에서 열고 콘솔 창에서 연습합니다</a:t>
            </a:r>
            <a:endParaRPr kumimoji="1" lang="ko-Kore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22F16-1959-4186-9BB5-2851B17C4A02}"/>
              </a:ext>
            </a:extLst>
          </p:cNvPr>
          <p:cNvSpPr txBox="1"/>
          <p:nvPr/>
        </p:nvSpPr>
        <p:spPr>
          <a:xfrm>
            <a:off x="6957391" y="2347705"/>
            <a:ext cx="3667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 dirty="0"/>
              <a:t>선택</a:t>
            </a:r>
            <a:r>
              <a:rPr kumimoji="1" lang="ko-KR" altLang="en-US" sz="1600"/>
              <a:t> 목록에 접근하기</a:t>
            </a:r>
            <a:endParaRPr kumimoji="1" lang="ko-Kore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A327D-376B-42F0-DE87-67C957B2D94B}"/>
              </a:ext>
            </a:extLst>
          </p:cNvPr>
          <p:cNvSpPr txBox="1"/>
          <p:nvPr/>
        </p:nvSpPr>
        <p:spPr>
          <a:xfrm>
            <a:off x="6957391" y="2894358"/>
            <a:ext cx="4731026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document.querySelector(“#major”)</a:t>
            </a:r>
            <a:endParaRPr kumimoji="1" lang="ko-Kore-KR" alt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D5EF89-6F16-654F-94B7-F3D2CDF3B393}"/>
              </a:ext>
            </a:extLst>
          </p:cNvPr>
          <p:cNvSpPr txBox="1"/>
          <p:nvPr/>
        </p:nvSpPr>
        <p:spPr>
          <a:xfrm>
            <a:off x="6957391" y="3967783"/>
            <a:ext cx="3667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/>
              <a:t>선택</a:t>
            </a:r>
            <a:r>
              <a:rPr kumimoji="1" lang="ko-KR" altLang="en-US" sz="1600"/>
              <a:t> 목록에 있는 항목에 접근하기</a:t>
            </a:r>
            <a:endParaRPr kumimoji="1" lang="ko-Kore-KR" alt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EC510-0568-AE01-A866-33F39593D5B3}"/>
              </a:ext>
            </a:extLst>
          </p:cNvPr>
          <p:cNvSpPr txBox="1"/>
          <p:nvPr/>
        </p:nvSpPr>
        <p:spPr>
          <a:xfrm>
            <a:off x="6957391" y="4514436"/>
            <a:ext cx="4731026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document.querySelector(“#major”)</a:t>
            </a:r>
            <a:r>
              <a:rPr kumimoji="1" lang="en-US" altLang="ko-KR" sz="1600"/>
              <a:t>.options</a:t>
            </a:r>
            <a:endParaRPr kumimoji="1" lang="ko-Kore-KR" alt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A4B66-B52F-EB87-6561-A10D769D07D5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 목록과 항목에 접근하기</a:t>
            </a:r>
          </a:p>
        </p:txBody>
      </p:sp>
    </p:spTree>
    <p:extLst>
      <p:ext uri="{BB962C8B-B14F-4D97-AF65-F5344CB8AC3E}">
        <p14:creationId xmlns:p14="http://schemas.microsoft.com/office/powerpoint/2010/main" val="581618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7E0BC9-A85E-AC7E-1463-9CB182EBA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5" y="1580116"/>
            <a:ext cx="5594021" cy="31326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AD811053-A6AF-8EBB-21D0-E0AC89A55148}"/>
              </a:ext>
            </a:extLst>
          </p:cNvPr>
          <p:cNvSpPr/>
          <p:nvPr/>
        </p:nvSpPr>
        <p:spPr>
          <a:xfrm>
            <a:off x="1103941" y="3992217"/>
            <a:ext cx="1928191" cy="19878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753D2-464C-9D4B-AF06-95D22EF49675}"/>
              </a:ext>
            </a:extLst>
          </p:cNvPr>
          <p:cNvSpPr txBox="1"/>
          <p:nvPr/>
        </p:nvSpPr>
        <p:spPr>
          <a:xfrm>
            <a:off x="6678551" y="1503293"/>
            <a:ext cx="4651513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 err="1"/>
              <a:t>selectedIndex</a:t>
            </a:r>
            <a:r>
              <a:rPr kumimoji="1" lang="en-US" altLang="ko-Kore-KR" sz="1600" dirty="0"/>
              <a:t> : 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선택 목록에서 선택한 항목의 인덱스 값</a:t>
            </a:r>
            <a:endParaRPr kumimoji="1" lang="ko-Kore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D181AF-B475-641B-61F7-75BEA4893371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 목록과 항목에 접근하기</a:t>
            </a:r>
          </a:p>
        </p:txBody>
      </p:sp>
    </p:spTree>
    <p:extLst>
      <p:ext uri="{BB962C8B-B14F-4D97-AF65-F5344CB8AC3E}">
        <p14:creationId xmlns:p14="http://schemas.microsoft.com/office/powerpoint/2010/main" val="271836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396DE2-9B85-C5F0-5391-DE166D28D554}"/>
              </a:ext>
            </a:extLst>
          </p:cNvPr>
          <p:cNvSpPr txBox="1"/>
          <p:nvPr/>
        </p:nvSpPr>
        <p:spPr>
          <a:xfrm>
            <a:off x="343581" y="1690688"/>
            <a:ext cx="4838973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목록에서 </a:t>
            </a:r>
            <a:r>
              <a:rPr kumimoji="1" lang="en-US" altLang="ko-KR" sz="1600" dirty="0"/>
              <a:t>‘</a:t>
            </a:r>
            <a:r>
              <a:rPr kumimoji="1" lang="ko-KR" altLang="en-US" sz="1600" dirty="0"/>
              <a:t>산업공학과</a:t>
            </a:r>
            <a:r>
              <a:rPr kumimoji="1" lang="en-US" altLang="ko-KR" sz="1600" dirty="0"/>
              <a:t>’</a:t>
            </a:r>
            <a:r>
              <a:rPr kumimoji="1" lang="ko-KR" altLang="en-US" sz="1600" dirty="0"/>
              <a:t>를 선택한 후 </a:t>
            </a:r>
            <a:br>
              <a:rPr kumimoji="1" lang="en-US" altLang="ko-KR" sz="1600" dirty="0"/>
            </a:br>
            <a:r>
              <a:rPr kumimoji="1" lang="ko-KR" altLang="en-US" sz="1600" dirty="0"/>
              <a:t>콘솔 창에서 </a:t>
            </a:r>
            <a:r>
              <a:rPr kumimoji="1" lang="en-US" altLang="ko-KR" sz="1600" dirty="0" err="1"/>
              <a:t>selectedIndex</a:t>
            </a:r>
            <a:r>
              <a:rPr kumimoji="1" lang="ko-KR" altLang="en-US" sz="1600" dirty="0"/>
              <a:t>를 확인하면</a:t>
            </a:r>
            <a:endParaRPr kumimoji="1" lang="ko-Kore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0B2BB7-7071-0A78-6C6C-79826D512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448" y="1326383"/>
            <a:ext cx="4496463" cy="44652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C0FC89-2D10-136F-D0C9-94EB0C0AD240}"/>
              </a:ext>
            </a:extLst>
          </p:cNvPr>
          <p:cNvSpPr txBox="1"/>
          <p:nvPr/>
        </p:nvSpPr>
        <p:spPr>
          <a:xfrm>
            <a:off x="397554" y="2828704"/>
            <a:ext cx="4731026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document.querySelector(“#major”)</a:t>
            </a:r>
            <a:r>
              <a:rPr kumimoji="1" lang="en-US" altLang="ko-KR" sz="1600"/>
              <a:t>.options</a:t>
            </a:r>
            <a:endParaRPr kumimoji="1" lang="ko-Kore-KR" altLang="en-US" sz="160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CF13DA48-B1CE-1F60-532A-C00368F1C16C}"/>
              </a:ext>
            </a:extLst>
          </p:cNvPr>
          <p:cNvSpPr/>
          <p:nvPr/>
        </p:nvSpPr>
        <p:spPr>
          <a:xfrm>
            <a:off x="7403618" y="5500818"/>
            <a:ext cx="1451113" cy="18884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6A48F07D-6C2A-B5D8-70C7-5C869A1F3D3D}"/>
              </a:ext>
            </a:extLst>
          </p:cNvPr>
          <p:cNvSpPr/>
          <p:nvPr/>
        </p:nvSpPr>
        <p:spPr>
          <a:xfrm>
            <a:off x="8430661" y="2045314"/>
            <a:ext cx="1451113" cy="18884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02407B-9882-F263-E561-722990FC1D69}"/>
              </a:ext>
            </a:extLst>
          </p:cNvPr>
          <p:cNvSpPr txBox="1"/>
          <p:nvPr/>
        </p:nvSpPr>
        <p:spPr>
          <a:xfrm>
            <a:off x="397554" y="3559029"/>
            <a:ext cx="557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선택된 항목의 인덱스 확인은 아래 두 가지 모두 가능</a:t>
            </a:r>
            <a:endParaRPr kumimoji="1" lang="en-US" altLang="ko-K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0428D2-FE3A-4AC4-9094-D584ED1C912E}"/>
              </a:ext>
            </a:extLst>
          </p:cNvPr>
          <p:cNvSpPr txBox="1"/>
          <p:nvPr/>
        </p:nvSpPr>
        <p:spPr>
          <a:xfrm>
            <a:off x="357787" y="3990789"/>
            <a:ext cx="5738213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ko-Kore-KR" sz="1600"/>
              <a:t>document.querySelector(“#major”)</a:t>
            </a:r>
            <a:r>
              <a:rPr kumimoji="1" lang="en-US" altLang="ko-KR" sz="1600"/>
              <a:t>.options.selectedIndex</a:t>
            </a:r>
            <a:endParaRPr kumimoji="1" lang="ko-Kore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1DEEF9-2274-6EED-AA98-0EAF0AB29624}"/>
              </a:ext>
            </a:extLst>
          </p:cNvPr>
          <p:cNvSpPr txBox="1"/>
          <p:nvPr/>
        </p:nvSpPr>
        <p:spPr>
          <a:xfrm>
            <a:off x="357787" y="4531363"/>
            <a:ext cx="5665326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ko-Kore-KR" sz="1600"/>
              <a:t>document.querySelector(“#major”)</a:t>
            </a:r>
            <a:r>
              <a:rPr kumimoji="1" lang="en-US" altLang="ko-KR" sz="1600"/>
              <a:t>.selectedIndex</a:t>
            </a:r>
            <a:endParaRPr kumimoji="1" lang="ko-Kore-KR" alt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6F920-5252-281B-89B6-88F65138CF54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 목록과 항목에 접근하기</a:t>
            </a:r>
          </a:p>
        </p:txBody>
      </p:sp>
    </p:spTree>
    <p:extLst>
      <p:ext uri="{BB962C8B-B14F-4D97-AF65-F5344CB8AC3E}">
        <p14:creationId xmlns:p14="http://schemas.microsoft.com/office/powerpoint/2010/main" val="3788403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B8864-8ADD-09A9-C43C-9B105B397774}"/>
              </a:ext>
            </a:extLst>
          </p:cNvPr>
          <p:cNvSpPr txBox="1"/>
          <p:nvPr/>
        </p:nvSpPr>
        <p:spPr>
          <a:xfrm>
            <a:off x="838200" y="1091329"/>
            <a:ext cx="7093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19\</a:t>
            </a:r>
            <a:r>
              <a:rPr kumimoji="1" lang="en-US" altLang="ko-KR" sz="1600" dirty="0"/>
              <a:t>getForm.html, 19\</a:t>
            </a:r>
            <a:r>
              <a:rPr kumimoji="1" lang="en-US" altLang="ko-KR" sz="1600" dirty="0" err="1"/>
              <a:t>js</a:t>
            </a:r>
            <a:r>
              <a:rPr kumimoji="1" lang="en-US" altLang="ko-KR" sz="1600" dirty="0"/>
              <a:t>\getForm.js</a:t>
            </a:r>
            <a:r>
              <a:rPr kumimoji="1" lang="ko-KR" altLang="en-US" sz="1600" dirty="0"/>
              <a:t>에서 연습</a:t>
            </a:r>
            <a:endParaRPr kumimoji="1" lang="ko-Kore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3E7F5-B30D-430C-A7A3-4113CE07FF42}"/>
              </a:ext>
            </a:extLst>
          </p:cNvPr>
          <p:cNvSpPr txBox="1"/>
          <p:nvPr/>
        </p:nvSpPr>
        <p:spPr>
          <a:xfrm>
            <a:off x="733425" y="1713730"/>
            <a:ext cx="5943600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ore-KR" altLang="en-US" dirty="0"/>
              <a:t>선택</a:t>
            </a:r>
            <a:r>
              <a:rPr kumimoji="1" lang="ko-KR" altLang="en-US"/>
              <a:t> 목록을 가져와 변수에 저장하고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dirty="0"/>
              <a:t>옵션의 </a:t>
            </a:r>
            <a:r>
              <a:rPr kumimoji="1" lang="en-US" altLang="ko-KR" dirty="0" err="1"/>
              <a:t>selectedIndex</a:t>
            </a:r>
            <a:r>
              <a:rPr kumimoji="1" lang="ko-KR" altLang="en-US" dirty="0"/>
              <a:t>를 확인한 후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dirty="0"/>
              <a:t>그 인덱스 값을 가진 옵션 항목의 내용을 가져온다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BC469-547A-CB1A-5DD7-EC4B9357E322}"/>
              </a:ext>
            </a:extLst>
          </p:cNvPr>
          <p:cNvSpPr txBox="1"/>
          <p:nvPr/>
        </p:nvSpPr>
        <p:spPr>
          <a:xfrm>
            <a:off x="733425" y="438150"/>
            <a:ext cx="6657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(</a:t>
            </a:r>
            <a:r>
              <a:rPr lang="ko-KR" altLang="en-US" sz="2000" b="1" dirty="0"/>
              <a:t>예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선택한 항목 화면에 표시하기</a:t>
            </a:r>
          </a:p>
        </p:txBody>
      </p:sp>
    </p:spTree>
    <p:extLst>
      <p:ext uri="{BB962C8B-B14F-4D97-AF65-F5344CB8AC3E}">
        <p14:creationId xmlns:p14="http://schemas.microsoft.com/office/powerpoint/2010/main" val="3693763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B8864-8ADD-09A9-C43C-9B105B397774}"/>
              </a:ext>
            </a:extLst>
          </p:cNvPr>
          <p:cNvSpPr txBox="1"/>
          <p:nvPr/>
        </p:nvSpPr>
        <p:spPr>
          <a:xfrm>
            <a:off x="838200" y="1184193"/>
            <a:ext cx="7093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19\</a:t>
            </a:r>
            <a:r>
              <a:rPr kumimoji="1" lang="en-US" altLang="ko-KR" sz="1600" dirty="0" err="1"/>
              <a:t>js</a:t>
            </a:r>
            <a:r>
              <a:rPr kumimoji="1" lang="en-US" altLang="ko-KR" sz="1600" dirty="0"/>
              <a:t>\getForm.js</a:t>
            </a:r>
            <a:endParaRPr kumimoji="1" lang="ko-Kore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F45415-DE95-E075-1464-4FA3445A86EC}"/>
              </a:ext>
            </a:extLst>
          </p:cNvPr>
          <p:cNvSpPr txBox="1"/>
          <p:nvPr/>
        </p:nvSpPr>
        <p:spPr>
          <a:xfrm>
            <a:off x="838200" y="1793503"/>
            <a:ext cx="9240078" cy="30968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selectMenu = document.querySelector("#major"); </a:t>
            </a:r>
            <a:endParaRPr lang="ko-KR" altLang="en-US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b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function displaySelect() {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let selectedText = selectMenu.options[selectMenu.selectedIndex].innerText; 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alert(`[${selectedText}]</a:t>
            </a:r>
            <a:r>
              <a:rPr lang="ko-KR" altLang="en-US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를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선택했습니다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.`);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pPr>
              <a:lnSpc>
                <a:spcPct val="150000"/>
              </a:lnSpc>
            </a:pPr>
            <a:b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selectMenu.onchange = displaySelect;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294E7-1628-364E-3014-940029B385B0}"/>
              </a:ext>
            </a:extLst>
          </p:cNvPr>
          <p:cNvSpPr txBox="1"/>
          <p:nvPr/>
        </p:nvSpPr>
        <p:spPr>
          <a:xfrm>
            <a:off x="733425" y="438150"/>
            <a:ext cx="6657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(</a:t>
            </a:r>
            <a:r>
              <a:rPr lang="ko-KR" altLang="en-US" sz="2000" b="1" dirty="0"/>
              <a:t>예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선택한 항목 화면에 표시하기</a:t>
            </a:r>
          </a:p>
        </p:txBody>
      </p:sp>
      <p:sp>
        <p:nvSpPr>
          <p:cNvPr id="10" name="폭발 1[E] 4">
            <a:extLst>
              <a:ext uri="{FF2B5EF4-FFF2-40B4-BE49-F238E27FC236}">
                <a16:creationId xmlns:a16="http://schemas.microsoft.com/office/drawing/2014/main" id="{CEF59984-3AD4-F271-8B55-5D71A8137CB2}"/>
              </a:ext>
            </a:extLst>
          </p:cNvPr>
          <p:cNvSpPr/>
          <p:nvPr/>
        </p:nvSpPr>
        <p:spPr>
          <a:xfrm>
            <a:off x="8039100" y="3224476"/>
            <a:ext cx="3452605" cy="2987537"/>
          </a:xfrm>
          <a:prstGeom prst="irregularSeal1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AB9CF4-61A3-CFE0-6EFE-88A0FADE7A12}"/>
              </a:ext>
            </a:extLst>
          </p:cNvPr>
          <p:cNvSpPr txBox="1"/>
          <p:nvPr/>
        </p:nvSpPr>
        <p:spPr>
          <a:xfrm>
            <a:off x="8546959" y="4459807"/>
            <a:ext cx="2436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600" dirty="0">
                <a:solidFill>
                  <a:schemeClr val="bg1"/>
                </a:solidFill>
              </a:rPr>
              <a:t>화살표</a:t>
            </a:r>
            <a:r>
              <a:rPr kumimoji="1" lang="ko-KR" altLang="en-US" sz="1600">
                <a:solidFill>
                  <a:schemeClr val="bg1"/>
                </a:solidFill>
              </a:rPr>
              <a:t> 함수로 바꾸면 </a:t>
            </a:r>
            <a:r>
              <a:rPr kumimoji="1" lang="en-US" altLang="ko-KR" sz="1600" dirty="0">
                <a:solidFill>
                  <a:schemeClr val="bg1"/>
                </a:solidFill>
              </a:rPr>
              <a:t>??</a:t>
            </a:r>
            <a:endParaRPr kumimoji="1" lang="ko-Kore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020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B8864-8ADD-09A9-C43C-9B105B397774}"/>
              </a:ext>
            </a:extLst>
          </p:cNvPr>
          <p:cNvSpPr txBox="1"/>
          <p:nvPr/>
        </p:nvSpPr>
        <p:spPr>
          <a:xfrm>
            <a:off x="942975" y="1758963"/>
            <a:ext cx="7093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19\</a:t>
            </a:r>
            <a:r>
              <a:rPr kumimoji="1" lang="en-US" altLang="ko-KR" sz="1600" dirty="0" err="1"/>
              <a:t>js</a:t>
            </a:r>
            <a:r>
              <a:rPr kumimoji="1" lang="en-US" altLang="ko-KR" sz="1600" dirty="0"/>
              <a:t>\getForm.js</a:t>
            </a:r>
            <a:endParaRPr kumimoji="1" lang="ko-Kore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294E7-1628-364E-3014-940029B385B0}"/>
              </a:ext>
            </a:extLst>
          </p:cNvPr>
          <p:cNvSpPr txBox="1"/>
          <p:nvPr/>
        </p:nvSpPr>
        <p:spPr>
          <a:xfrm>
            <a:off x="733425" y="438150"/>
            <a:ext cx="6657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(</a:t>
            </a:r>
            <a:r>
              <a:rPr lang="ko-KR" altLang="en-US" sz="2000" b="1" dirty="0"/>
              <a:t>예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선택한 항목 화면에 표시하기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30C2C7-E009-FC9E-F9C2-D6906C6A3F41}"/>
              </a:ext>
            </a:extLst>
          </p:cNvPr>
          <p:cNvSpPr txBox="1"/>
          <p:nvPr/>
        </p:nvSpPr>
        <p:spPr>
          <a:xfrm>
            <a:off x="942975" y="2374339"/>
            <a:ext cx="9240078" cy="23119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selectMenu = document.querySelector("#major"); </a:t>
            </a:r>
            <a:endParaRPr lang="ko-KR" altLang="en-US" sz="1600" b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b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selectMenu.onchange = () =&gt;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let selectedText = selectMenu.options[selectMenu.selectedIndex].innerText; 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alert(`[${selectedText}]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를 선택했습니다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.`);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6489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라디오</a:t>
            </a:r>
            <a:r>
              <a:rPr lang="en-US" altLang="ko-KR" sz="5000" dirty="0">
                <a:solidFill>
                  <a:schemeClr val="bg1"/>
                </a:solidFill>
              </a:rPr>
              <a:t>/</a:t>
            </a:r>
            <a:r>
              <a:rPr lang="ko-KR" altLang="en-US" sz="5000" dirty="0">
                <a:solidFill>
                  <a:schemeClr val="bg1"/>
                </a:solidFill>
              </a:rPr>
              <a:t>체크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83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A7873E-7700-F71D-5574-21BA3728DDF0}"/>
              </a:ext>
            </a:extLst>
          </p:cNvPr>
          <p:cNvSpPr txBox="1"/>
          <p:nvPr/>
        </p:nvSpPr>
        <p:spPr>
          <a:xfrm>
            <a:off x="971549" y="1608291"/>
            <a:ext cx="10506075" cy="2268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TDc_SSiMyungJo_120_OTF"/>
              </a:rPr>
              <a:t>라디오 버튼이나 체크 박스는 </a:t>
            </a: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name </a:t>
            </a:r>
            <a:r>
              <a:rPr lang="ko-KR" altLang="en-US" sz="1600" dirty="0">
                <a:effectLst/>
                <a:latin typeface="TDc_SSiMyungJo_120_OTF"/>
              </a:rPr>
              <a:t>을 사용해 버튼을 그룹으로 묶는다</a:t>
            </a:r>
            <a:r>
              <a:rPr lang="en-US" altLang="ko-KR" sz="1600" dirty="0">
                <a:effectLst/>
                <a:latin typeface="TDc_SSiMyungJo_120_OTF"/>
              </a:rPr>
              <a:t>. </a:t>
            </a:r>
            <a:br>
              <a:rPr lang="en-US" altLang="ko-KR" sz="1600" dirty="0">
                <a:effectLst/>
                <a:latin typeface="TDc_SSiMyungJo_120_OTF"/>
              </a:rPr>
            </a:br>
            <a:r>
              <a:rPr lang="en-US" altLang="ko-KR" sz="1600" dirty="0">
                <a:effectLst/>
                <a:latin typeface="TDc_SSiMyungJo_120_OTF"/>
              </a:rPr>
              <a:t>(</a:t>
            </a:r>
            <a:r>
              <a:rPr lang="ko-KR" altLang="en-US" sz="1600" dirty="0">
                <a:effectLst/>
                <a:latin typeface="TDc_SSiMyungJo_120_OTF"/>
              </a:rPr>
              <a:t>라디오 버튼이나 체크 박스는 하나의 그룹 안에서 항목을 선택하기 때문</a:t>
            </a:r>
            <a:r>
              <a:rPr lang="en-US" altLang="ko-KR" sz="1600" dirty="0">
                <a:effectLst/>
                <a:latin typeface="TDc_SSiMyungJo_120_OTF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TDc_SSiMyungJo_120_OTF"/>
              </a:rPr>
              <a:t>라디오 버튼과 체크박스는 </a:t>
            </a:r>
            <a:r>
              <a:rPr lang="en-US" altLang="ko-KR" sz="1600" dirty="0">
                <a:latin typeface="TDc_SSiMyungJo_120_OTF"/>
              </a:rPr>
              <a:t>name</a:t>
            </a:r>
            <a:r>
              <a:rPr lang="ko-KR" altLang="en-US" sz="1600" dirty="0">
                <a:latin typeface="TDc_SSiMyungJo_120_OTF"/>
              </a:rPr>
              <a:t> 값을 사용해 접근한다</a:t>
            </a:r>
            <a:r>
              <a:rPr lang="en-US" altLang="ko-KR" sz="1600" dirty="0">
                <a:latin typeface="TDc_SSiMyungJo_120_OTF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TDc_SSiMyungJo_120_OTF"/>
              </a:rPr>
              <a:t>같은 </a:t>
            </a:r>
            <a:r>
              <a:rPr lang="en-US" altLang="ko-KR" sz="1600" dirty="0">
                <a:latin typeface="TDc_SSiMyungJo_120_OTF"/>
              </a:rPr>
              <a:t>name</a:t>
            </a:r>
            <a:r>
              <a:rPr lang="ko-KR" altLang="en-US" sz="1600" dirty="0">
                <a:latin typeface="TDc_SSiMyungJo_120_OTF"/>
              </a:rPr>
              <a:t>을 가진 항목이 많기 때문에 </a:t>
            </a:r>
            <a:r>
              <a:rPr lang="en-US" altLang="ko-KR" sz="1600" dirty="0" err="1">
                <a:latin typeface="TDc_SSiMyungJo_120_OTF"/>
              </a:rPr>
              <a:t>RadioNodeList</a:t>
            </a:r>
            <a:r>
              <a:rPr lang="ko-KR" altLang="en-US" sz="1600" dirty="0">
                <a:latin typeface="TDc_SSiMyungJo_120_OTF"/>
              </a:rPr>
              <a:t>라는 노드 리스트 형태로 저장됨</a:t>
            </a:r>
            <a:r>
              <a:rPr lang="en-US" altLang="ko-KR" sz="1600" dirty="0">
                <a:latin typeface="TDc_SSiMyungJo_120_OTF"/>
              </a:rPr>
              <a:t>.(</a:t>
            </a:r>
            <a:r>
              <a:rPr lang="ko-KR" altLang="en-US" sz="1600" dirty="0">
                <a:latin typeface="TDc_SSiMyungJo_120_OTF"/>
              </a:rPr>
              <a:t>배열과 비슷한 형태</a:t>
            </a:r>
            <a:r>
              <a:rPr lang="en-US" altLang="ko-KR" sz="1600" dirty="0">
                <a:latin typeface="TDc_SSiMyungJo_120_OTF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TDc_SSiMyungJo_120_OTF"/>
              </a:rPr>
              <a:t>어떤 항목을 선택했는지 알려면 </a:t>
            </a:r>
            <a:r>
              <a:rPr lang="en-US" altLang="ko-KR" sz="1600" dirty="0">
                <a:latin typeface="TDc_SSiMyungJo_120_OTF"/>
              </a:rPr>
              <a:t>checked</a:t>
            </a:r>
            <a:r>
              <a:rPr lang="ko-KR" altLang="en-US" sz="1600" dirty="0">
                <a:latin typeface="TDc_SSiMyungJo_120_OTF"/>
              </a:rPr>
              <a:t> 속성이 있는지 체크 </a:t>
            </a:r>
            <a:br>
              <a:rPr lang="en-US" altLang="ko-KR" sz="1600" dirty="0">
                <a:latin typeface="TDc_SSiMyungJo_120_OTF"/>
              </a:rPr>
            </a:br>
            <a:r>
              <a:rPr lang="en-US" altLang="ko-KR" sz="1600" dirty="0">
                <a:latin typeface="TDc_SSiMyungJo_120_OTF"/>
              </a:rPr>
              <a:t>(checked</a:t>
            </a:r>
            <a:r>
              <a:rPr lang="ko-KR" altLang="en-US" sz="1600" dirty="0">
                <a:latin typeface="TDc_SSiMyungJo_120_OTF"/>
              </a:rPr>
              <a:t> 속성은 </a:t>
            </a:r>
            <a:r>
              <a:rPr lang="en-US" altLang="ko-KR" sz="1600" dirty="0">
                <a:latin typeface="TDc_SSiMyungJo_120_OTF"/>
              </a:rPr>
              <a:t>HTML</a:t>
            </a:r>
            <a:r>
              <a:rPr lang="ko-KR" altLang="en-US" sz="1600" dirty="0">
                <a:latin typeface="TDc_SSiMyungJo_120_OTF"/>
              </a:rPr>
              <a:t>에서 라디오 버튼과 체크 박스에서 사용할 수 있는 속성</a:t>
            </a:r>
            <a:r>
              <a:rPr lang="en-US" altLang="ko-KR" sz="1600" dirty="0">
                <a:latin typeface="TDc_SSiMyungJo_120_OTF"/>
              </a:rPr>
              <a:t>)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BB4973-453C-D394-E9CF-D41F0E44E2F0}"/>
              </a:ext>
            </a:extLst>
          </p:cNvPr>
          <p:cNvSpPr txBox="1"/>
          <p:nvPr/>
        </p:nvSpPr>
        <p:spPr>
          <a:xfrm>
            <a:off x="306648" y="319086"/>
            <a:ext cx="8429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라디오 버튼과 체크 박스에 접근하기</a:t>
            </a:r>
          </a:p>
        </p:txBody>
      </p:sp>
    </p:spTree>
    <p:extLst>
      <p:ext uri="{BB962C8B-B14F-4D97-AF65-F5344CB8AC3E}">
        <p14:creationId xmlns:p14="http://schemas.microsoft.com/office/powerpoint/2010/main" val="3741095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A93625-D9B8-AB84-9B3B-3B9E984B6203}"/>
              </a:ext>
            </a:extLst>
          </p:cNvPr>
          <p:cNvSpPr txBox="1"/>
          <p:nvPr/>
        </p:nvSpPr>
        <p:spPr>
          <a:xfrm>
            <a:off x="631885" y="1247775"/>
            <a:ext cx="810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19\getForm.html</a:t>
            </a:r>
            <a:r>
              <a:rPr kumimoji="1" lang="ko-Kore-KR" altLang="en-US" dirty="0"/>
              <a:t>을</a:t>
            </a:r>
            <a:r>
              <a:rPr kumimoji="1" lang="ko-KR" altLang="en-US"/>
              <a:t> 웹 브라우저에 열어놓고 콘솔 창에서 연습</a:t>
            </a:r>
            <a:endParaRPr kumimoji="1" lang="ko-Kore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5B38AF0-A852-2118-EF90-AE4547262EA5}"/>
              </a:ext>
            </a:extLst>
          </p:cNvPr>
          <p:cNvGrpSpPr/>
          <p:nvPr/>
        </p:nvGrpSpPr>
        <p:grpSpPr>
          <a:xfrm>
            <a:off x="707335" y="1789570"/>
            <a:ext cx="9504294" cy="2681311"/>
            <a:chOff x="974035" y="2580145"/>
            <a:chExt cx="9504294" cy="26813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08AEFC-88DF-45E8-8C25-8F0185E547A1}"/>
                </a:ext>
              </a:extLst>
            </p:cNvPr>
            <p:cNvSpPr txBox="1"/>
            <p:nvPr/>
          </p:nvSpPr>
          <p:spPr>
            <a:xfrm>
              <a:off x="974035" y="2580145"/>
              <a:ext cx="9504294" cy="268131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" altLang="ko-Kore-KR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&lt;fieldset&gt;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" altLang="ko-Kore-KR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&lt;legend&gt;</a:t>
              </a:r>
              <a:r>
                <a:rPr lang="ko-KR" altLang="en-US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신청 과목</a:t>
              </a:r>
              <a:r>
                <a:rPr lang="en-US" altLang="ko-KR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" altLang="ko-Kore-KR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legend&gt;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" altLang="ko-Kore-KR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&lt;p&gt;</a:t>
              </a:r>
              <a:r>
                <a:rPr lang="ko-KR" altLang="en-US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이 달에 신청할 과목을 선택하세요</a:t>
              </a:r>
              <a:r>
                <a:rPr lang="en-US" altLang="ko-KR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.&lt;/</a:t>
              </a:r>
              <a:r>
                <a:rPr lang="en" altLang="ko-Kore-KR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p&gt;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" altLang="ko-Kore-KR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&lt;label&gt;&lt;input type="radio" name="subject" value="speaking"&gt;</a:t>
              </a:r>
              <a:r>
                <a:rPr lang="ko-KR" altLang="en-US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회화</a:t>
              </a:r>
              <a:r>
                <a:rPr lang="en-US" altLang="ko-KR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" altLang="ko-Kore-KR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label&gt;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" altLang="ko-Kore-KR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&lt;label&gt;&lt;input type="radio" name="subject" value="grammar"&gt;</a:t>
              </a:r>
              <a:r>
                <a:rPr lang="ko-KR" altLang="en-US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문법</a:t>
              </a:r>
              <a:r>
                <a:rPr lang="en-US" altLang="ko-KR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" altLang="ko-Kore-KR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label&gt;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" altLang="ko-Kore-KR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&lt;label&gt;&lt;input type="radio" name="subject" value="writing"&gt;</a:t>
              </a:r>
              <a:r>
                <a:rPr lang="ko-KR" altLang="en-US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작문</a:t>
              </a:r>
              <a:r>
                <a:rPr lang="en-US" altLang="ko-KR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" altLang="ko-Kore-KR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label&gt; </a:t>
              </a:r>
            </a:p>
            <a:p>
              <a:pPr>
                <a:lnSpc>
                  <a:spcPct val="150000"/>
                </a:lnSpc>
              </a:pPr>
              <a:r>
                <a:rPr lang="en" altLang="ko-Kore-KR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&lt;/fieldset&gt;</a:t>
              </a:r>
            </a:p>
          </p:txBody>
        </p: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860E7072-9796-5F38-BD3C-5471F68AA2BB}"/>
                </a:ext>
              </a:extLst>
            </p:cNvPr>
            <p:cNvSpPr/>
            <p:nvPr/>
          </p:nvSpPr>
          <p:spPr>
            <a:xfrm>
              <a:off x="3912291" y="3810828"/>
              <a:ext cx="1497910" cy="970722"/>
            </a:xfrm>
            <a:prstGeom prst="roundRect">
              <a:avLst>
                <a:gd name="adj" fmla="val 9467"/>
              </a:avLst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84120B1-FE9A-9A88-E50A-3738E862C16C}"/>
              </a:ext>
            </a:extLst>
          </p:cNvPr>
          <p:cNvSpPr txBox="1"/>
          <p:nvPr/>
        </p:nvSpPr>
        <p:spPr>
          <a:xfrm>
            <a:off x="707335" y="4939386"/>
            <a:ext cx="3342032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document.testForm.subject </a:t>
            </a:r>
            <a:endParaRPr lang="en" altLang="ko-Kore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3E893A-1BB6-40D5-5C6D-9C93A28D54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965" r="30847" b="23436"/>
          <a:stretch/>
        </p:blipFill>
        <p:spPr bwMode="auto">
          <a:xfrm>
            <a:off x="6162676" y="4648137"/>
            <a:ext cx="4981574" cy="1924175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5DDCEF-9880-95EC-4084-D92F33B27DD2}"/>
              </a:ext>
            </a:extLst>
          </p:cNvPr>
          <p:cNvSpPr txBox="1"/>
          <p:nvPr/>
        </p:nvSpPr>
        <p:spPr>
          <a:xfrm>
            <a:off x="707335" y="5586236"/>
            <a:ext cx="5170832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</a:t>
            </a:r>
            <a:r>
              <a:rPr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querySelector(“form”)</a:t>
            </a:r>
            <a:r>
              <a:rPr lang="en" altLang="ko-Kore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.subject </a:t>
            </a:r>
            <a:endParaRPr lang="en" altLang="ko-Kore-KR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2A5CA-D2EF-DDAB-E6C8-4089EDA30936}"/>
              </a:ext>
            </a:extLst>
          </p:cNvPr>
          <p:cNvSpPr txBox="1"/>
          <p:nvPr/>
        </p:nvSpPr>
        <p:spPr>
          <a:xfrm>
            <a:off x="4195682" y="493938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/>
              <a:t>또는</a:t>
            </a:r>
            <a:endParaRPr kumimoji="1" lang="ko-Kore-KR" alt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8B0086-D9D1-3850-62FC-BE3B4C737369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라디오 버튼에 접근하기</a:t>
            </a:r>
          </a:p>
        </p:txBody>
      </p:sp>
    </p:spTree>
    <p:extLst>
      <p:ext uri="{BB962C8B-B14F-4D97-AF65-F5344CB8AC3E}">
        <p14:creationId xmlns:p14="http://schemas.microsoft.com/office/powerpoint/2010/main" val="2766101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DE924E-B858-3C46-9C64-AA7A3410B689}"/>
              </a:ext>
            </a:extLst>
          </p:cNvPr>
          <p:cNvSpPr txBox="1"/>
          <p:nvPr/>
        </p:nvSpPr>
        <p:spPr>
          <a:xfrm>
            <a:off x="845655" y="1386265"/>
            <a:ext cx="6097656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document.testForm.subject </a:t>
            </a:r>
            <a:endParaRPr lang="en" altLang="ko-Kore-KR" sz="1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D33049-3249-E106-D55B-AB185ACD4BC7}"/>
              </a:ext>
            </a:extLst>
          </p:cNvPr>
          <p:cNvSpPr txBox="1"/>
          <p:nvPr/>
        </p:nvSpPr>
        <p:spPr>
          <a:xfrm>
            <a:off x="845655" y="773092"/>
            <a:ext cx="89377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ore-KR" sz="16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라디오</a:t>
            </a:r>
            <a:r>
              <a:rPr lang="ko-KR" altLang="ko-Kore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6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버튼</a:t>
            </a:r>
            <a:r>
              <a:rPr lang="ko-KR" altLang="ko-Kore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6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중</a:t>
            </a:r>
            <a:r>
              <a:rPr lang="ko-KR" altLang="ko-Kore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6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아무</a:t>
            </a:r>
            <a:r>
              <a:rPr lang="ko-KR" altLang="ko-Kore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6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항목이나</a:t>
            </a:r>
            <a:r>
              <a:rPr lang="ko-KR" altLang="ko-Kore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6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선택한</a:t>
            </a:r>
            <a:r>
              <a:rPr lang="ko-KR" altLang="ko-Kore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6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후</a:t>
            </a:r>
            <a:r>
              <a:rPr lang="ko-KR" altLang="ko-Kore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6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콘솔</a:t>
            </a:r>
            <a:r>
              <a:rPr lang="ko-KR" altLang="ko-Kore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6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창에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서 확인하면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?</a:t>
            </a:r>
            <a:endParaRPr lang="ko-Kore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628BFA-1907-C08A-6BD4-D2AC40B0A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36" b="24761"/>
          <a:stretch/>
        </p:blipFill>
        <p:spPr bwMode="auto">
          <a:xfrm>
            <a:off x="845655" y="1999438"/>
            <a:ext cx="6741084" cy="3803429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0531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폼 다루기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975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A93625-D9B8-AB84-9B3B-3B9E984B6203}"/>
              </a:ext>
            </a:extLst>
          </p:cNvPr>
          <p:cNvSpPr txBox="1"/>
          <p:nvPr/>
        </p:nvSpPr>
        <p:spPr>
          <a:xfrm>
            <a:off x="689113" y="1158403"/>
            <a:ext cx="810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19\getForm.html</a:t>
            </a:r>
            <a:r>
              <a:rPr kumimoji="1" lang="ko-Kore-KR" altLang="en-US" dirty="0"/>
              <a:t>을</a:t>
            </a:r>
            <a:r>
              <a:rPr kumimoji="1" lang="ko-KR" altLang="en-US"/>
              <a:t> 웹 브라우저에 열어놓고 콘솔 창에서 연습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08AEFC-88DF-45E8-8C25-8F0185E547A1}"/>
              </a:ext>
            </a:extLst>
          </p:cNvPr>
          <p:cNvSpPr txBox="1"/>
          <p:nvPr/>
        </p:nvSpPr>
        <p:spPr>
          <a:xfrm>
            <a:off x="689113" y="1883170"/>
            <a:ext cx="10664687" cy="26813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&lt;fieldset&gt;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&lt;legend&gt;</a:t>
            </a:r>
            <a:r>
              <a:rPr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메일링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legend&gt;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&lt;p&gt;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메일로 받고 싶은 뉴스 주제를 선택해 주세요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p&gt;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&lt;label&gt;&lt;input type="checkbox" id="new" name="mailing" value="news"&gt;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해외 단신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label&gt;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&lt;label&gt;&lt;input type="checkbox" id="dialog" name="mailing" value="dialog"&gt;5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분 회화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label&gt;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&lt;label&gt;&lt;input type="checkbox" id="pops" name="mailing" value="pops"&gt;</a:t>
            </a:r>
            <a:r>
              <a:rPr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모닝팝스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label&gt;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&lt;/fieldset&gt;</a:t>
            </a:r>
          </a:p>
        </p:txBody>
      </p:sp>
      <p:sp>
        <p:nvSpPr>
          <p:cNvPr id="9" name="자유형 8">
            <a:extLst>
              <a:ext uri="{FF2B5EF4-FFF2-40B4-BE49-F238E27FC236}">
                <a16:creationId xmlns:a16="http://schemas.microsoft.com/office/drawing/2014/main" id="{AC929036-C4E0-708B-17F0-18B61179A938}"/>
              </a:ext>
            </a:extLst>
          </p:cNvPr>
          <p:cNvSpPr/>
          <p:nvPr/>
        </p:nvSpPr>
        <p:spPr>
          <a:xfrm>
            <a:off x="4589807" y="2953576"/>
            <a:ext cx="1996109" cy="1328054"/>
          </a:xfrm>
          <a:custGeom>
            <a:avLst/>
            <a:gdLst>
              <a:gd name="connsiteX0" fmla="*/ 46688 w 1996109"/>
              <a:gd name="connsiteY0" fmla="*/ 0 h 1328054"/>
              <a:gd name="connsiteX1" fmla="*/ 1651247 w 1996109"/>
              <a:gd name="connsiteY1" fmla="*/ 0 h 1328054"/>
              <a:gd name="connsiteX2" fmla="*/ 1697935 w 1996109"/>
              <a:gd name="connsiteY2" fmla="*/ 46688 h 1328054"/>
              <a:gd name="connsiteX3" fmla="*/ 1697935 w 1996109"/>
              <a:gd name="connsiteY3" fmla="*/ 417444 h 1328054"/>
              <a:gd name="connsiteX4" fmla="*/ 1949421 w 1996109"/>
              <a:gd name="connsiteY4" fmla="*/ 417444 h 1328054"/>
              <a:gd name="connsiteX5" fmla="*/ 1996109 w 1996109"/>
              <a:gd name="connsiteY5" fmla="*/ 464132 h 1328054"/>
              <a:gd name="connsiteX6" fmla="*/ 1996109 w 1996109"/>
              <a:gd name="connsiteY6" fmla="*/ 863921 h 1328054"/>
              <a:gd name="connsiteX7" fmla="*/ 1949421 w 1996109"/>
              <a:gd name="connsiteY7" fmla="*/ 910609 h 1328054"/>
              <a:gd name="connsiteX8" fmla="*/ 1871868 w 1996109"/>
              <a:gd name="connsiteY8" fmla="*/ 910609 h 1328054"/>
              <a:gd name="connsiteX9" fmla="*/ 1871868 w 1996109"/>
              <a:gd name="connsiteY9" fmla="*/ 1281366 h 1328054"/>
              <a:gd name="connsiteX10" fmla="*/ 1825180 w 1996109"/>
              <a:gd name="connsiteY10" fmla="*/ 1328054 h 1328054"/>
              <a:gd name="connsiteX11" fmla="*/ 106321 w 1996109"/>
              <a:gd name="connsiteY11" fmla="*/ 1328054 h 1328054"/>
              <a:gd name="connsiteX12" fmla="*/ 59633 w 1996109"/>
              <a:gd name="connsiteY12" fmla="*/ 1281366 h 1328054"/>
              <a:gd name="connsiteX13" fmla="*/ 59633 w 1996109"/>
              <a:gd name="connsiteY13" fmla="*/ 881577 h 1328054"/>
              <a:gd name="connsiteX14" fmla="*/ 106321 w 1996109"/>
              <a:gd name="connsiteY14" fmla="*/ 834889 h 1328054"/>
              <a:gd name="connsiteX15" fmla="*/ 298174 w 1996109"/>
              <a:gd name="connsiteY15" fmla="*/ 834889 h 1328054"/>
              <a:gd name="connsiteX16" fmla="*/ 298174 w 1996109"/>
              <a:gd name="connsiteY16" fmla="*/ 493165 h 1328054"/>
              <a:gd name="connsiteX17" fmla="*/ 46688 w 1996109"/>
              <a:gd name="connsiteY17" fmla="*/ 493165 h 1328054"/>
              <a:gd name="connsiteX18" fmla="*/ 0 w 1996109"/>
              <a:gd name="connsiteY18" fmla="*/ 446477 h 1328054"/>
              <a:gd name="connsiteX19" fmla="*/ 0 w 1996109"/>
              <a:gd name="connsiteY19" fmla="*/ 46688 h 1328054"/>
              <a:gd name="connsiteX20" fmla="*/ 46688 w 1996109"/>
              <a:gd name="connsiteY20" fmla="*/ 0 h 1328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96109" h="1328054">
                <a:moveTo>
                  <a:pt x="46688" y="0"/>
                </a:moveTo>
                <a:lnTo>
                  <a:pt x="1651247" y="0"/>
                </a:lnTo>
                <a:cubicBezTo>
                  <a:pt x="1677032" y="0"/>
                  <a:pt x="1697935" y="20903"/>
                  <a:pt x="1697935" y="46688"/>
                </a:cubicBezTo>
                <a:lnTo>
                  <a:pt x="1697935" y="417444"/>
                </a:lnTo>
                <a:lnTo>
                  <a:pt x="1949421" y="417444"/>
                </a:lnTo>
                <a:cubicBezTo>
                  <a:pt x="1975206" y="417444"/>
                  <a:pt x="1996109" y="438347"/>
                  <a:pt x="1996109" y="464132"/>
                </a:cubicBezTo>
                <a:lnTo>
                  <a:pt x="1996109" y="863921"/>
                </a:lnTo>
                <a:cubicBezTo>
                  <a:pt x="1996109" y="889706"/>
                  <a:pt x="1975206" y="910609"/>
                  <a:pt x="1949421" y="910609"/>
                </a:cubicBezTo>
                <a:lnTo>
                  <a:pt x="1871868" y="910609"/>
                </a:lnTo>
                <a:lnTo>
                  <a:pt x="1871868" y="1281366"/>
                </a:lnTo>
                <a:cubicBezTo>
                  <a:pt x="1871868" y="1307151"/>
                  <a:pt x="1850965" y="1328054"/>
                  <a:pt x="1825180" y="1328054"/>
                </a:cubicBezTo>
                <a:lnTo>
                  <a:pt x="106321" y="1328054"/>
                </a:lnTo>
                <a:cubicBezTo>
                  <a:pt x="80536" y="1328054"/>
                  <a:pt x="59633" y="1307151"/>
                  <a:pt x="59633" y="1281366"/>
                </a:cubicBezTo>
                <a:lnTo>
                  <a:pt x="59633" y="881577"/>
                </a:lnTo>
                <a:cubicBezTo>
                  <a:pt x="59633" y="855792"/>
                  <a:pt x="80536" y="834889"/>
                  <a:pt x="106321" y="834889"/>
                </a:cubicBezTo>
                <a:lnTo>
                  <a:pt x="298174" y="834889"/>
                </a:lnTo>
                <a:lnTo>
                  <a:pt x="298174" y="493165"/>
                </a:lnTo>
                <a:lnTo>
                  <a:pt x="46688" y="493165"/>
                </a:lnTo>
                <a:cubicBezTo>
                  <a:pt x="20903" y="493165"/>
                  <a:pt x="0" y="472262"/>
                  <a:pt x="0" y="446477"/>
                </a:cubicBezTo>
                <a:lnTo>
                  <a:pt x="0" y="46688"/>
                </a:lnTo>
                <a:cubicBezTo>
                  <a:pt x="0" y="20903"/>
                  <a:pt x="20903" y="0"/>
                  <a:pt x="46688" y="0"/>
                </a:cubicBez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B8A2B8-6465-C8CE-59D5-86C089E32E2A}"/>
              </a:ext>
            </a:extLst>
          </p:cNvPr>
          <p:cNvSpPr txBox="1"/>
          <p:nvPr/>
        </p:nvSpPr>
        <p:spPr>
          <a:xfrm>
            <a:off x="689113" y="4919916"/>
            <a:ext cx="3342032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document.testForm.mailing </a:t>
            </a:r>
            <a:endParaRPr lang="en" altLang="ko-Kore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205F4-9DFB-F52F-0C9A-A3323D82AF38}"/>
              </a:ext>
            </a:extLst>
          </p:cNvPr>
          <p:cNvSpPr txBox="1"/>
          <p:nvPr/>
        </p:nvSpPr>
        <p:spPr>
          <a:xfrm>
            <a:off x="689113" y="5613905"/>
            <a:ext cx="4301987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</a:t>
            </a:r>
            <a:r>
              <a:rPr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querySelector(“form”)</a:t>
            </a:r>
            <a:r>
              <a:rPr lang="en" altLang="ko-Kore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.mailing</a:t>
            </a:r>
            <a:endParaRPr lang="en" altLang="ko-Kore-KR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85BCC-3556-37EB-1BCE-CF91BF252082}"/>
              </a:ext>
            </a:extLst>
          </p:cNvPr>
          <p:cNvSpPr txBox="1"/>
          <p:nvPr/>
        </p:nvSpPr>
        <p:spPr>
          <a:xfrm>
            <a:off x="4177460" y="491991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/>
              <a:t>또는</a:t>
            </a:r>
            <a:endParaRPr kumimoji="1" lang="ko-Kore-KR" altLang="en-US" sz="16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DF5857-AE29-341E-01FF-D018F281F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861" y="4848164"/>
            <a:ext cx="5405230" cy="15314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AB7DE0-3D47-AA65-1ADD-BAE1E5F5F650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체크 박스에 접근하기</a:t>
            </a:r>
          </a:p>
        </p:txBody>
      </p:sp>
    </p:spTree>
    <p:extLst>
      <p:ext uri="{BB962C8B-B14F-4D97-AF65-F5344CB8AC3E}">
        <p14:creationId xmlns:p14="http://schemas.microsoft.com/office/powerpoint/2010/main" val="2780342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45E153-532E-91AF-B809-073ECF8B0A0A}"/>
              </a:ext>
            </a:extLst>
          </p:cNvPr>
          <p:cNvSpPr txBox="1"/>
          <p:nvPr/>
        </p:nvSpPr>
        <p:spPr>
          <a:xfrm>
            <a:off x="829089" y="1481182"/>
            <a:ext cx="999876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라디오</a:t>
            </a:r>
            <a:r>
              <a:rPr kumimoji="1" lang="ko-KR" altLang="en-US" sz="1600"/>
              <a:t> 버튼이나 체크 박스 항목 중에서 선택하면 해당 항목에 </a:t>
            </a:r>
            <a:r>
              <a:rPr kumimoji="1" lang="en-US" altLang="ko-KR" sz="1600" dirty="0"/>
              <a:t>checked</a:t>
            </a:r>
            <a:r>
              <a:rPr kumimoji="1" lang="ko-KR" altLang="en-US" sz="1600" dirty="0"/>
              <a:t> 속성이 추가됨</a:t>
            </a:r>
            <a:r>
              <a:rPr kumimoji="1"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즉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checked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=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true</a:t>
            </a:r>
            <a:r>
              <a:rPr kumimoji="1" lang="ko-KR" altLang="en-US" sz="1600" dirty="0"/>
              <a:t> 상태가 됨</a:t>
            </a:r>
            <a:endParaRPr kumimoji="1" lang="ko-Kore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CFDC5-4926-4211-50DB-7D50AFED804B}"/>
              </a:ext>
            </a:extLst>
          </p:cNvPr>
          <p:cNvSpPr txBox="1"/>
          <p:nvPr/>
        </p:nvSpPr>
        <p:spPr>
          <a:xfrm>
            <a:off x="1044850" y="2582564"/>
            <a:ext cx="8599833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19\</a:t>
            </a:r>
            <a:r>
              <a:rPr lang="en-US" altLang="ko-Kore-KR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getForm.html </a:t>
            </a:r>
            <a:r>
              <a:rPr lang="ko-KR" altLang="ko-Kore-KR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문서를 열고</a:t>
            </a:r>
            <a:r>
              <a:rPr lang="en-US" altLang="ko-Kore-KR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'</a:t>
            </a:r>
            <a:r>
              <a:rPr lang="ko-KR" altLang="ko-Kore-KR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회화</a:t>
            </a:r>
            <a:r>
              <a:rPr lang="en-US" altLang="ko-Kore-KR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'</a:t>
            </a:r>
            <a:r>
              <a:rPr lang="ko-KR" altLang="ko-Kore-KR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를 선택한 상태에서 </a:t>
            </a:r>
            <a:endParaRPr lang="en-US" altLang="ko-KR" sz="16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ko-Kore-KR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콘솔 창에 </a:t>
            </a:r>
            <a:r>
              <a:rPr lang="en-US" altLang="ko-Kore-KR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name="subject"</a:t>
            </a:r>
            <a:r>
              <a:rPr lang="ko-KR" altLang="ko-Kore-KR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인 요소 중에서 선택된 것을 찾는 소스를 입력해 보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자</a:t>
            </a:r>
            <a:endParaRPr lang="ko-Kore-KR" altLang="ko-Kore-KR" sz="16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D3ECAC-3BCB-712A-5F51-CD2AB07E5943}"/>
              </a:ext>
            </a:extLst>
          </p:cNvPr>
          <p:cNvSpPr txBox="1"/>
          <p:nvPr/>
        </p:nvSpPr>
        <p:spPr>
          <a:xfrm>
            <a:off x="1044850" y="3506718"/>
            <a:ext cx="7049329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document.querySelector("input[name='subject']:checked")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CCE83D-6E84-3554-4915-CAB668C05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00" y="4100028"/>
            <a:ext cx="5094635" cy="222286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8FD817-2462-06D9-8EDB-277CAFBB7647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checked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속성 사용하기</a:t>
            </a:r>
          </a:p>
        </p:txBody>
      </p:sp>
    </p:spTree>
    <p:extLst>
      <p:ext uri="{BB962C8B-B14F-4D97-AF65-F5344CB8AC3E}">
        <p14:creationId xmlns:p14="http://schemas.microsoft.com/office/powerpoint/2010/main" val="3426972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ECFDC5-4926-4211-50DB-7D50AFED804B}"/>
              </a:ext>
            </a:extLst>
          </p:cNvPr>
          <p:cNvSpPr txBox="1"/>
          <p:nvPr/>
        </p:nvSpPr>
        <p:spPr>
          <a:xfrm>
            <a:off x="963266" y="511542"/>
            <a:ext cx="8599833" cy="1203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19\</a:t>
            </a:r>
            <a:r>
              <a:rPr lang="en-US" altLang="ko-Kore-KR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getForm.html </a:t>
            </a:r>
            <a:r>
              <a:rPr lang="ko-KR" altLang="ko-Kore-KR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문서를 열고</a:t>
            </a:r>
            <a:r>
              <a:rPr lang="ko-Kore-KR" altLang="en-US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‘</a:t>
            </a:r>
            <a:r>
              <a:rPr lang="ko-KR" altLang="en-US" sz="1600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메일링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’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체크 박스에서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2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가지 박스를 </a:t>
            </a:r>
            <a:r>
              <a:rPr lang="ko-KR" altLang="ko-Kore-KR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선택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하고</a:t>
            </a:r>
            <a:r>
              <a:rPr lang="ko-KR" altLang="ko-Kore-KR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endParaRPr lang="en-US" altLang="ko-KR" sz="16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ko-Kore-KR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콘솔 창에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서 </a:t>
            </a:r>
            <a:r>
              <a:rPr lang="en-US" altLang="ko-Kore-KR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name=”mailing"</a:t>
            </a:r>
            <a:r>
              <a:rPr lang="ko-KR" altLang="ko-Kore-KR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인 요소 중에서 선택된 것을 찾는 소스를 입력해 보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자</a:t>
            </a:r>
            <a:r>
              <a:rPr lang="en-US" altLang="ko-Kore-KR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주의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:</a:t>
            </a:r>
            <a:r>
              <a:rPr lang="ko-KR" altLang="en-US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체크박스는 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2</a:t>
            </a:r>
            <a:r>
              <a:rPr lang="ko-KR" altLang="en-US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개 이상 선택 가능하므로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querySelectorAll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() </a:t>
            </a:r>
            <a:r>
              <a:rPr lang="ko-KR" altLang="en-US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사용해야 함</a:t>
            </a:r>
            <a:r>
              <a:rPr lang="en-US" altLang="ko-KR" sz="1600" kern="100" dirty="0">
                <a:solidFill>
                  <a:srgbClr val="C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!</a:t>
            </a:r>
            <a:endParaRPr lang="ko-Kore-KR" altLang="ko-Kore-KR" sz="16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D3ECAC-3BCB-712A-5F51-CD2AB07E5943}"/>
              </a:ext>
            </a:extLst>
          </p:cNvPr>
          <p:cNvSpPr txBox="1"/>
          <p:nvPr/>
        </p:nvSpPr>
        <p:spPr>
          <a:xfrm>
            <a:off x="1070940" y="1952651"/>
            <a:ext cx="7049329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document.querySelectorAll("input[name=‘mailing']:checked")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D7EC8B-6DA6-CE4F-A569-D52077BE2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40" y="2624090"/>
            <a:ext cx="4577385" cy="28640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04903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 err="1">
                <a:solidFill>
                  <a:schemeClr val="bg1"/>
                </a:solidFill>
              </a:rPr>
              <a:t>폼요소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686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4CBC39-50FD-4D10-9C3A-DC9A06D50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639C85-EDD4-4EB5-8064-66F0420BA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6565"/>
            <a:ext cx="7788562" cy="40466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BC1B5A-C8FD-4964-BBC6-CC2ACD4F0355}"/>
              </a:ext>
            </a:extLst>
          </p:cNvPr>
          <p:cNvSpPr txBox="1"/>
          <p:nvPr/>
        </p:nvSpPr>
        <p:spPr>
          <a:xfrm>
            <a:off x="989215" y="1570982"/>
            <a:ext cx="807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체크박스에 체크하면 입력한 주문 정보를 배송 정보에 자동 입력하기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46703-0FD0-ECCC-A588-02EA8E00F6D5}"/>
              </a:ext>
            </a:extLst>
          </p:cNvPr>
          <p:cNvSpPr txBox="1"/>
          <p:nvPr/>
        </p:nvSpPr>
        <p:spPr>
          <a:xfrm>
            <a:off x="306647" y="319086"/>
            <a:ext cx="95177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미리보기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배송정보 자동 입력하기</a:t>
            </a:r>
          </a:p>
        </p:txBody>
      </p:sp>
    </p:spTree>
    <p:extLst>
      <p:ext uri="{BB962C8B-B14F-4D97-AF65-F5344CB8AC3E}">
        <p14:creationId xmlns:p14="http://schemas.microsoft.com/office/powerpoint/2010/main" val="198521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5EC788D-714E-194B-AA5C-1E727F4F5C19}"/>
              </a:ext>
            </a:extLst>
          </p:cNvPr>
          <p:cNvSpPr txBox="1"/>
          <p:nvPr/>
        </p:nvSpPr>
        <p:spPr>
          <a:xfrm>
            <a:off x="1071234" y="1922216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/>
              <a:t>HTML </a:t>
            </a:r>
            <a:r>
              <a:rPr kumimoji="1" lang="ko-KR" altLang="en-US" sz="1600" b="1" dirty="0"/>
              <a:t>문서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F86D0C5-84D0-4F52-A889-2624A729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5683B8A-2B30-48D0-9259-FE7BC3DAD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63" y="2286870"/>
            <a:ext cx="9211961" cy="10669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80D584-E9C2-4674-945C-CBE7090A70F7}"/>
              </a:ext>
            </a:extLst>
          </p:cNvPr>
          <p:cNvSpPr txBox="1"/>
          <p:nvPr/>
        </p:nvSpPr>
        <p:spPr>
          <a:xfrm>
            <a:off x="1096172" y="4219085"/>
            <a:ext cx="3602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/>
              <a:t>id </a:t>
            </a:r>
            <a:r>
              <a:rPr kumimoji="1" lang="ko-KR" altLang="en-US" sz="1600" b="1" dirty="0"/>
              <a:t>값을 사용해 접근해서 값 가져오기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A62284E-A3A7-41B0-87F8-D5DD42CF5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172" y="4667521"/>
            <a:ext cx="5820587" cy="8097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561816-6D81-066C-388B-96CE3C88DFC1}"/>
              </a:ext>
            </a:extLst>
          </p:cNvPr>
          <p:cNvSpPr txBox="1"/>
          <p:nvPr/>
        </p:nvSpPr>
        <p:spPr>
          <a:xfrm>
            <a:off x="306647" y="319086"/>
            <a:ext cx="95177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폼 요소에 접근하는 방법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css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선택자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1506431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5EC788D-714E-194B-AA5C-1E727F4F5C19}"/>
              </a:ext>
            </a:extLst>
          </p:cNvPr>
          <p:cNvSpPr txBox="1"/>
          <p:nvPr/>
        </p:nvSpPr>
        <p:spPr>
          <a:xfrm>
            <a:off x="1071234" y="2409440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/>
              <a:t>HTML </a:t>
            </a:r>
            <a:r>
              <a:rPr kumimoji="1" lang="ko-KR" altLang="en-US" sz="1600" b="1" dirty="0"/>
              <a:t>문서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F86D0C5-84D0-4F52-A889-2624A729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80D584-E9C2-4674-945C-CBE7090A70F7}"/>
              </a:ext>
            </a:extLst>
          </p:cNvPr>
          <p:cNvSpPr txBox="1"/>
          <p:nvPr/>
        </p:nvSpPr>
        <p:spPr>
          <a:xfrm>
            <a:off x="957773" y="5061729"/>
            <a:ext cx="416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/>
              <a:t>name </a:t>
            </a:r>
            <a:r>
              <a:rPr kumimoji="1" lang="ko-KR" altLang="en-US" sz="1600" b="1" dirty="0"/>
              <a:t>속성을 사용해 접근해서 값 가져오기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BE21A2-14BA-479D-9843-34D024A7FE7B}"/>
              </a:ext>
            </a:extLst>
          </p:cNvPr>
          <p:cNvSpPr txBox="1"/>
          <p:nvPr/>
        </p:nvSpPr>
        <p:spPr>
          <a:xfrm>
            <a:off x="957773" y="1716788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/>
              <a:t>&lt;form&gt; </a:t>
            </a:r>
            <a:r>
              <a:rPr kumimoji="1" lang="ko-KR" altLang="en-US" dirty="0"/>
              <a:t>태그와 폼 요소에 모두 </a:t>
            </a:r>
            <a:r>
              <a:rPr kumimoji="1" lang="en-US" altLang="ko-KR" dirty="0"/>
              <a:t>name </a:t>
            </a:r>
            <a:r>
              <a:rPr kumimoji="1" lang="ko-KR" altLang="en-US" dirty="0"/>
              <a:t>속성이 있어야 함</a:t>
            </a:r>
            <a:r>
              <a:rPr kumimoji="1"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D026F6-700A-4A7E-80D5-3464FD001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16" y="2850355"/>
            <a:ext cx="7222835" cy="17899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FFF35B-B8CE-4957-B340-B1829133B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551" y="4986447"/>
            <a:ext cx="4887007" cy="905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17924A-DBDD-D000-7FE3-1F61E8FE8568}"/>
              </a:ext>
            </a:extLst>
          </p:cNvPr>
          <p:cNvSpPr txBox="1"/>
          <p:nvPr/>
        </p:nvSpPr>
        <p:spPr>
          <a:xfrm>
            <a:off x="306647" y="319086"/>
            <a:ext cx="95177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폼 요소에 접근하는 방법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name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속성 사용</a:t>
            </a:r>
          </a:p>
        </p:txBody>
      </p:sp>
    </p:spTree>
    <p:extLst>
      <p:ext uri="{BB962C8B-B14F-4D97-AF65-F5344CB8AC3E}">
        <p14:creationId xmlns:p14="http://schemas.microsoft.com/office/powerpoint/2010/main" val="294649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4FEED7-5234-044F-ABA3-11DF0693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359DC4-CC54-B04B-99CA-BFC61314B4C4}"/>
              </a:ext>
            </a:extLst>
          </p:cNvPr>
          <p:cNvSpPr txBox="1"/>
          <p:nvPr/>
        </p:nvSpPr>
        <p:spPr>
          <a:xfrm>
            <a:off x="973567" y="1633547"/>
            <a:ext cx="909021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 err="1"/>
              <a:t>css</a:t>
            </a:r>
            <a:r>
              <a:rPr kumimoji="1" lang="en-US" altLang="ko-KR" dirty="0"/>
              <a:t> </a:t>
            </a:r>
            <a:r>
              <a:rPr kumimoji="1" lang="ko-KR" altLang="en-US" dirty="0"/>
              <a:t>선택자도 없고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name</a:t>
            </a:r>
            <a:r>
              <a:rPr kumimoji="1" lang="ko-KR" altLang="en-US" dirty="0"/>
              <a:t> 속성도 없을 때 </a:t>
            </a:r>
            <a:r>
              <a:rPr kumimoji="1" lang="en-US" altLang="ko-KR" dirty="0">
                <a:sym typeface="Wingdings" panose="05000000000000000000" pitchFamily="2" charset="2"/>
              </a:rPr>
              <a:t></a:t>
            </a:r>
            <a:r>
              <a:rPr kumimoji="1" lang="ko-KR" altLang="en-US" dirty="0">
                <a:sym typeface="Wingdings" panose="05000000000000000000" pitchFamily="2" charset="2"/>
              </a:rPr>
              <a:t> </a:t>
            </a:r>
            <a:r>
              <a:rPr kumimoji="1" lang="en-US" altLang="ko-KR" dirty="0">
                <a:sym typeface="Wingdings" panose="05000000000000000000" pitchFamily="2" charset="2"/>
              </a:rPr>
              <a:t>form</a:t>
            </a:r>
            <a:r>
              <a:rPr kumimoji="1" lang="ko-KR" altLang="en-US" dirty="0">
                <a:sym typeface="Wingdings" panose="05000000000000000000" pitchFamily="2" charset="2"/>
              </a:rPr>
              <a:t> 배열 사용</a:t>
            </a:r>
            <a:endParaRPr kumimoji="1"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EC788D-714E-194B-AA5C-1E727F4F5C19}"/>
              </a:ext>
            </a:extLst>
          </p:cNvPr>
          <p:cNvSpPr txBox="1"/>
          <p:nvPr/>
        </p:nvSpPr>
        <p:spPr>
          <a:xfrm>
            <a:off x="973567" y="2319659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/>
              <a:t>HTML </a:t>
            </a:r>
            <a:r>
              <a:rPr kumimoji="1" lang="ko-KR" altLang="en-US" sz="1600" b="1"/>
              <a:t>문서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864759-EB8E-A74D-AA08-90ABD51FA84A}"/>
              </a:ext>
            </a:extLst>
          </p:cNvPr>
          <p:cNvSpPr txBox="1"/>
          <p:nvPr/>
        </p:nvSpPr>
        <p:spPr>
          <a:xfrm>
            <a:off x="6870783" y="3799240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/>
              <a:t>아이디 입력하고 값에  접근하려면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F4D22E-48DC-FA4A-A0EF-9127BB43310F}"/>
              </a:ext>
            </a:extLst>
          </p:cNvPr>
          <p:cNvSpPr txBox="1"/>
          <p:nvPr/>
        </p:nvSpPr>
        <p:spPr>
          <a:xfrm>
            <a:off x="6937284" y="2320878"/>
            <a:ext cx="1138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/>
              <a:t>forms</a:t>
            </a:r>
            <a:r>
              <a:rPr kumimoji="1" lang="ko-KR" altLang="en-US" sz="1600" b="1" dirty="0"/>
              <a:t> 배열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294144-A31D-4BB3-8B98-BC089140A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67" y="2890033"/>
            <a:ext cx="5080759" cy="23172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BFA789-DB43-4895-A02F-DB27FE523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284" y="2743121"/>
            <a:ext cx="3365500" cy="7393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D02C399-3119-4BFB-BF11-A0869F606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7284" y="4370833"/>
            <a:ext cx="3926558" cy="11409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545EA2-49B1-6D99-C53E-B3ABF105D514}"/>
              </a:ext>
            </a:extLst>
          </p:cNvPr>
          <p:cNvSpPr txBox="1"/>
          <p:nvPr/>
        </p:nvSpPr>
        <p:spPr>
          <a:xfrm>
            <a:off x="306647" y="319086"/>
            <a:ext cx="7775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폼 요소에 접근하는 방법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배열사용</a:t>
            </a:r>
          </a:p>
        </p:txBody>
      </p:sp>
    </p:spTree>
    <p:extLst>
      <p:ext uri="{BB962C8B-B14F-4D97-AF65-F5344CB8AC3E}">
        <p14:creationId xmlns:p14="http://schemas.microsoft.com/office/powerpoint/2010/main" val="4050571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B8545EB-E1F9-4179-AB2E-359C10A8A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93" y="1494782"/>
            <a:ext cx="5509715" cy="5291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D44051-9C1D-F7F2-1A5F-7982D752E89A}"/>
              </a:ext>
            </a:extLst>
          </p:cNvPr>
          <p:cNvSpPr txBox="1"/>
          <p:nvPr/>
        </p:nvSpPr>
        <p:spPr>
          <a:xfrm>
            <a:off x="306647" y="319086"/>
            <a:ext cx="7775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배송 정보 자동 입력하기</a:t>
            </a:r>
          </a:p>
        </p:txBody>
      </p:sp>
    </p:spTree>
    <p:extLst>
      <p:ext uri="{BB962C8B-B14F-4D97-AF65-F5344CB8AC3E}">
        <p14:creationId xmlns:p14="http://schemas.microsoft.com/office/powerpoint/2010/main" val="2018110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F90BE6-4852-4AA4-A568-6D445B7D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AC8FD30-90D4-4207-A1FC-852F966FD172}"/>
              </a:ext>
            </a:extLst>
          </p:cNvPr>
          <p:cNvGrpSpPr/>
          <p:nvPr/>
        </p:nvGrpSpPr>
        <p:grpSpPr>
          <a:xfrm>
            <a:off x="548639" y="1432805"/>
            <a:ext cx="7604761" cy="4923546"/>
            <a:chOff x="776516" y="1494782"/>
            <a:chExt cx="9059543" cy="598253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3188F0B-0BAA-4D40-B477-6901F39A1F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73" r="571"/>
            <a:stretch/>
          </p:blipFill>
          <p:spPr>
            <a:xfrm>
              <a:off x="776519" y="1494782"/>
              <a:ext cx="9059540" cy="130510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1A85774-FE02-4927-B94F-F70E7616B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519" y="2799889"/>
              <a:ext cx="9059539" cy="262926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C70D578-4CB9-47D3-99B3-73DF87948B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14" r="314"/>
            <a:stretch/>
          </p:blipFill>
          <p:spPr>
            <a:xfrm>
              <a:off x="776516" y="5429156"/>
              <a:ext cx="9059540" cy="204816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393601B-A871-A07B-4E85-7C198595CB60}"/>
              </a:ext>
            </a:extLst>
          </p:cNvPr>
          <p:cNvSpPr txBox="1"/>
          <p:nvPr/>
        </p:nvSpPr>
        <p:spPr>
          <a:xfrm>
            <a:off x="306647" y="319086"/>
            <a:ext cx="7775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배송 정보 자동 입력하기</a:t>
            </a:r>
          </a:p>
        </p:txBody>
      </p:sp>
    </p:spTree>
    <p:extLst>
      <p:ext uri="{BB962C8B-B14F-4D97-AF65-F5344CB8AC3E}">
        <p14:creationId xmlns:p14="http://schemas.microsoft.com/office/powerpoint/2010/main" val="372267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35B9D0-DCF6-9E3D-098B-836F4501D336}"/>
              </a:ext>
            </a:extLst>
          </p:cNvPr>
          <p:cNvSpPr txBox="1"/>
          <p:nvPr/>
        </p:nvSpPr>
        <p:spPr>
          <a:xfrm>
            <a:off x="624328" y="1206664"/>
            <a:ext cx="739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19\</a:t>
            </a:r>
            <a:r>
              <a:rPr kumimoji="1" lang="en-US" altLang="ko-KR" dirty="0"/>
              <a:t>order.html</a:t>
            </a:r>
            <a:r>
              <a:rPr kumimoji="1" lang="ko-KR" altLang="en-US" dirty="0"/>
              <a:t>을 웹 브라우저에서 열고 콘솔 창에서 연습합니다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A62833-74C1-423E-4684-D498B0C7E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03"/>
          <a:stretch/>
        </p:blipFill>
        <p:spPr>
          <a:xfrm>
            <a:off x="422622" y="1760662"/>
            <a:ext cx="5328372" cy="47154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6DBBD0-6D40-8FEB-7682-B763F76393B6}"/>
              </a:ext>
            </a:extLst>
          </p:cNvPr>
          <p:cNvSpPr txBox="1"/>
          <p:nvPr/>
        </p:nvSpPr>
        <p:spPr>
          <a:xfrm>
            <a:off x="5453770" y="1822917"/>
            <a:ext cx="6234174" cy="41172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&lt;fieldset&gt;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&lt;legend&gt;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주문 정보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legend&gt;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&lt;ul&gt;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&lt;li&gt;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&lt;label class="field" for="order-name"&gt;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이름 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&lt;/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label&gt;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&lt;input type="text" class="input-box" id="order-name"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name="order-name"&gt;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&lt;/li&gt;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endParaRPr lang="en" altLang="ko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&lt;/ul&gt;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&lt;/fieldset&gt;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D400C2A-A224-A800-47A8-8FD84C669ED6}"/>
              </a:ext>
            </a:extLst>
          </p:cNvPr>
          <p:cNvSpPr/>
          <p:nvPr/>
        </p:nvSpPr>
        <p:spPr>
          <a:xfrm>
            <a:off x="2040751" y="3935713"/>
            <a:ext cx="2563906" cy="46243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136600AD-2B5C-BDF6-6454-A3E123187CE3}"/>
              </a:ext>
            </a:extLst>
          </p:cNvPr>
          <p:cNvSpPr/>
          <p:nvPr/>
        </p:nvSpPr>
        <p:spPr>
          <a:xfrm>
            <a:off x="9860118" y="3736931"/>
            <a:ext cx="1669774" cy="32281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E798C-A72B-3FD3-36D0-EB5C383E3AFB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폼 요소에 접근하기</a:t>
            </a:r>
          </a:p>
        </p:txBody>
      </p:sp>
    </p:spTree>
    <p:extLst>
      <p:ext uri="{BB962C8B-B14F-4D97-AF65-F5344CB8AC3E}">
        <p14:creationId xmlns:p14="http://schemas.microsoft.com/office/powerpoint/2010/main" val="2986872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F90BE6-4852-4AA4-A568-6D445B7D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792428F-71C9-4770-9706-C3E18208C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66" y="2471845"/>
            <a:ext cx="10167317" cy="25989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928A3E-2C82-CDF0-7920-0834611396D5}"/>
              </a:ext>
            </a:extLst>
          </p:cNvPr>
          <p:cNvSpPr txBox="1"/>
          <p:nvPr/>
        </p:nvSpPr>
        <p:spPr>
          <a:xfrm>
            <a:off x="306647" y="319086"/>
            <a:ext cx="7775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폼 요소에서 아이디 글자 수 확인하기</a:t>
            </a:r>
          </a:p>
        </p:txBody>
      </p:sp>
    </p:spTree>
    <p:extLst>
      <p:ext uri="{BB962C8B-B14F-4D97-AF65-F5344CB8AC3E}">
        <p14:creationId xmlns:p14="http://schemas.microsoft.com/office/powerpoint/2010/main" val="1841505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D20FE5-222C-D64B-92FE-3444F51C1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61171"/>
            <a:ext cx="7219603" cy="48130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4FEED7-5234-044F-ABA3-11DF0693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A01F05-27FC-AA78-5A9C-3ED7C9835DD7}"/>
              </a:ext>
            </a:extLst>
          </p:cNvPr>
          <p:cNvSpPr txBox="1"/>
          <p:nvPr/>
        </p:nvSpPr>
        <p:spPr>
          <a:xfrm>
            <a:off x="306647" y="319086"/>
            <a:ext cx="7775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폼 요소에서 비밀번호 비교하기</a:t>
            </a:r>
          </a:p>
        </p:txBody>
      </p:sp>
    </p:spTree>
    <p:extLst>
      <p:ext uri="{BB962C8B-B14F-4D97-AF65-F5344CB8AC3E}">
        <p14:creationId xmlns:p14="http://schemas.microsoft.com/office/powerpoint/2010/main" val="623839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C1FDAB-76C2-6943-87C6-E5D03DFB7F95}"/>
              </a:ext>
            </a:extLst>
          </p:cNvPr>
          <p:cNvSpPr txBox="1"/>
          <p:nvPr/>
        </p:nvSpPr>
        <p:spPr>
          <a:xfrm>
            <a:off x="580754" y="1417457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HTML</a:t>
            </a:r>
            <a:r>
              <a:rPr kumimoji="1" lang="ko-KR" altLang="en-US" b="1" dirty="0"/>
              <a:t> 문서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F6B176-176B-4C14-A015-AFB966023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54" y="1905115"/>
            <a:ext cx="4955085" cy="24213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201BBB-9289-43FA-A904-27262758AEE2}"/>
              </a:ext>
            </a:extLst>
          </p:cNvPr>
          <p:cNvSpPr txBox="1"/>
          <p:nvPr/>
        </p:nvSpPr>
        <p:spPr>
          <a:xfrm>
            <a:off x="5782106" y="1392704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선택 목록 중 특정 옵션 항목 다루기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096E24E-A796-4D86-B801-DC81F12AD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491" y="1905116"/>
            <a:ext cx="5686289" cy="57309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B7E282C-0670-4B26-B081-565F3426B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2107" y="2729554"/>
            <a:ext cx="5686290" cy="5541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70C5A15-4FE0-405B-80BF-7550E7C4E8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6564" y="3565859"/>
            <a:ext cx="5886447" cy="6052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A2E1B1-A86F-5AB4-247D-72D969F37127}"/>
              </a:ext>
            </a:extLst>
          </p:cNvPr>
          <p:cNvSpPr txBox="1"/>
          <p:nvPr/>
        </p:nvSpPr>
        <p:spPr>
          <a:xfrm>
            <a:off x="306647" y="319086"/>
            <a:ext cx="7775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선택목록 및 옵션 항목에 접근하기</a:t>
            </a:r>
          </a:p>
        </p:txBody>
      </p:sp>
    </p:spTree>
    <p:extLst>
      <p:ext uri="{BB962C8B-B14F-4D97-AF65-F5344CB8AC3E}">
        <p14:creationId xmlns:p14="http://schemas.microsoft.com/office/powerpoint/2010/main" val="3745533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C1FDAB-76C2-6943-87C6-E5D03DFB7F95}"/>
              </a:ext>
            </a:extLst>
          </p:cNvPr>
          <p:cNvSpPr txBox="1"/>
          <p:nvPr/>
        </p:nvSpPr>
        <p:spPr>
          <a:xfrm>
            <a:off x="705940" y="1232399"/>
            <a:ext cx="4958089" cy="731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어떤 항목을 선택했는지 확인하기</a:t>
            </a:r>
            <a:endParaRPr kumimoji="1" lang="en-US" altLang="ko-KR" b="1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- </a:t>
            </a:r>
            <a:r>
              <a:rPr kumimoji="1" lang="en-US" altLang="ko-KR" dirty="0" err="1"/>
              <a:t>selectedIndex</a:t>
            </a:r>
            <a:r>
              <a:rPr kumimoji="1" lang="en-US" altLang="ko-KR" dirty="0"/>
              <a:t> </a:t>
            </a:r>
            <a:r>
              <a:rPr kumimoji="1" lang="ko-KR" altLang="en-US" dirty="0"/>
              <a:t>속성에 인덱스 값이 들어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0D82AE-8DC4-43A5-808B-D159D75F4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79" y="2154367"/>
            <a:ext cx="4606614" cy="140299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24CA19-B95C-4AB6-9C50-D57FDCE75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344" y="3198306"/>
            <a:ext cx="7697899" cy="21434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3C269B1-A906-4C34-A3A6-B822402D99A5}"/>
              </a:ext>
            </a:extLst>
          </p:cNvPr>
          <p:cNvSpPr/>
          <p:nvPr/>
        </p:nvSpPr>
        <p:spPr>
          <a:xfrm>
            <a:off x="4495095" y="3905747"/>
            <a:ext cx="7056923" cy="13428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14003CC-B32A-4550-BE97-331E793837BD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003486" y="3085576"/>
            <a:ext cx="1843792" cy="113942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386DD7-67DA-D68F-A157-E34B9E829164}"/>
              </a:ext>
            </a:extLst>
          </p:cNvPr>
          <p:cNvSpPr txBox="1"/>
          <p:nvPr/>
        </p:nvSpPr>
        <p:spPr>
          <a:xfrm>
            <a:off x="306647" y="319086"/>
            <a:ext cx="7775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선택목록 및 옵션 항목에 접근하기</a:t>
            </a:r>
          </a:p>
        </p:txBody>
      </p:sp>
    </p:spTree>
    <p:extLst>
      <p:ext uri="{BB962C8B-B14F-4D97-AF65-F5344CB8AC3E}">
        <p14:creationId xmlns:p14="http://schemas.microsoft.com/office/powerpoint/2010/main" val="313296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4CC74-DB67-4260-969B-888F684FEBD8}"/>
              </a:ext>
            </a:extLst>
          </p:cNvPr>
          <p:cNvSpPr txBox="1"/>
          <p:nvPr/>
        </p:nvSpPr>
        <p:spPr>
          <a:xfrm>
            <a:off x="649502" y="1310517"/>
            <a:ext cx="560434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라디오 버튼과 체크 상자의 </a:t>
            </a:r>
            <a:r>
              <a:rPr lang="en-US" altLang="ko-KR" dirty="0" err="1">
                <a:latin typeface="+mn-ea"/>
              </a:rPr>
              <a:t>chekced</a:t>
            </a:r>
            <a:r>
              <a:rPr lang="ko-KR" altLang="en-US" dirty="0">
                <a:latin typeface="+mn-ea"/>
              </a:rPr>
              <a:t> 속성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기본값 </a:t>
            </a:r>
            <a:r>
              <a:rPr lang="en-US" altLang="ko-KR" dirty="0">
                <a:latin typeface="+mn-ea"/>
              </a:rPr>
              <a:t>false.</a:t>
            </a:r>
            <a:r>
              <a:rPr lang="ko-KR" altLang="en-US" dirty="0">
                <a:latin typeface="+mn-ea"/>
              </a:rPr>
              <a:t> 항목을 선택하면 값이 </a:t>
            </a:r>
            <a:r>
              <a:rPr lang="en-US" altLang="ko-KR" dirty="0">
                <a:latin typeface="+mn-ea"/>
              </a:rPr>
              <a:t>true</a:t>
            </a:r>
            <a:r>
              <a:rPr lang="ko-KR" altLang="en-US" dirty="0">
                <a:latin typeface="+mn-ea"/>
              </a:rPr>
              <a:t>로 바뀜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53C1D2-6829-48A6-82D2-D0CC1EF30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42" y="2468701"/>
            <a:ext cx="5684944" cy="29690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915478-2CE5-4A29-9C68-4C2745BEF692}"/>
              </a:ext>
            </a:extLst>
          </p:cNvPr>
          <p:cNvSpPr txBox="1"/>
          <p:nvPr/>
        </p:nvSpPr>
        <p:spPr>
          <a:xfrm>
            <a:off x="7067104" y="1576135"/>
            <a:ext cx="3060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라디오 버튼 중 </a:t>
            </a:r>
            <a:r>
              <a:rPr lang="en-US" altLang="ko-KR" sz="1600" dirty="0"/>
              <a:t>[</a:t>
            </a:r>
            <a:r>
              <a:rPr lang="ko-KR" altLang="en-US" sz="1600" dirty="0"/>
              <a:t>문법</a:t>
            </a:r>
            <a:r>
              <a:rPr lang="en-US" altLang="ko-KR" sz="1600" dirty="0"/>
              <a:t>] </a:t>
            </a:r>
            <a:r>
              <a:rPr lang="ko-KR" altLang="en-US" sz="1600" dirty="0"/>
              <a:t>클릭하면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591FED-9712-47AF-946E-1A611497D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104" y="1914689"/>
            <a:ext cx="3679288" cy="15788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DE9F64-F581-4869-9798-982F3E947D5A}"/>
              </a:ext>
            </a:extLst>
          </p:cNvPr>
          <p:cNvSpPr txBox="1"/>
          <p:nvPr/>
        </p:nvSpPr>
        <p:spPr>
          <a:xfrm>
            <a:off x="7067104" y="3806877"/>
            <a:ext cx="3748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체크박스 버튼 중 </a:t>
            </a:r>
            <a:r>
              <a:rPr lang="en-US" altLang="ko-KR" sz="1600" dirty="0"/>
              <a:t>[</a:t>
            </a:r>
            <a:r>
              <a:rPr lang="ko-KR" altLang="en-US" sz="1600" dirty="0"/>
              <a:t>해외 단신</a:t>
            </a:r>
            <a:r>
              <a:rPr lang="en-US" altLang="ko-KR" sz="1600" dirty="0"/>
              <a:t>] </a:t>
            </a:r>
            <a:r>
              <a:rPr lang="ko-KR" altLang="en-US" sz="1600" dirty="0"/>
              <a:t>클릭하면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6AFF55C-0163-43AC-A1C4-F71C3FDD3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104" y="4223834"/>
            <a:ext cx="3510112" cy="1600198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39A3D7-08ED-4A4B-BFB4-63D619F137DC}"/>
              </a:ext>
            </a:extLst>
          </p:cNvPr>
          <p:cNvCxnSpPr/>
          <p:nvPr/>
        </p:nvCxnSpPr>
        <p:spPr>
          <a:xfrm flipV="1">
            <a:off x="5872842" y="2684318"/>
            <a:ext cx="994756" cy="94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FE793C1-7A8E-4704-B369-0B4045F9E460}"/>
              </a:ext>
            </a:extLst>
          </p:cNvPr>
          <p:cNvCxnSpPr/>
          <p:nvPr/>
        </p:nvCxnSpPr>
        <p:spPr>
          <a:xfrm>
            <a:off x="6185955" y="4912129"/>
            <a:ext cx="723207" cy="19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3B122B6-BBD1-27D6-433C-2BFC0041B2BB}"/>
              </a:ext>
            </a:extLst>
          </p:cNvPr>
          <p:cNvSpPr txBox="1"/>
          <p:nvPr/>
        </p:nvSpPr>
        <p:spPr>
          <a:xfrm>
            <a:off x="306647" y="319086"/>
            <a:ext cx="7775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라디오 버튼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&amp;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체크상자에 접근하기</a:t>
            </a:r>
          </a:p>
        </p:txBody>
      </p:sp>
    </p:spTree>
    <p:extLst>
      <p:ext uri="{BB962C8B-B14F-4D97-AF65-F5344CB8AC3E}">
        <p14:creationId xmlns:p14="http://schemas.microsoft.com/office/powerpoint/2010/main" val="296570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54B983-943D-E39B-9B2E-42B5C573F90D}"/>
              </a:ext>
            </a:extLst>
          </p:cNvPr>
          <p:cNvSpPr txBox="1"/>
          <p:nvPr/>
        </p:nvSpPr>
        <p:spPr>
          <a:xfrm>
            <a:off x="646019" y="1466850"/>
            <a:ext cx="4894729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document.querySelector(“#order-name”)</a:t>
            </a:r>
            <a:endParaRPr kumimoji="1" lang="ko-Kore-KR" altLang="en-US" sz="16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24C561-E6FF-AB3C-598A-11569D56C6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11" r="10322" b="36734"/>
          <a:stretch/>
        </p:blipFill>
        <p:spPr bwMode="auto">
          <a:xfrm>
            <a:off x="646019" y="2209565"/>
            <a:ext cx="5037603" cy="2617407"/>
          </a:xfrm>
          <a:prstGeom prst="rect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25DDD1-F5FA-B9BC-F996-3B869D39026C}"/>
              </a:ext>
            </a:extLst>
          </p:cNvPr>
          <p:cNvSpPr txBox="1"/>
          <p:nvPr/>
        </p:nvSpPr>
        <p:spPr>
          <a:xfrm>
            <a:off x="514350" y="714375"/>
            <a:ext cx="4894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id</a:t>
            </a:r>
            <a:r>
              <a:rPr lang="ko-KR" altLang="en-US" sz="2000" b="1" dirty="0"/>
              <a:t>를 사용해 접근하기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40B5A-36DD-BC7E-B6E8-C0F4BA7B9A53}"/>
              </a:ext>
            </a:extLst>
          </p:cNvPr>
          <p:cNvSpPr txBox="1"/>
          <p:nvPr/>
        </p:nvSpPr>
        <p:spPr>
          <a:xfrm>
            <a:off x="6080712" y="1440516"/>
            <a:ext cx="221148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i="1" dirty="0">
                <a:latin typeface="D2Coding" panose="020B0609020101020101" pitchFamily="49" charset="-127"/>
                <a:ea typeface="D2Coding" panose="020B0609020101020101" pitchFamily="49" charset="-127"/>
              </a:rPr>
              <a:t>요소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.value</a:t>
            </a:r>
            <a:endParaRPr kumimoji="1" lang="ko-Kore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C048C-741E-D578-28EF-E2CF474E7C4A}"/>
              </a:ext>
            </a:extLst>
          </p:cNvPr>
          <p:cNvSpPr txBox="1"/>
          <p:nvPr/>
        </p:nvSpPr>
        <p:spPr>
          <a:xfrm>
            <a:off x="6008994" y="714375"/>
            <a:ext cx="5611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텍스트 필드에 입력한 내용 가져오기</a:t>
            </a:r>
            <a:endParaRPr kumimoji="1" lang="ko-Kore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30FC0-C8F0-B046-7601-EF3BA50A9272}"/>
              </a:ext>
            </a:extLst>
          </p:cNvPr>
          <p:cNvSpPr txBox="1"/>
          <p:nvPr/>
        </p:nvSpPr>
        <p:spPr>
          <a:xfrm>
            <a:off x="6008994" y="2199209"/>
            <a:ext cx="5298142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document.querySelector(“#order-name”)</a:t>
            </a:r>
            <a:r>
              <a:rPr kumimoji="1"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.value</a:t>
            </a:r>
            <a:endParaRPr kumimoji="1" lang="ko-Kore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EC71C6-12C9-5A8C-8EB2-1637D7AD0F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66" r="8609" b="32015"/>
          <a:stretch/>
        </p:blipFill>
        <p:spPr bwMode="auto">
          <a:xfrm>
            <a:off x="6008994" y="2894572"/>
            <a:ext cx="5545231" cy="2427853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5584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C54DA-5BC7-8A1D-875C-742A9A58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60" y="539658"/>
            <a:ext cx="8909649" cy="842573"/>
          </a:xfrm>
        </p:spPr>
        <p:txBody>
          <a:bodyPr>
            <a:normAutofit/>
          </a:bodyPr>
          <a:lstStyle/>
          <a:p>
            <a:r>
              <a:rPr kumimoji="1" lang="en-US" altLang="ko-Kore-KR" sz="2000" dirty="0"/>
              <a:t>name</a:t>
            </a:r>
            <a:r>
              <a:rPr kumimoji="1" lang="ko-KR" altLang="en-US" sz="2000" dirty="0"/>
              <a:t> </a:t>
            </a:r>
            <a:r>
              <a:rPr kumimoji="1" lang="ko-Kore-KR" altLang="en-US" sz="2000" dirty="0"/>
              <a:t>속성</a:t>
            </a:r>
            <a:r>
              <a:rPr kumimoji="1" lang="ko-KR" altLang="en-US" sz="2000"/>
              <a:t> 값을 사용해 접근하기</a:t>
            </a:r>
            <a:endParaRPr kumimoji="1" lang="ko-Kore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A8FEB-8234-4DF2-B644-104607E24AE8}"/>
              </a:ext>
            </a:extLst>
          </p:cNvPr>
          <p:cNvSpPr txBox="1"/>
          <p:nvPr/>
        </p:nvSpPr>
        <p:spPr>
          <a:xfrm>
            <a:off x="511834" y="1224490"/>
            <a:ext cx="10515600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TDc_SSiMyungJo_120_OTF"/>
              </a:rPr>
              <a:t>혹시 다른 사람이 작성해 놓은 폼 소스에 </a:t>
            </a: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name </a:t>
            </a:r>
            <a:r>
              <a:rPr lang="ko-KR" altLang="en-US" sz="1600" dirty="0">
                <a:effectLst/>
                <a:latin typeface="TDc_SSiMyungJo_120_OTF"/>
              </a:rPr>
              <a:t>속성만 있다면 </a:t>
            </a: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name </a:t>
            </a:r>
            <a:r>
              <a:rPr lang="ko-KR" altLang="en-US" sz="1600" dirty="0">
                <a:effectLst/>
                <a:latin typeface="TDc_SSiMyungJo_120_OTF"/>
              </a:rPr>
              <a:t>속성으로도 폼 요소에 접근할 수 있다</a:t>
            </a:r>
            <a:r>
              <a:rPr lang="en-US" altLang="ko-KR" sz="1600" dirty="0">
                <a:effectLst/>
                <a:latin typeface="TDc_SSiMyungJo_120_OTF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&lt;form&gt; </a:t>
            </a:r>
            <a:r>
              <a:rPr lang="ko-KR" altLang="en-US" sz="1600" dirty="0"/>
              <a:t>태그에도 </a:t>
            </a:r>
            <a:r>
              <a:rPr lang="en" altLang="ko-Kore-KR" sz="1600" dirty="0"/>
              <a:t>name </a:t>
            </a:r>
            <a:r>
              <a:rPr lang="ko-KR" altLang="en-US" sz="1600" dirty="0"/>
              <a:t>속성이 있어야 하고</a:t>
            </a:r>
            <a:r>
              <a:rPr lang="en-US" altLang="ko-KR" sz="1600" dirty="0"/>
              <a:t>, &lt;</a:t>
            </a:r>
            <a:r>
              <a:rPr lang="en" altLang="ko-Kore-KR" sz="1600" dirty="0"/>
              <a:t>form&gt; </a:t>
            </a:r>
            <a:r>
              <a:rPr lang="ko-KR" altLang="en-US" sz="1600" dirty="0"/>
              <a:t>태그 안의 폼 요소에도 </a:t>
            </a:r>
            <a:r>
              <a:rPr lang="en" altLang="ko-Kore-KR" sz="1600" dirty="0"/>
              <a:t>name </a:t>
            </a:r>
            <a:r>
              <a:rPr lang="ko-KR" altLang="en-US" sz="1600" dirty="0"/>
              <a:t>속성이 있어야 한다</a:t>
            </a:r>
            <a:r>
              <a:rPr lang="en-US" altLang="ko-KR" sz="1600" dirty="0"/>
              <a:t>.</a:t>
            </a:r>
            <a:r>
              <a:rPr lang="en-US" altLang="ko-KR" sz="1600" dirty="0">
                <a:effectLst/>
                <a:latin typeface="TDc_SSiMyungJo_120_OTF"/>
              </a:rPr>
              <a:t> 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FADFAB-A38D-733D-13BC-1668FD4D29C1}"/>
              </a:ext>
            </a:extLst>
          </p:cNvPr>
          <p:cNvSpPr txBox="1"/>
          <p:nvPr/>
        </p:nvSpPr>
        <p:spPr>
          <a:xfrm>
            <a:off x="511834" y="2228886"/>
            <a:ext cx="7256808" cy="44766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dirty="0"/>
              <a:t>&lt;form name="order"&gt;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</a:t>
            </a:r>
            <a:r>
              <a:rPr lang="en" altLang="ko-Kore-KR" sz="1600" dirty="0"/>
              <a:t>&lt;fieldset&gt;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</a:t>
            </a:r>
            <a:r>
              <a:rPr lang="en" altLang="ko-Kore-KR" sz="1600" dirty="0"/>
              <a:t>&lt;legend&gt;</a:t>
            </a:r>
            <a:r>
              <a:rPr lang="ko-KR" altLang="en-US" sz="1600" dirty="0"/>
              <a:t>상품 정보</a:t>
            </a:r>
            <a:r>
              <a:rPr lang="en-US" altLang="ko-KR" sz="1600" dirty="0"/>
              <a:t>&lt;/</a:t>
            </a:r>
            <a:r>
              <a:rPr lang="en" altLang="ko-Kore-KR" sz="1600" dirty="0"/>
              <a:t>legend&gt;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  </a:t>
            </a:r>
            <a:r>
              <a:rPr lang="en" altLang="ko-Kore-KR" sz="1600" dirty="0"/>
              <a:t>&lt;ul&gt;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    </a:t>
            </a:r>
            <a:r>
              <a:rPr lang="en" altLang="ko-Kore-KR" sz="1600" dirty="0"/>
              <a:t>&lt;li&gt;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      </a:t>
            </a:r>
            <a:r>
              <a:rPr lang="en" altLang="ko-Kore-KR" sz="1600" dirty="0"/>
              <a:t>&lt;label class="field" for="product"&gt;</a:t>
            </a:r>
            <a:r>
              <a:rPr lang="ko-KR" altLang="en-US" sz="1600" dirty="0"/>
              <a:t>상품 </a:t>
            </a:r>
            <a:r>
              <a:rPr lang="en-US" altLang="ko-KR" sz="1600" dirty="0"/>
              <a:t>: &lt;/</a:t>
            </a:r>
            <a:r>
              <a:rPr lang="en" altLang="ko-Kore-KR" sz="1600" dirty="0"/>
              <a:t>label&gt;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      </a:t>
            </a:r>
            <a:r>
              <a:rPr lang="en" altLang="ko-Kore-KR" sz="1600" dirty="0"/>
              <a:t>&lt;input type="text" class="input-box" id="product" name="product"&gt;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  </a:t>
            </a:r>
            <a:r>
              <a:rPr lang="en" altLang="ko-Kore-KR" sz="1600" dirty="0"/>
              <a:t>&lt;/li&gt;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  </a:t>
            </a:r>
            <a:r>
              <a:rPr lang="en-US" altLang="ko-Kore-KR" sz="1600" dirty="0"/>
              <a:t>……</a:t>
            </a:r>
            <a:endParaRPr lang="en" altLang="ko-Kore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</a:t>
            </a:r>
            <a:r>
              <a:rPr lang="en" altLang="ko-Kore-KR" sz="1600" dirty="0"/>
              <a:t>&lt;/ul&gt;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&lt;/fieldset&gt;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……</a:t>
            </a:r>
            <a:endParaRPr lang="en" altLang="ko-Kore-KR" sz="1600" dirty="0"/>
          </a:p>
        </p:txBody>
      </p:sp>
      <p:sp>
        <p:nvSpPr>
          <p:cNvPr id="5" name="모서리가 둥근 직사각형 7">
            <a:extLst>
              <a:ext uri="{FF2B5EF4-FFF2-40B4-BE49-F238E27FC236}">
                <a16:creationId xmlns:a16="http://schemas.microsoft.com/office/drawing/2014/main" id="{3AFC57FB-49DA-4CC6-33D5-291AC2F1083E}"/>
              </a:ext>
            </a:extLst>
          </p:cNvPr>
          <p:cNvSpPr/>
          <p:nvPr/>
        </p:nvSpPr>
        <p:spPr>
          <a:xfrm>
            <a:off x="5925945" y="4501558"/>
            <a:ext cx="1592562" cy="360427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모서리가 둥근 직사각형 10">
            <a:extLst>
              <a:ext uri="{FF2B5EF4-FFF2-40B4-BE49-F238E27FC236}">
                <a16:creationId xmlns:a16="http://schemas.microsoft.com/office/drawing/2014/main" id="{6C4ED2CF-0C49-4036-FE7D-F9EDFCC29E32}"/>
              </a:ext>
            </a:extLst>
          </p:cNvPr>
          <p:cNvSpPr/>
          <p:nvPr/>
        </p:nvSpPr>
        <p:spPr>
          <a:xfrm>
            <a:off x="1134309" y="2349995"/>
            <a:ext cx="1456491" cy="35012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DD35E-E572-7C50-F5EC-30EA11D897BF}"/>
              </a:ext>
            </a:extLst>
          </p:cNvPr>
          <p:cNvSpPr txBox="1"/>
          <p:nvPr/>
        </p:nvSpPr>
        <p:spPr>
          <a:xfrm>
            <a:off x="8073443" y="2902890"/>
            <a:ext cx="3763876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document.order.product.value</a:t>
            </a:r>
            <a:endParaRPr kumimoji="1" lang="ko-Kore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700D0-C842-0884-7DDD-EF5D172336E6}"/>
              </a:ext>
            </a:extLst>
          </p:cNvPr>
          <p:cNvSpPr txBox="1"/>
          <p:nvPr/>
        </p:nvSpPr>
        <p:spPr>
          <a:xfrm>
            <a:off x="8556639" y="3648325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>
                <a:solidFill>
                  <a:schemeClr val="accent1"/>
                </a:solidFill>
              </a:rPr>
              <a:t>form</a:t>
            </a:r>
            <a:r>
              <a:rPr kumimoji="1" lang="ko-Kore-KR" altLang="en-US" sz="1600">
                <a:solidFill>
                  <a:schemeClr val="accent1"/>
                </a:solidFill>
              </a:rPr>
              <a:t>의</a:t>
            </a:r>
            <a:r>
              <a:rPr kumimoji="1" lang="ko-KR" altLang="en-US" sz="1600">
                <a:solidFill>
                  <a:schemeClr val="accent1"/>
                </a:solidFill>
              </a:rPr>
              <a:t> </a:t>
            </a:r>
            <a:r>
              <a:rPr kumimoji="1" lang="en-US" altLang="ko-KR" sz="1600">
                <a:solidFill>
                  <a:schemeClr val="accent1"/>
                </a:solidFill>
              </a:rPr>
              <a:t>name</a:t>
            </a:r>
            <a:r>
              <a:rPr kumimoji="1" lang="ko-KR" altLang="en-US" sz="1600">
                <a:solidFill>
                  <a:schemeClr val="accent1"/>
                </a:solidFill>
              </a:rPr>
              <a:t>값</a:t>
            </a:r>
            <a:endParaRPr kumimoji="1" lang="ko-Kore-KR" altLang="en-US" sz="160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CE687-6875-D187-115D-8C9C9E847B52}"/>
              </a:ext>
            </a:extLst>
          </p:cNvPr>
          <p:cNvSpPr txBox="1"/>
          <p:nvPr/>
        </p:nvSpPr>
        <p:spPr>
          <a:xfrm>
            <a:off x="9426266" y="2228886"/>
            <a:ext cx="198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>
                <a:solidFill>
                  <a:schemeClr val="accent1"/>
                </a:solidFill>
              </a:rPr>
              <a:t>상품 필드</a:t>
            </a:r>
            <a:r>
              <a:rPr kumimoji="1" lang="ko-Kore-KR" altLang="en-US" sz="1600">
                <a:solidFill>
                  <a:schemeClr val="accent1"/>
                </a:solidFill>
              </a:rPr>
              <a:t>의</a:t>
            </a:r>
            <a:r>
              <a:rPr kumimoji="1" lang="ko-KR" altLang="en-US" sz="1600">
                <a:solidFill>
                  <a:schemeClr val="accent1"/>
                </a:solidFill>
              </a:rPr>
              <a:t> </a:t>
            </a:r>
            <a:r>
              <a:rPr kumimoji="1" lang="en-US" altLang="ko-KR" sz="1600">
                <a:solidFill>
                  <a:schemeClr val="accent1"/>
                </a:solidFill>
              </a:rPr>
              <a:t>name</a:t>
            </a:r>
            <a:r>
              <a:rPr kumimoji="1" lang="ko-KR" altLang="en-US" sz="1600">
                <a:solidFill>
                  <a:schemeClr val="accent1"/>
                </a:solidFill>
              </a:rPr>
              <a:t>값</a:t>
            </a:r>
            <a:endParaRPr kumimoji="1" lang="ko-Kore-KR" altLang="en-US" sz="1600">
              <a:solidFill>
                <a:schemeClr val="accent1"/>
              </a:solidFill>
            </a:endParaRPr>
          </a:p>
        </p:txBody>
      </p:sp>
      <p:cxnSp>
        <p:nvCxnSpPr>
          <p:cNvPr id="10" name="직선 연결선[R] 6">
            <a:extLst>
              <a:ext uri="{FF2B5EF4-FFF2-40B4-BE49-F238E27FC236}">
                <a16:creationId xmlns:a16="http://schemas.microsoft.com/office/drawing/2014/main" id="{41C98742-EA6F-CE44-6D46-13824C44FB39}"/>
              </a:ext>
            </a:extLst>
          </p:cNvPr>
          <p:cNvCxnSpPr/>
          <p:nvPr/>
        </p:nvCxnSpPr>
        <p:spPr>
          <a:xfrm>
            <a:off x="9095814" y="3197478"/>
            <a:ext cx="6957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8">
            <a:extLst>
              <a:ext uri="{FF2B5EF4-FFF2-40B4-BE49-F238E27FC236}">
                <a16:creationId xmlns:a16="http://schemas.microsoft.com/office/drawing/2014/main" id="{FF658AE2-BF31-14F6-2239-D194EDDDC233}"/>
              </a:ext>
            </a:extLst>
          </p:cNvPr>
          <p:cNvCxnSpPr>
            <a:cxnSpLocks/>
          </p:cNvCxnSpPr>
          <p:nvPr/>
        </p:nvCxnSpPr>
        <p:spPr>
          <a:xfrm>
            <a:off x="9836232" y="2978818"/>
            <a:ext cx="9194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269F83-4982-45DD-D42A-1272DB5D48C2}"/>
              </a:ext>
            </a:extLst>
          </p:cNvPr>
          <p:cNvCxnSpPr>
            <a:stCxn id="9" idx="2"/>
          </p:cNvCxnSpPr>
          <p:nvPr/>
        </p:nvCxnSpPr>
        <p:spPr>
          <a:xfrm flipH="1">
            <a:off x="10268632" y="2567440"/>
            <a:ext cx="147649" cy="43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038C230-1F82-303C-A056-9574075A76E4}"/>
              </a:ext>
            </a:extLst>
          </p:cNvPr>
          <p:cNvCxnSpPr/>
          <p:nvPr/>
        </p:nvCxnSpPr>
        <p:spPr>
          <a:xfrm flipV="1">
            <a:off x="9314475" y="3197478"/>
            <a:ext cx="0" cy="42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DD15D58-90DB-5183-6932-08453FFC0B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36" r="24635" b="35403"/>
          <a:stretch/>
        </p:blipFill>
        <p:spPr bwMode="auto">
          <a:xfrm>
            <a:off x="8168358" y="4267635"/>
            <a:ext cx="3899818" cy="2437926"/>
          </a:xfrm>
          <a:prstGeom prst="rect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89943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C54DA-5BC7-8A1D-875C-742A9A58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/>
              <a:t>폼 배열을 사용해 접근하기</a:t>
            </a:r>
            <a:endParaRPr kumimoji="1" lang="ko-Kore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A8FEB-8234-4DF2-B644-104607E24AE8}"/>
              </a:ext>
            </a:extLst>
          </p:cNvPr>
          <p:cNvSpPr txBox="1"/>
          <p:nvPr/>
        </p:nvSpPr>
        <p:spPr>
          <a:xfrm>
            <a:off x="631885" y="1163156"/>
            <a:ext cx="10515600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ore-KR" sz="1600" dirty="0"/>
              <a:t>폼 요소에 </a:t>
            </a:r>
            <a:r>
              <a:rPr lang="en-US" altLang="ko-Kore-KR" sz="1600" dirty="0"/>
              <a:t>id</a:t>
            </a:r>
            <a:r>
              <a:rPr lang="ko-KR" altLang="ko-Kore-KR" sz="1600" dirty="0"/>
              <a:t>나 </a:t>
            </a:r>
            <a:r>
              <a:rPr lang="en-US" altLang="ko-Kore-KR" sz="1600" dirty="0"/>
              <a:t>class </a:t>
            </a:r>
            <a:r>
              <a:rPr lang="ko-KR" altLang="ko-Kore-KR" sz="1600" dirty="0" err="1"/>
              <a:t>속성뿐만</a:t>
            </a:r>
            <a:r>
              <a:rPr lang="ko-KR" altLang="ko-Kore-KR" sz="1600" dirty="0"/>
              <a:t> 아니라</a:t>
            </a:r>
            <a:r>
              <a:rPr lang="en-US" altLang="ko-Kore-KR" sz="1600" dirty="0"/>
              <a:t> name </a:t>
            </a:r>
            <a:r>
              <a:rPr lang="ko-KR" altLang="ko-Kore-KR" sz="1600" dirty="0"/>
              <a:t>속성도 없다면 </a:t>
            </a:r>
            <a:r>
              <a:rPr lang="en-US" altLang="ko-KR" sz="1600" dirty="0"/>
              <a:t>??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DOM</a:t>
            </a:r>
            <a:r>
              <a:rPr lang="ko-KR" altLang="en-US" sz="1600" dirty="0"/>
              <a:t>에서는 웹 문서 안에 있는 모든 요소를 배열 형태로 저장한다</a:t>
            </a:r>
            <a:r>
              <a:rPr lang="en-US" altLang="ko-KR" sz="16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9D6331-261F-072D-3C59-283F7B22B6DC}"/>
              </a:ext>
            </a:extLst>
          </p:cNvPr>
          <p:cNvSpPr txBox="1"/>
          <p:nvPr/>
        </p:nvSpPr>
        <p:spPr>
          <a:xfrm>
            <a:off x="812524" y="2798942"/>
            <a:ext cx="3965713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document.forms</a:t>
            </a:r>
            <a:endParaRPr kumimoji="1" lang="ko-Kore-KR" alt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71558-A477-D334-AF7D-11017FF784AC}"/>
              </a:ext>
            </a:extLst>
          </p:cNvPr>
          <p:cNvSpPr txBox="1"/>
          <p:nvPr/>
        </p:nvSpPr>
        <p:spPr>
          <a:xfrm>
            <a:off x="812523" y="3992910"/>
            <a:ext cx="3965713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document.forms[0].elements</a:t>
            </a:r>
            <a:endParaRPr kumimoji="1" lang="ko-Kore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5DCC14-1EFE-355D-4BC8-0453A1107FF4}"/>
              </a:ext>
            </a:extLst>
          </p:cNvPr>
          <p:cNvSpPr txBox="1"/>
          <p:nvPr/>
        </p:nvSpPr>
        <p:spPr>
          <a:xfrm>
            <a:off x="812523" y="3429000"/>
            <a:ext cx="7265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폼 안에 있는 요소들은 </a:t>
            </a:r>
            <a:r>
              <a:rPr kumimoji="1" lang="en-US" altLang="ko-KR" sz="1600" dirty="0"/>
              <a:t>elements</a:t>
            </a:r>
            <a:r>
              <a:rPr kumimoji="1" lang="ko-KR" altLang="en-US" sz="1600" dirty="0"/>
              <a:t> 속성에 역시 배열 형태로 저장된다</a:t>
            </a:r>
            <a:r>
              <a:rPr kumimoji="1" lang="en-US" altLang="ko-KR" sz="1600" dirty="0"/>
              <a:t>.</a:t>
            </a:r>
            <a:endParaRPr kumimoji="1" lang="ko-Kore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0F144-6CE7-D93D-3A3C-930B443AE54B}"/>
              </a:ext>
            </a:extLst>
          </p:cNvPr>
          <p:cNvSpPr txBox="1"/>
          <p:nvPr/>
        </p:nvSpPr>
        <p:spPr>
          <a:xfrm>
            <a:off x="708085" y="2265810"/>
            <a:ext cx="89788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문서 안에 있는 </a:t>
            </a:r>
            <a:r>
              <a:rPr lang="en-US" altLang="ko-KR" sz="1600" dirty="0"/>
              <a:t>&lt;form&gt;</a:t>
            </a:r>
            <a:r>
              <a:rPr lang="ko-KR" altLang="en-US" sz="1600" dirty="0"/>
              <a:t> 태그는 모두 </a:t>
            </a:r>
            <a:r>
              <a:rPr lang="en-US" altLang="ko-KR" sz="1600" dirty="0"/>
              <a:t>forms</a:t>
            </a:r>
            <a:r>
              <a:rPr lang="ko-KR" altLang="en-US" sz="1600" dirty="0"/>
              <a:t> 라는 프로퍼티에 저장되어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395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0DE90A-EB31-B636-6ACB-374AA348EF3F}"/>
              </a:ext>
            </a:extLst>
          </p:cNvPr>
          <p:cNvSpPr txBox="1"/>
          <p:nvPr/>
        </p:nvSpPr>
        <p:spPr>
          <a:xfrm>
            <a:off x="442972" y="935899"/>
            <a:ext cx="4253948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documenet.forms</a:t>
            </a:r>
            <a:endParaRPr kumimoji="1" lang="ko-Kore-KR" altLang="en-US" sz="16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C15017-B3A4-68AF-AE49-73AB3C6C1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72" y="1656348"/>
            <a:ext cx="4529078" cy="18862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6FB629-BC86-9654-D1AD-B543E1772C1E}"/>
              </a:ext>
            </a:extLst>
          </p:cNvPr>
          <p:cNvSpPr txBox="1"/>
          <p:nvPr/>
        </p:nvSpPr>
        <p:spPr>
          <a:xfrm>
            <a:off x="6363115" y="935899"/>
            <a:ext cx="4253948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documenet.forms[0].elements</a:t>
            </a:r>
            <a:endParaRPr kumimoji="1" lang="ko-Kore-KR" altLang="en-US" sz="16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18F801-A352-B21C-2E8F-A63C8EE8F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115" y="1539886"/>
            <a:ext cx="4521063" cy="33090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6704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35B9D0-DCF6-9E3D-098B-836F4501D336}"/>
              </a:ext>
            </a:extLst>
          </p:cNvPr>
          <p:cNvSpPr txBox="1"/>
          <p:nvPr/>
        </p:nvSpPr>
        <p:spPr>
          <a:xfrm>
            <a:off x="293886" y="539605"/>
            <a:ext cx="1052982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폼 배열을 써서 주문자 이름을 입력하는 필드에 접근하려면 </a:t>
            </a:r>
            <a:r>
              <a:rPr kumimoji="1" lang="en-US" altLang="ko-KR" sz="1600" dirty="0"/>
              <a:t>(id,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class, name</a:t>
            </a:r>
            <a:r>
              <a:rPr kumimoji="1" lang="ko-KR" altLang="en-US" sz="1600" dirty="0"/>
              <a:t> 속성 모두 없다고 가정함</a:t>
            </a:r>
            <a:r>
              <a:rPr kumimoji="1" lang="en-US" altLang="ko-KR" sz="1600" dirty="0"/>
              <a:t>)</a:t>
            </a:r>
            <a:endParaRPr kumimoji="1" lang="ko-Kore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A87762-78DC-AF89-6335-5235ACD57E84}"/>
              </a:ext>
            </a:extLst>
          </p:cNvPr>
          <p:cNvSpPr txBox="1"/>
          <p:nvPr/>
        </p:nvSpPr>
        <p:spPr>
          <a:xfrm>
            <a:off x="293886" y="1393062"/>
            <a:ext cx="6097656" cy="448654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&lt;form name="order"&gt;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&lt;fieldset&gt;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&lt;input type="text" class="input-box" id="product" 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&lt;input type="number" class="input-box" id="prod-num”&gt;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&lt;/fieldset&gt;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&lt;fieldset&gt;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&lt;input type="text" class="input-box" id="order-name"&gt;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&lt;input type="text" class="input-box" id="order-tel"&gt; 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&lt;input type="text" class="input-box" id="order-addr"&gt;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&lt;/fieldset&gt;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&lt;button type="submit" class="order"&gt;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주문하기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button&gt;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&lt;/form&gt; 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9BFF4FF8-4374-D18C-515C-492778878794}"/>
              </a:ext>
            </a:extLst>
          </p:cNvPr>
          <p:cNvSpPr/>
          <p:nvPr/>
        </p:nvSpPr>
        <p:spPr>
          <a:xfrm>
            <a:off x="709672" y="3703579"/>
            <a:ext cx="5536096" cy="33793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D2C5EB-3F6F-BED0-3D09-31E53D2275AD}"/>
              </a:ext>
            </a:extLst>
          </p:cNvPr>
          <p:cNvSpPr txBox="1"/>
          <p:nvPr/>
        </p:nvSpPr>
        <p:spPr>
          <a:xfrm>
            <a:off x="6655904" y="2668200"/>
            <a:ext cx="4045226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document.forms[0].elements[4]</a:t>
            </a:r>
            <a:endParaRPr kumimoji="1" lang="ko-Kore-KR" altLang="en-US" sz="16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732EA8-EFA8-CFF8-5271-E12F4D561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904" y="3428362"/>
            <a:ext cx="5536096" cy="12262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299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선택목록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01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1527</Words>
  <Application>Microsoft Office PowerPoint</Application>
  <PresentationFormat>와이드스크린</PresentationFormat>
  <Paragraphs>196</Paragraphs>
  <Slides>34</Slides>
  <Notes>4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D2Coding</vt:lpstr>
      <vt:lpstr>KoPubWorld돋움체 Bold</vt:lpstr>
      <vt:lpstr>TDc_SSiMyungJo_120_OTF</vt:lpstr>
      <vt:lpstr>맑은 고딕</vt:lpstr>
      <vt:lpstr>Arial</vt:lpstr>
      <vt:lpstr>Calibri</vt:lpstr>
      <vt:lpstr>Office 테마</vt:lpstr>
      <vt:lpstr>PowerPoint 프레젠테이션</vt:lpstr>
      <vt:lpstr>01[HTML+CSS+ JAVASCRIPT] 폼 다루기</vt:lpstr>
      <vt:lpstr>PowerPoint 프레젠테이션</vt:lpstr>
      <vt:lpstr>PowerPoint 프레젠테이션</vt:lpstr>
      <vt:lpstr>name 속성 값을 사용해 접근하기</vt:lpstr>
      <vt:lpstr>폼 배열을 사용해 접근하기</vt:lpstr>
      <vt:lpstr>PowerPoint 프레젠테이션</vt:lpstr>
      <vt:lpstr>PowerPoint 프레젠테이션</vt:lpstr>
      <vt:lpstr>01[HTML+CSS+ JAVASCRIPT] 선택목록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01[HTML+CSS+ JAVASCRIPT] 라디오/체크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01[HTML+CSS+ JAVASCRIPT] 폼요소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09. 폼과 자바스크립트</dc:title>
  <dc:creator>이 호진</dc:creator>
  <cp:lastModifiedBy>이 호진</cp:lastModifiedBy>
  <cp:revision>4</cp:revision>
  <dcterms:created xsi:type="dcterms:W3CDTF">2023-05-20T10:54:06Z</dcterms:created>
  <dcterms:modified xsi:type="dcterms:W3CDTF">2023-05-21T06:20:08Z</dcterms:modified>
</cp:coreProperties>
</file>