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43" r:id="rId3"/>
    <p:sldId id="22682" r:id="rId4"/>
    <p:sldId id="22773" r:id="rId5"/>
    <p:sldId id="265" r:id="rId6"/>
    <p:sldId id="22683" r:id="rId7"/>
    <p:sldId id="22684" r:id="rId8"/>
    <p:sldId id="22685" r:id="rId9"/>
    <p:sldId id="22686" r:id="rId10"/>
    <p:sldId id="22844" r:id="rId11"/>
    <p:sldId id="22692" r:id="rId12"/>
    <p:sldId id="22687" r:id="rId13"/>
    <p:sldId id="22689" r:id="rId14"/>
    <p:sldId id="22690" r:id="rId15"/>
    <p:sldId id="22691" r:id="rId16"/>
    <p:sldId id="22693" r:id="rId17"/>
    <p:sldId id="22694" r:id="rId18"/>
    <p:sldId id="22695" r:id="rId19"/>
    <p:sldId id="22696" r:id="rId20"/>
    <p:sldId id="22697" r:id="rId21"/>
    <p:sldId id="22698" r:id="rId22"/>
    <p:sldId id="22699" r:id="rId23"/>
    <p:sldId id="22700" r:id="rId24"/>
    <p:sldId id="22845" r:id="rId25"/>
    <p:sldId id="22808" r:id="rId26"/>
    <p:sldId id="22810" r:id="rId27"/>
    <p:sldId id="22813" r:id="rId28"/>
    <p:sldId id="22816" r:id="rId29"/>
    <p:sldId id="22819" r:id="rId30"/>
    <p:sldId id="22817" r:id="rId31"/>
    <p:sldId id="22823" r:id="rId32"/>
    <p:sldId id="22824" r:id="rId33"/>
    <p:sldId id="22825" r:id="rId34"/>
    <p:sldId id="22827" r:id="rId35"/>
    <p:sldId id="22828" r:id="rId36"/>
    <p:sldId id="22846" r:id="rId37"/>
    <p:sldId id="22830" r:id="rId38"/>
    <p:sldId id="22831" r:id="rId39"/>
    <p:sldId id="22833" r:id="rId40"/>
    <p:sldId id="22838" r:id="rId41"/>
    <p:sldId id="22842" r:id="rId42"/>
    <p:sldId id="22835" r:id="rId43"/>
    <p:sldId id="22837" r:id="rId44"/>
    <p:sldId id="258" r:id="rId45"/>
    <p:sldId id="22772" r:id="rId46"/>
    <p:sldId id="22774" r:id="rId47"/>
    <p:sldId id="2277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7AF"/>
    <a:srgbClr val="5A7EA9"/>
    <a:srgbClr val="457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C8233-A25F-481B-8F2D-E4AD6FF64103}" v="1" dt="2023-02-26T09:21:2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5FC8233-A25F-481B-8F2D-E4AD6FF64103}"/>
    <pc:docChg chg="modSld">
      <pc:chgData name="이 호진" userId="e7b51f9e24c37788" providerId="LiveId" clId="{05FC8233-A25F-481B-8F2D-E4AD6FF64103}" dt="2023-02-26T09:22:01.560" v="41" actId="167"/>
      <pc:docMkLst>
        <pc:docMk/>
      </pc:docMkLst>
      <pc:sldChg chg="addSp modSp mod">
        <pc:chgData name="이 호진" userId="e7b51f9e24c37788" providerId="LiveId" clId="{05FC8233-A25F-481B-8F2D-E4AD6FF64103}" dt="2023-02-26T09:22:01.560" v="41" actId="167"/>
        <pc:sldMkLst>
          <pc:docMk/>
          <pc:sldMk cId="3030479519" sldId="256"/>
        </pc:sldMkLst>
        <pc:spChg chg="add mod">
          <ac:chgData name="이 호진" userId="e7b51f9e24c37788" providerId="LiveId" clId="{05FC8233-A25F-481B-8F2D-E4AD6FF64103}" dt="2023-02-26T09:21:40.367" v="37" actId="255"/>
          <ac:spMkLst>
            <pc:docMk/>
            <pc:sldMk cId="3030479519" sldId="256"/>
            <ac:spMk id="2" creationId="{08F241CE-C79E-92A4-4E90-BF891438E40D}"/>
          </ac:spMkLst>
        </pc:spChg>
        <pc:spChg chg="add mod ord">
          <ac:chgData name="이 호진" userId="e7b51f9e24c37788" providerId="LiveId" clId="{05FC8233-A25F-481B-8F2D-E4AD6FF64103}" dt="2023-02-26T09:22:01.560" v="41" actId="167"/>
          <ac:spMkLst>
            <pc:docMk/>
            <pc:sldMk cId="3030479519" sldId="256"/>
            <ac:spMk id="3" creationId="{C60A0898-4812-2FA1-6CC2-344A3D0A64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FAE1F-BF32-4A61-90D4-DD9DEA99EEC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CD547-02FA-4B84-9F32-75543BE3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4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70569-47A2-15C4-2FCF-6F6C0534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9201E-51E9-823B-87DA-C8F1306C1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F49E0-12BB-ADED-C256-101DFC4D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F0A46-2A73-ED8B-E437-28E120C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0D3F1-9B95-BE3D-8040-9177FFE2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5500-5EDF-A1A6-F140-B258805F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906D3-C306-BD01-7E4D-1974BCB4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B812-AB6A-5AB2-F707-E299FC5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F9BB-29EE-62EB-D727-91070833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70F6E-F316-E1F1-0DF3-F726859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CD0376-14AF-1EB2-8031-362F1EAE7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FFF21-7B27-30D5-11EC-80BC28C7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D9C58-568F-9807-BBAB-2591BC3D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6149D-36E2-C093-5E6D-93E98812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99FA7-D6C8-AF66-47D1-F6C5B98A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61B8-7BD2-BEF0-4B54-E85F3BBC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4DCE6-0ACB-E39C-FF4C-0834DBC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BCEEB-8CF5-DA5A-2478-933D8ACF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CF6DC-9824-8EE6-A410-6140D342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BF799-3B30-3014-4950-7361D354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4228-D2E2-1380-4542-7FA5491D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2D2E-1827-C1CF-B381-6AC41060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4B93F-BD9F-2527-DB5A-BA9FBA1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A7BB3-06BE-7B30-FAB5-0ECE9B21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F1FEA-5D84-17A0-5505-1CFD23B5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4CB5-3C14-24FF-CDEB-0BE2D2D1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56899-BA28-400B-5616-BBE33372A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66874-8A76-E647-C986-BE034015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28D95-AC6F-65BF-2062-1F2E9FAC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DFE5F-E1D5-9133-98AD-539DCB0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99C7C-2600-22E2-6B26-8C8EA174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2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1B0-D07B-976C-489F-DB27FF71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AD980-FB71-D091-0163-655B9BCF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FA3AA-7DBE-5B87-D36A-163C8066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90E14-1497-794A-5F9A-67574838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A3A0F-D238-7DC8-D8E8-27A529FD0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83FF7-E655-1697-1BC4-BC53A377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942D7-DC1A-005D-638F-3B8658AD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BCEF31-1FDA-B0B1-2D13-B833B85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DB70-2F43-7863-2981-68FB0DE6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48280-437D-F443-4468-1F2479D1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21DC1F-4AC9-FBA3-4136-E19A1D2B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6B46A-38D6-2FA2-63A7-884A0CB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F48B4-857E-AAC9-83FB-867395B7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877D0-03F8-F6A3-0264-D070E291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F7075-ECE3-3408-AC37-B6B2CF5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5305-02D1-DC01-2B51-97F6595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698A1-7D43-F00C-0B6B-4780A9A2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C5F49-A75B-E708-A3B3-40E36028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74F1D-C054-09DA-1574-DAF4014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BC8A8-09CE-68C5-43B7-DE5AD93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9E618-299A-3E23-CFE8-4E6C9D6C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A4C8-B92E-9E17-9DB3-A83C69F2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1BB1E-1B2E-9FF3-B302-E64910F6B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8D773-9453-41E8-702E-958EEFCB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0EBAB-6751-1D4A-A2D8-33D794DB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C7C4F-923D-B777-865F-7C925C94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9B44B-173C-1253-5F68-992B708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48DADE-237D-7C6B-AED1-9D05F2D5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06FCD-3DD3-029A-A5B3-82C3BE39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CDD7-9F60-2055-ADEA-99E1A497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F0891-E7E0-A316-B823-E6AFA99A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4577-5092-FE37-0AF2-6A6EC7471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306.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이벤트 처리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8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64E4DB-1A3E-DFDC-0F7E-06AF8A577272}"/>
              </a:ext>
            </a:extLst>
          </p:cNvPr>
          <p:cNvSpPr txBox="1"/>
          <p:nvPr/>
        </p:nvSpPr>
        <p:spPr>
          <a:xfrm>
            <a:off x="701102" y="1548193"/>
            <a:ext cx="10321772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이벤트가 발생하면 그에 따른 연결 동작이 있어야 한다</a:t>
            </a:r>
            <a:r>
              <a:rPr lang="en-US" altLang="ko-KR" sz="1600" dirty="0">
                <a:effectLst/>
                <a:latin typeface="TDc_SSiMyungJo_120_OTF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이렇게 이벤트를 처리하는 것을 </a:t>
            </a:r>
            <a:r>
              <a:rPr lang="ko-KR" altLang="en-US" sz="1600" b="1" dirty="0">
                <a:effectLst/>
                <a:latin typeface="TDc_SSiMyungJo_120_OTF"/>
              </a:rPr>
              <a:t>이벤트 처리기</a:t>
            </a:r>
            <a:r>
              <a:rPr lang="en" altLang="ko-Kore-KR" sz="1600" dirty="0">
                <a:effectLst/>
                <a:latin typeface="+mn-ea"/>
              </a:rPr>
              <a:t> </a:t>
            </a:r>
            <a:r>
              <a:rPr lang="ko-KR" altLang="en-US" sz="1600" dirty="0">
                <a:effectLst/>
                <a:latin typeface="TDc_SSiMyungJo_120_OTF"/>
              </a:rPr>
              <a:t>또는 </a:t>
            </a:r>
            <a:r>
              <a:rPr lang="ko-KR" altLang="en-US" sz="1600" b="1" dirty="0">
                <a:effectLst/>
                <a:latin typeface="TDc_SSiMyungJo_120_OTF"/>
              </a:rPr>
              <a:t>이벤트 </a:t>
            </a:r>
            <a:r>
              <a:rPr lang="ko-KR" altLang="en-US" sz="1600" b="1" dirty="0" err="1">
                <a:effectLst/>
                <a:latin typeface="TDc_SSiMyungJo_120_OTF"/>
              </a:rPr>
              <a:t>핸들러</a:t>
            </a:r>
            <a:r>
              <a:rPr lang="en-US" altLang="ko-KR" sz="1600" b="1" dirty="0">
                <a:effectLst/>
                <a:latin typeface="TDc_SSiMyungJo_120_OTF"/>
              </a:rPr>
              <a:t>(</a:t>
            </a:r>
            <a:r>
              <a:rPr lang="en-US" altLang="ko-KR" sz="1600" b="1" dirty="0">
                <a:latin typeface="TDc_SSiMyungJo_120_OTF"/>
              </a:rPr>
              <a:t>event handler)</a:t>
            </a:r>
            <a:r>
              <a:rPr lang="ko-KR" altLang="en-US" sz="1600" dirty="0">
                <a:effectLst/>
                <a:latin typeface="TDc_SSiMyungJo_120_OTF"/>
              </a:rPr>
              <a:t>라고 한다</a:t>
            </a:r>
            <a:r>
              <a:rPr lang="en-US" altLang="ko-KR" sz="1600" dirty="0">
                <a:effectLst/>
                <a:latin typeface="TDc_SSiMyungJo_120_OTF"/>
              </a:rPr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F904E-962C-80D3-ED6B-6522C119995E}"/>
              </a:ext>
            </a:extLst>
          </p:cNvPr>
          <p:cNvSpPr txBox="1"/>
          <p:nvPr/>
        </p:nvSpPr>
        <p:spPr>
          <a:xfrm>
            <a:off x="824186" y="2862876"/>
            <a:ext cx="618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1)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HTML</a:t>
            </a:r>
            <a:r>
              <a:rPr kumimoji="1" lang="ko-KR" altLang="en-US" b="1" dirty="0"/>
              <a:t> 태그에 연결하기 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C5A3B-4A19-0B3B-DBDB-0E8DA01B7C93}"/>
              </a:ext>
            </a:extLst>
          </p:cNvPr>
          <p:cNvSpPr txBox="1"/>
          <p:nvPr/>
        </p:nvSpPr>
        <p:spPr>
          <a:xfrm>
            <a:off x="824186" y="3397756"/>
            <a:ext cx="64540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TDc_SSiMyungJo_120_OTF"/>
              </a:rPr>
              <a:t>이벤트가 발생한 </a:t>
            </a:r>
            <a:r>
              <a:rPr lang="en" altLang="ko-Kore-KR" sz="1600" dirty="0">
                <a:effectLst/>
                <a:latin typeface="TDc_SSiMyungJo_120_OTF"/>
              </a:rPr>
              <a:t>HTML </a:t>
            </a:r>
            <a:r>
              <a:rPr lang="ko-KR" altLang="en-US" sz="1600" dirty="0">
                <a:effectLst/>
                <a:latin typeface="TDc_SSiMyungJo_120_OTF"/>
              </a:rPr>
              <a:t>태그에 직접 함수를 연결한다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0D0C8-0E76-499A-5134-98FC45D656E4}"/>
              </a:ext>
            </a:extLst>
          </p:cNvPr>
          <p:cNvSpPr txBox="1"/>
          <p:nvPr/>
        </p:nvSpPr>
        <p:spPr>
          <a:xfrm>
            <a:off x="870794" y="4007187"/>
            <a:ext cx="3640246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ko-KR" altLang="en-US" sz="1600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태그</a:t>
            </a: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</a:t>
            </a:r>
            <a:r>
              <a:rPr lang="ko-KR" altLang="en-US" sz="1600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이벤트명</a:t>
            </a: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"</a:t>
            </a:r>
            <a:r>
              <a:rPr lang="ko-KR" altLang="en-US" sz="1600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함수명</a:t>
            </a:r>
            <a:r>
              <a:rPr lang="en-US" altLang="ko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73B16-EE2E-5386-289B-FEFD31FE3BE9}"/>
              </a:ext>
            </a:extLst>
          </p:cNvPr>
          <p:cNvSpPr txBox="1"/>
          <p:nvPr/>
        </p:nvSpPr>
        <p:spPr>
          <a:xfrm>
            <a:off x="870794" y="5101768"/>
            <a:ext cx="609452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&lt;button </a:t>
            </a:r>
            <a:r>
              <a:rPr lang="en" altLang="ko-Kore-KR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onclick = "alert('</a:t>
            </a:r>
            <a:r>
              <a:rPr lang="ko-KR" altLang="en-US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r>
              <a:rPr lang="en-US" altLang="ko-KR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!')"</a:t>
            </a:r>
            <a:r>
              <a:rPr lang="en-US" altLang="ko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Click&lt;/button&gt;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163DD-CF14-31DD-13ED-AF7F05132568}"/>
              </a:ext>
            </a:extLst>
          </p:cNvPr>
          <p:cNvSpPr txBox="1"/>
          <p:nvPr/>
        </p:nvSpPr>
        <p:spPr>
          <a:xfrm>
            <a:off x="7278252" y="4832030"/>
            <a:ext cx="4239831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solidFill>
                  <a:schemeClr val="accent1"/>
                </a:solidFill>
                <a:effectLst/>
                <a:latin typeface="TDc_SSiMyungJo_120_OTF"/>
              </a:rPr>
              <a:t>HTML </a:t>
            </a:r>
            <a:r>
              <a:rPr lang="ko-KR" altLang="en-US" sz="1600" dirty="0">
                <a:solidFill>
                  <a:schemeClr val="accent1"/>
                </a:solidFill>
                <a:effectLst/>
                <a:latin typeface="TDc_SSiMyungJo_120_OTF"/>
              </a:rPr>
              <a:t>태그에 스크립트를 함께 사용하기 때문에 스크립트 소스에서 함수 이름이 바뀌거나 다른 변경 내용이 있을 경우 </a:t>
            </a:r>
            <a:r>
              <a:rPr lang="en" altLang="ko-Kore-KR" sz="1600" dirty="0">
                <a:solidFill>
                  <a:schemeClr val="accent1"/>
                </a:solidFill>
                <a:effectLst/>
                <a:latin typeface="TDc_SSiMyungJo_120_OTF"/>
              </a:rPr>
              <a:t>HTML </a:t>
            </a:r>
            <a:r>
              <a:rPr lang="ko-KR" altLang="en-US" sz="1600" dirty="0">
                <a:solidFill>
                  <a:schemeClr val="accent1"/>
                </a:solidFill>
                <a:effectLst/>
                <a:latin typeface="TDc_SSiMyungJo_120_OTF"/>
              </a:rPr>
              <a:t>소스도 함께 수정해야 한다 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BCEB7-79A2-6B49-1490-9E8A017CD59F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처리하기</a:t>
            </a:r>
          </a:p>
        </p:txBody>
      </p:sp>
    </p:spTree>
    <p:extLst>
      <p:ext uri="{BB962C8B-B14F-4D97-AF65-F5344CB8AC3E}">
        <p14:creationId xmlns:p14="http://schemas.microsoft.com/office/powerpoint/2010/main" val="122267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47335B-DCB4-2B05-0AFE-C849AD1A9220}"/>
              </a:ext>
            </a:extLst>
          </p:cNvPr>
          <p:cNvSpPr txBox="1"/>
          <p:nvPr/>
        </p:nvSpPr>
        <p:spPr>
          <a:xfrm>
            <a:off x="905522" y="790111"/>
            <a:ext cx="618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2</a:t>
            </a:r>
            <a:r>
              <a:rPr kumimoji="1" lang="en-US" altLang="ko-Kore-KR" sz="2000" b="1"/>
              <a:t>)</a:t>
            </a:r>
            <a:r>
              <a:rPr kumimoji="1" lang="ko-KR" altLang="en-US" sz="2000" b="1"/>
              <a:t> 웹 요소에 직접 함수 연결하기</a:t>
            </a:r>
            <a:endParaRPr kumimoji="1" lang="ko-Kore-KR" altLang="en-US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39952-18B9-1C16-03FE-6039C11F3B08}"/>
              </a:ext>
            </a:extLst>
          </p:cNvPr>
          <p:cNvSpPr txBox="1"/>
          <p:nvPr/>
        </p:nvSpPr>
        <p:spPr>
          <a:xfrm>
            <a:off x="998738" y="1451473"/>
            <a:ext cx="8509246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스크립트 소스를 변경해도 </a:t>
            </a:r>
            <a:r>
              <a:rPr lang="en" altLang="ko-Kore-KR" sz="1600" dirty="0">
                <a:effectLst/>
                <a:latin typeface="TDc_SSiMyungJo_120_OTF"/>
              </a:rPr>
              <a:t>HTML </a:t>
            </a:r>
            <a:r>
              <a:rPr lang="ko-KR" altLang="en-US" sz="1600" dirty="0">
                <a:effectLst/>
                <a:latin typeface="TDc_SSiMyungJo_120_OTF"/>
              </a:rPr>
              <a:t>마크업에는 영향을 주지 않게 하려면 </a:t>
            </a:r>
            <a:endParaRPr lang="en-US" altLang="ko-KR" sz="1600" dirty="0">
              <a:effectLst/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이벤트 처리기도 스크립트 소스에서 처리하는 것이 좋다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59986-1C21-8564-4FA8-705349B82B29}"/>
              </a:ext>
            </a:extLst>
          </p:cNvPr>
          <p:cNvSpPr txBox="1"/>
          <p:nvPr/>
        </p:nvSpPr>
        <p:spPr>
          <a:xfrm>
            <a:off x="1069062" y="2455056"/>
            <a:ext cx="32987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이벤트명</a:t>
            </a:r>
            <a:r>
              <a:rPr lang="ko-KR" altLang="en-US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endParaRPr lang="ko-KR" altLang="en-US" i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95A5C-2D7F-CB6B-9F6F-32CC4D4F554A}"/>
              </a:ext>
            </a:extLst>
          </p:cNvPr>
          <p:cNvSpPr txBox="1"/>
          <p:nvPr/>
        </p:nvSpPr>
        <p:spPr>
          <a:xfrm>
            <a:off x="685229" y="3402575"/>
            <a:ext cx="5201765" cy="19011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document.querySelector("button");</a:t>
            </a:r>
          </a:p>
          <a:p>
            <a:pPr>
              <a:lnSpc>
                <a:spcPct val="150000"/>
              </a:lnSpc>
            </a:pPr>
            <a:b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button.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onclick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function() 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document.body.style.backgroundColor = "green";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9E710-3B46-0214-172C-CB5D14AB32D8}"/>
              </a:ext>
            </a:extLst>
          </p:cNvPr>
          <p:cNvSpPr txBox="1"/>
          <p:nvPr/>
        </p:nvSpPr>
        <p:spPr>
          <a:xfrm>
            <a:off x="1598488" y="5271131"/>
            <a:ext cx="2991525" cy="790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>
                <a:solidFill>
                  <a:srgbClr val="C00000"/>
                </a:solidFill>
              </a:rPr>
              <a:t>클릭했을</a:t>
            </a:r>
            <a:r>
              <a:rPr kumimoji="1" lang="ko-KR" altLang="en-US" sz="1600">
                <a:solidFill>
                  <a:srgbClr val="C00000"/>
                </a:solidFill>
              </a:rPr>
              <a:t> 때 </a:t>
            </a:r>
            <a:r>
              <a:rPr kumimoji="1" lang="en-US" altLang="ko-KR" sz="1600" dirty="0">
                <a:solidFill>
                  <a:srgbClr val="C00000"/>
                </a:solidFill>
              </a:rPr>
              <a:t>(onclick)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C00000"/>
                </a:solidFill>
              </a:rPr>
              <a:t>실행할 함수를 표현식으로 할당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326FA21F-9ABC-C745-60A7-81E4BC188BDD}"/>
              </a:ext>
            </a:extLst>
          </p:cNvPr>
          <p:cNvCxnSpPr>
            <a:stCxn id="14" idx="1"/>
          </p:cNvCxnSpPr>
          <p:nvPr/>
        </p:nvCxnSpPr>
        <p:spPr>
          <a:xfrm rot="10800000">
            <a:off x="1276672" y="5200026"/>
            <a:ext cx="321816" cy="46653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3EB5C7-C946-900F-5D02-61BE02C3CBBC}"/>
              </a:ext>
            </a:extLst>
          </p:cNvPr>
          <p:cNvSpPr txBox="1"/>
          <p:nvPr/>
        </p:nvSpPr>
        <p:spPr>
          <a:xfrm>
            <a:off x="6142608" y="3007178"/>
            <a:ext cx="5913268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TDc_SSiMyungJo_120_OTF"/>
              </a:rPr>
              <a:t>함수를 미리 만들어 두었다면 그 함수를 지정해도 된다</a:t>
            </a:r>
            <a:r>
              <a:rPr lang="en-US" altLang="ko-KR" sz="1600" dirty="0">
                <a:latin typeface="TDc_SSiMyungJo_120_OTF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TDc_SSiMyungJo_120_OTF"/>
              </a:rPr>
              <a:t>이때 실행할 함수 이름 뒤에 중괄호</a:t>
            </a:r>
            <a:r>
              <a:rPr lang="en-US" altLang="ko-KR" sz="1600" dirty="0">
                <a:latin typeface="TDc_SSiMyungJo_120_OTF"/>
              </a:rPr>
              <a:t>(( ))</a:t>
            </a:r>
            <a:r>
              <a:rPr lang="ko-KR" altLang="en-US" sz="1600" dirty="0">
                <a:latin typeface="TDc_SSiMyungJo_120_OTF"/>
              </a:rPr>
              <a:t>를 사용하지 않는다</a:t>
            </a:r>
            <a:r>
              <a:rPr lang="en-US" altLang="ko-KR" sz="1600" dirty="0">
                <a:latin typeface="TDc_SSiMyungJo_120_OTF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A573-1C25-45A0-A083-A59F0B534A7F}"/>
              </a:ext>
            </a:extLst>
          </p:cNvPr>
          <p:cNvSpPr txBox="1"/>
          <p:nvPr/>
        </p:nvSpPr>
        <p:spPr>
          <a:xfrm>
            <a:off x="6096000" y="4087577"/>
            <a:ext cx="5239664" cy="19426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changeBackground() {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document.body.style.backgroundColor = "green";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document.querySelector("button");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button.onclick = changeBackground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885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47335B-DCB4-2B05-0AFE-C849AD1A9220}"/>
              </a:ext>
            </a:extLst>
          </p:cNvPr>
          <p:cNvSpPr txBox="1"/>
          <p:nvPr/>
        </p:nvSpPr>
        <p:spPr>
          <a:xfrm>
            <a:off x="905522" y="790111"/>
            <a:ext cx="618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3</a:t>
            </a:r>
            <a:r>
              <a:rPr kumimoji="1" lang="en-US" altLang="ko-Kore-KR" sz="2000" b="1" dirty="0"/>
              <a:t>)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err="1"/>
              <a:t>addEventListener</a:t>
            </a:r>
            <a:r>
              <a:rPr kumimoji="1" lang="en-US" altLang="ko-KR" sz="2000" b="1" dirty="0"/>
              <a:t>()</a:t>
            </a:r>
            <a:r>
              <a:rPr kumimoji="1" lang="ko-KR" altLang="en-US" sz="2000" b="1" dirty="0"/>
              <a:t> 사용하기</a:t>
            </a:r>
            <a:endParaRPr kumimoji="1" lang="ko-Kore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39952-18B9-1C16-03FE-6039C11F3B08}"/>
              </a:ext>
            </a:extLst>
          </p:cNvPr>
          <p:cNvSpPr txBox="1"/>
          <p:nvPr/>
        </p:nvSpPr>
        <p:spPr>
          <a:xfrm>
            <a:off x="848927" y="1363608"/>
            <a:ext cx="850924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이벤트 </a:t>
            </a:r>
            <a:r>
              <a:rPr lang="ko-KR" altLang="en-US" sz="1600" dirty="0" err="1"/>
              <a:t>리스너는</a:t>
            </a:r>
            <a:r>
              <a:rPr lang="ko-KR" altLang="en-US" sz="1600" dirty="0"/>
              <a:t> 어떤 </a:t>
            </a:r>
            <a:r>
              <a:rPr lang="en" altLang="ko-Kore-KR" sz="1600" dirty="0"/>
              <a:t>DOM </a:t>
            </a:r>
            <a:r>
              <a:rPr lang="ko-KR" altLang="en-US" sz="1600" dirty="0"/>
              <a:t>요소에서도 사용할 수 있다</a:t>
            </a:r>
            <a:r>
              <a:rPr lang="en-US" altLang="ko-KR" sz="1600" dirty="0"/>
              <a:t>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addEventListener </a:t>
            </a:r>
            <a:r>
              <a:rPr lang="ko-KR" altLang="en-US" sz="1600" dirty="0"/>
              <a:t>함수를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DC5A9-8182-AB14-C3E6-F67E8D9B9BFA}"/>
              </a:ext>
            </a:extLst>
          </p:cNvPr>
          <p:cNvSpPr txBox="1"/>
          <p:nvPr/>
        </p:nvSpPr>
        <p:spPr>
          <a:xfrm>
            <a:off x="1104403" y="2600259"/>
            <a:ext cx="609452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addEventListener(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이벤트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캡처 여부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3DD0C-2B15-6928-0DFF-8BF9E6F395BE}"/>
              </a:ext>
            </a:extLst>
          </p:cNvPr>
          <p:cNvSpPr txBox="1"/>
          <p:nvPr/>
        </p:nvSpPr>
        <p:spPr>
          <a:xfrm>
            <a:off x="940526" y="3300966"/>
            <a:ext cx="10075817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요소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이벤트가 발생한 요소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이벤트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 유형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여기에서는 이벤트 이름 앞에 </a:t>
            </a:r>
            <a:r>
              <a:rPr lang="en-US" altLang="ko-KR" sz="1600" dirty="0"/>
              <a:t>on</a:t>
            </a:r>
            <a:r>
              <a:rPr lang="ko-KR" altLang="en-US" sz="1600" dirty="0"/>
              <a:t>을 붙이지 않고 </a:t>
            </a:r>
            <a:r>
              <a:rPr lang="en-US" altLang="ko-KR" sz="1600" dirty="0"/>
              <a:t>click</a:t>
            </a:r>
            <a:r>
              <a:rPr lang="ko-KR" altLang="en-US" sz="1600" dirty="0"/>
              <a:t>이나 </a:t>
            </a:r>
            <a:r>
              <a:rPr lang="en-US" altLang="ko-KR" sz="1600" dirty="0"/>
              <a:t>keypress</a:t>
            </a:r>
            <a:r>
              <a:rPr lang="ko-KR" altLang="en-US" sz="1600" dirty="0"/>
              <a:t>처럼 이벤트 이름을 그대로 사용한다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이벤트가 발생했을 때 실행할 함수</a:t>
            </a:r>
            <a:r>
              <a:rPr lang="en-US" altLang="ko-KR" sz="1600" dirty="0"/>
              <a:t>. </a:t>
            </a:r>
            <a:r>
              <a:rPr lang="ko-KR" altLang="en-US" sz="1600" dirty="0"/>
              <a:t>기존에 있는 함수를 사용해도 되고 직접 익명 함수를 작성해도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익명 함수로 실행할 때는 </a:t>
            </a:r>
            <a:r>
              <a:rPr lang="en-US" altLang="ko-KR" sz="1600" dirty="0"/>
              <a:t>event </a:t>
            </a:r>
            <a:r>
              <a:rPr lang="ko-KR" altLang="en-US" sz="1600" dirty="0"/>
              <a:t>객체를 사용해서 다양한 것들을 처리할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캡처 여부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이벤트를 </a:t>
            </a:r>
            <a:r>
              <a:rPr lang="ko-KR" altLang="en-US" sz="1600" dirty="0" err="1"/>
              <a:t>캡처링하는지의</a:t>
            </a:r>
            <a:r>
              <a:rPr lang="ko-KR" altLang="en-US" sz="1600" dirty="0"/>
              <a:t> 여부</a:t>
            </a:r>
            <a:r>
              <a:rPr lang="en-US" altLang="ko-KR" sz="1600" dirty="0"/>
              <a:t>. true</a:t>
            </a:r>
            <a:r>
              <a:rPr lang="ko-KR" altLang="en-US" sz="1600" dirty="0"/>
              <a:t>면 </a:t>
            </a:r>
            <a:r>
              <a:rPr lang="ko-KR" altLang="en-US" sz="1600" dirty="0" err="1"/>
              <a:t>캡처링을</a:t>
            </a:r>
            <a:r>
              <a:rPr lang="en-US" altLang="ko-KR" sz="1600" dirty="0"/>
              <a:t>, false</a:t>
            </a:r>
            <a:r>
              <a:rPr lang="ko-KR" altLang="en-US" sz="1600" dirty="0"/>
              <a:t>면 버블링을 한다는 의미</a:t>
            </a:r>
            <a:r>
              <a:rPr lang="en-US" altLang="ko-KR" sz="1600" dirty="0"/>
              <a:t>. </a:t>
            </a:r>
            <a:r>
              <a:rPr lang="ko-KR" altLang="en-US" sz="1600" dirty="0"/>
              <a:t>선택 사항이며 기본값은 </a:t>
            </a:r>
            <a:r>
              <a:rPr lang="en-US" altLang="ko-KR" sz="1600" dirty="0"/>
              <a:t>false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172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47335B-DCB4-2B05-0AFE-C849AD1A9220}"/>
              </a:ext>
            </a:extLst>
          </p:cNvPr>
          <p:cNvSpPr txBox="1"/>
          <p:nvPr/>
        </p:nvSpPr>
        <p:spPr>
          <a:xfrm>
            <a:off x="858914" y="496079"/>
            <a:ext cx="618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3</a:t>
            </a:r>
            <a:r>
              <a:rPr kumimoji="1" lang="en-US" altLang="ko-Kore-KR" sz="2000" b="1" dirty="0"/>
              <a:t>)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err="1"/>
              <a:t>addEventListener</a:t>
            </a:r>
            <a:r>
              <a:rPr kumimoji="1" lang="en-US" altLang="ko-KR" sz="2000" b="1" dirty="0"/>
              <a:t>()</a:t>
            </a:r>
            <a:r>
              <a:rPr kumimoji="1" lang="ko-KR" altLang="en-US" sz="2000" b="1" dirty="0"/>
              <a:t> 사용하기</a:t>
            </a:r>
            <a:endParaRPr kumimoji="1" lang="ko-Kore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4DA05-E203-F7EF-99C7-0332612C20B3}"/>
              </a:ext>
            </a:extLst>
          </p:cNvPr>
          <p:cNvSpPr txBox="1"/>
          <p:nvPr/>
        </p:nvSpPr>
        <p:spPr>
          <a:xfrm>
            <a:off x="952130" y="1366505"/>
            <a:ext cx="6094520" cy="19426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changeBackground() {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document.body.style.backgroundColor = "green";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document.querySelector("button");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button.</a:t>
            </a:r>
            <a:r>
              <a:rPr lang="en" altLang="ko-Kore-KR" sz="1600" dirty="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onclick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changeBackground;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35B97-B022-2528-9F93-0D94FECDEA89}"/>
              </a:ext>
            </a:extLst>
          </p:cNvPr>
          <p:cNvSpPr txBox="1"/>
          <p:nvPr/>
        </p:nvSpPr>
        <p:spPr>
          <a:xfrm>
            <a:off x="4787283" y="3834497"/>
            <a:ext cx="6094520" cy="19426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changeBackground() {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document.body.style.backgroundColor = "green";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document.querySelector("button");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button.addEventListener(“</a:t>
            </a:r>
            <a:r>
              <a:rPr lang="en" altLang="ko-Kore-KR" sz="1600" dirty="0">
                <a:solidFill>
                  <a:srgbClr val="C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”, changeBackground);</a:t>
            </a: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9774CE4E-D707-76AB-606F-9EEE8396A23D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3561193" y="3579731"/>
            <a:ext cx="1496668" cy="955512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7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47335B-DCB4-2B05-0AFE-C849AD1A9220}"/>
              </a:ext>
            </a:extLst>
          </p:cNvPr>
          <p:cNvSpPr txBox="1"/>
          <p:nvPr/>
        </p:nvSpPr>
        <p:spPr>
          <a:xfrm>
            <a:off x="905522" y="790111"/>
            <a:ext cx="618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3</a:t>
            </a:r>
            <a:r>
              <a:rPr kumimoji="1" lang="en-US" altLang="ko-Kore-KR" sz="2000" b="1"/>
              <a:t>)</a:t>
            </a:r>
            <a:r>
              <a:rPr kumimoji="1" lang="ko-KR" altLang="en-US" sz="2000" b="1"/>
              <a:t> </a:t>
            </a:r>
            <a:r>
              <a:rPr kumimoji="1" lang="en-US" altLang="ko-KR" sz="2000" b="1"/>
              <a:t>addEventListener()</a:t>
            </a:r>
            <a:r>
              <a:rPr kumimoji="1" lang="ko-KR" altLang="en-US" sz="2000" b="1"/>
              <a:t> 사용하기</a:t>
            </a:r>
            <a:endParaRPr kumimoji="1" lang="ko-Kore-KR" altLang="en-US" sz="2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35B97-B022-2528-9F93-0D94FECDEA89}"/>
              </a:ext>
            </a:extLst>
          </p:cNvPr>
          <p:cNvSpPr txBox="1"/>
          <p:nvPr/>
        </p:nvSpPr>
        <p:spPr>
          <a:xfrm>
            <a:off x="998738" y="1464159"/>
            <a:ext cx="6094520" cy="22658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document.querySelector("button");</a:t>
            </a:r>
          </a:p>
          <a:p>
            <a:pPr>
              <a:lnSpc>
                <a:spcPct val="150000"/>
              </a:lnSpc>
            </a:pPr>
            <a:endParaRPr lang="en" altLang="ko-Kore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ore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익명함수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사용</a:t>
            </a:r>
            <a:endParaRPr lang="en" altLang="ko-Kore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button.addEventListener("click", function() {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document.body.style.backgroundColor = "green";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)};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71A18-AABC-D615-B54A-3527220C0461}"/>
              </a:ext>
            </a:extLst>
          </p:cNvPr>
          <p:cNvSpPr txBox="1"/>
          <p:nvPr/>
        </p:nvSpPr>
        <p:spPr>
          <a:xfrm>
            <a:off x="998738" y="4033481"/>
            <a:ext cx="6094520" cy="2265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document.querySelector("button");</a:t>
            </a:r>
          </a:p>
          <a:p>
            <a:pPr>
              <a:lnSpc>
                <a:spcPct val="150000"/>
              </a:lnSpc>
            </a:pP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ore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화살표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ore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사용</a:t>
            </a:r>
            <a:endParaRPr lang="en" altLang="ko-Kore-KR" sz="14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button.addEventListener("click", () =&gt; {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document.body.style.backgroundColor = "green"; 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)}; </a:t>
            </a:r>
          </a:p>
        </p:txBody>
      </p:sp>
    </p:spTree>
    <p:extLst>
      <p:ext uri="{BB962C8B-B14F-4D97-AF65-F5344CB8AC3E}">
        <p14:creationId xmlns:p14="http://schemas.microsoft.com/office/powerpoint/2010/main" val="423456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1DA1E63-4100-740D-EC7C-91781C93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9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  <a:r>
              <a:rPr lang="ko-KR" altLang="en-US" sz="2000" dirty="0"/>
              <a:t> 텍스트 필드에 입력한 글자 수 체크</a:t>
            </a:r>
            <a:endParaRPr lang="ko-Kore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AB869-D0E1-7AC6-667C-37644B65D466}"/>
              </a:ext>
            </a:extLst>
          </p:cNvPr>
          <p:cNvSpPr txBox="1"/>
          <p:nvPr/>
        </p:nvSpPr>
        <p:spPr>
          <a:xfrm>
            <a:off x="838200" y="1113182"/>
            <a:ext cx="105155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+mn-ea"/>
              </a:rPr>
              <a:t>텍스트 필드에 단어를 입력했을 때 단어의 길이를 화면에 표시하기</a:t>
            </a:r>
            <a:r>
              <a:rPr lang="en-US" altLang="ko-KR" sz="1600" dirty="0">
                <a:effectLst/>
                <a:latin typeface="+mn-ea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C2157-602D-5CAD-8AB4-143BF812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07" y="1700515"/>
            <a:ext cx="2762129" cy="19919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515F32-87A0-4002-2EF1-3135764B0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516" y="1700515"/>
            <a:ext cx="2762129" cy="19919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FF972C-D3DF-79F5-B015-A233C8B9F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366" y="4676503"/>
            <a:ext cx="3371765" cy="14458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2A444C-1DDD-EE3C-D6BE-8842D81C196C}"/>
              </a:ext>
            </a:extLst>
          </p:cNvPr>
          <p:cNvSpPr txBox="1"/>
          <p:nvPr/>
        </p:nvSpPr>
        <p:spPr>
          <a:xfrm>
            <a:off x="965106" y="4676503"/>
            <a:ext cx="321500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참고</a:t>
            </a:r>
            <a:r>
              <a:rPr lang="en-US" altLang="ko-KR" sz="1600" b="1" dirty="0"/>
              <a:t>&gt; </a:t>
            </a:r>
            <a:r>
              <a:rPr lang="ko-KR" altLang="en-US" sz="1600" b="1" dirty="0"/>
              <a:t>문자열 길이는</a:t>
            </a:r>
            <a:r>
              <a:rPr lang="en-US" altLang="ko-KR" sz="1600" b="1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+mn-ea"/>
              </a:rPr>
              <a:t>문자열의 길이는 </a:t>
            </a:r>
            <a:r>
              <a:rPr lang="en" altLang="ko-Kore-KR" sz="1200" dirty="0">
                <a:effectLst/>
                <a:latin typeface="+mn-ea"/>
              </a:rPr>
              <a:t>length </a:t>
            </a:r>
            <a:r>
              <a:rPr lang="ko-KR" altLang="en-US" sz="1600" dirty="0">
                <a:effectLst/>
                <a:latin typeface="+mn-ea"/>
              </a:rPr>
              <a:t>프로퍼티에 들어 있다</a:t>
            </a:r>
            <a:r>
              <a:rPr lang="en-US" altLang="ko-KR" sz="1600" dirty="0">
                <a:effectLst/>
                <a:latin typeface="+mn-ea"/>
              </a:rPr>
              <a:t>. 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835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1DA1E63-4100-740D-EC7C-91781C93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9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  <a:r>
              <a:rPr lang="ko-KR" altLang="en-US" sz="2000" dirty="0"/>
              <a:t> 텍스트 필드에 입력한 글자 수 체크</a:t>
            </a:r>
            <a:endParaRPr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F313E7-A7B6-4439-2E62-1F8D7FBBD0B3}"/>
              </a:ext>
            </a:extLst>
          </p:cNvPr>
          <p:cNvSpPr txBox="1"/>
          <p:nvPr/>
        </p:nvSpPr>
        <p:spPr>
          <a:xfrm>
            <a:off x="838200" y="1591446"/>
            <a:ext cx="6097656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 id="contents"&gt;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&lt;input type="text" id="word"&gt;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&lt;button id="bttn"&gt;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글자 수 확인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button&gt;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  <a:p>
            <a:pPr>
              <a:lnSpc>
                <a:spcPct val="150000"/>
              </a:lnSpc>
            </a:pPr>
            <a:endParaRPr lang="en" altLang="ko-Kore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 id="result"&gt;&lt;/div&gt;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068C8-528C-324A-09C4-C885D1B55107}"/>
              </a:ext>
            </a:extLst>
          </p:cNvPr>
          <p:cNvSpPr txBox="1"/>
          <p:nvPr/>
        </p:nvSpPr>
        <p:spPr>
          <a:xfrm>
            <a:off x="900320" y="1057902"/>
            <a:ext cx="224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16\</a:t>
            </a:r>
            <a:r>
              <a:rPr kumimoji="1" lang="en-US" altLang="ko-KR" sz="1600" dirty="0"/>
              <a:t>event-5.html</a:t>
            </a:r>
            <a:endParaRPr kumimoji="1" lang="ko-Kore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1C25D9-928B-A7CE-D24D-9B35A244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537" y="937769"/>
            <a:ext cx="4569968" cy="3295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B9496B-3417-F3A0-71D8-387161555D65}"/>
              </a:ext>
            </a:extLst>
          </p:cNvPr>
          <p:cNvSpPr txBox="1"/>
          <p:nvPr/>
        </p:nvSpPr>
        <p:spPr>
          <a:xfrm>
            <a:off x="969373" y="4396124"/>
            <a:ext cx="8112815" cy="12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600" dirty="0">
                <a:solidFill>
                  <a:schemeClr val="accent1"/>
                </a:solidFill>
              </a:rPr>
              <a:t>버튼 클릭했을 때 실행</a:t>
            </a: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600" dirty="0">
                <a:solidFill>
                  <a:schemeClr val="accent1"/>
                </a:solidFill>
              </a:rPr>
              <a:t>텍스트 필드에 있는 내용을 가져와서</a:t>
            </a:r>
            <a:r>
              <a:rPr kumimoji="1" lang="en-US" altLang="ko-KR" sz="1600" dirty="0">
                <a:solidFill>
                  <a:schemeClr val="accent1"/>
                </a:solidFill>
              </a:rPr>
              <a:t>,</a:t>
            </a:r>
            <a:r>
              <a:rPr kumimoji="1" lang="ko-KR" altLang="en-US" sz="1600" dirty="0">
                <a:solidFill>
                  <a:schemeClr val="accent1"/>
                </a:solidFill>
              </a:rPr>
              <a:t> 그 내용의 </a:t>
            </a:r>
            <a:r>
              <a:rPr kumimoji="1" lang="en-US" altLang="ko-KR" sz="1600" dirty="0">
                <a:solidFill>
                  <a:schemeClr val="accent1"/>
                </a:solidFill>
              </a:rPr>
              <a:t>length</a:t>
            </a:r>
            <a:r>
              <a:rPr kumimoji="1" lang="ko-KR" altLang="en-US" sz="1600" dirty="0">
                <a:solidFill>
                  <a:schemeClr val="accent1"/>
                </a:solidFill>
              </a:rPr>
              <a:t> 확인</a:t>
            </a: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ore-KR" sz="1600" dirty="0">
                <a:solidFill>
                  <a:schemeClr val="accent1"/>
                </a:solidFill>
              </a:rPr>
              <a:t>length</a:t>
            </a:r>
            <a:r>
              <a:rPr kumimoji="1" lang="ko-KR" altLang="en-US" sz="1600" dirty="0">
                <a:solidFill>
                  <a:schemeClr val="accent1"/>
                </a:solidFill>
              </a:rPr>
              <a:t>값을 결과 영역에 표시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5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1DA1E63-4100-740D-EC7C-91781C93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9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  <a:r>
              <a:rPr lang="ko-KR" altLang="en-US" sz="2000" dirty="0"/>
              <a:t> 텍스트 필드에 입력한 글자 수 체크</a:t>
            </a:r>
            <a:endParaRPr lang="ko-Kore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22FD9-D93E-1152-329B-835745C56B85}"/>
              </a:ext>
            </a:extLst>
          </p:cNvPr>
          <p:cNvSpPr txBox="1"/>
          <p:nvPr/>
        </p:nvSpPr>
        <p:spPr>
          <a:xfrm>
            <a:off x="1022785" y="1843900"/>
            <a:ext cx="9544050" cy="34199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document.querySelector("#bttn");</a:t>
            </a:r>
          </a:p>
          <a:p>
            <a:pPr>
              <a:lnSpc>
                <a:spcPct val="150000"/>
              </a:lnSpc>
            </a:pPr>
            <a:b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button.addEventListener("click", () =&gt; {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const word = document.querySelector("#word").value;   </a:t>
            </a:r>
            <a:r>
              <a:rPr lang="en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텍스트 상자의 내용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const result = document.querySelector("#result");   </a:t>
            </a:r>
            <a:r>
              <a:rPr lang="en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결괏값 표시할 영역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let count = word.length;   </a:t>
            </a:r>
            <a:r>
              <a:rPr lang="en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문자열의 길이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result.innerText = `${count}`;   </a:t>
            </a:r>
            <a:r>
              <a:rPr lang="en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결괏값 표시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12FDB-E7C1-39BB-9389-D332EA6B57F0}"/>
              </a:ext>
            </a:extLst>
          </p:cNvPr>
          <p:cNvSpPr txBox="1"/>
          <p:nvPr/>
        </p:nvSpPr>
        <p:spPr>
          <a:xfrm>
            <a:off x="1022785" y="1240782"/>
            <a:ext cx="224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06\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\event-5.js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978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7D9F7C-5A7D-7580-2332-6DC012440E09}"/>
              </a:ext>
            </a:extLst>
          </p:cNvPr>
          <p:cNvSpPr txBox="1"/>
          <p:nvPr/>
        </p:nvSpPr>
        <p:spPr>
          <a:xfrm>
            <a:off x="740205" y="1341671"/>
            <a:ext cx="9126606" cy="83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effectLst/>
                <a:latin typeface="TDc_SSiMyungJo_120_OTF"/>
              </a:rPr>
              <a:t>모달</a:t>
            </a:r>
            <a:r>
              <a:rPr lang="ko-KR" altLang="en-US" b="1" dirty="0">
                <a:effectLst/>
                <a:latin typeface="TDc_SSiMyungJo_120_OTF"/>
              </a:rPr>
              <a:t> 박스</a:t>
            </a:r>
            <a:r>
              <a:rPr lang="en-US" altLang="ko-KR" b="1" dirty="0">
                <a:effectLst/>
                <a:latin typeface="TDc_SSiMyungJo_120_OTF"/>
              </a:rPr>
              <a:t>(modal box) : </a:t>
            </a:r>
            <a:r>
              <a:rPr lang="ko-KR" altLang="en-US" sz="1600" dirty="0">
                <a:effectLst/>
                <a:latin typeface="TDc_SSiMyungJo_120_OTF"/>
              </a:rPr>
              <a:t>화면에 내용이 </a:t>
            </a:r>
            <a:r>
              <a:rPr lang="ko-KR" altLang="en-US" sz="1600" dirty="0" err="1">
                <a:effectLst/>
                <a:latin typeface="TDc_SSiMyungJo_120_OTF"/>
              </a:rPr>
              <a:t>팝업되면서</a:t>
            </a:r>
            <a:r>
              <a:rPr lang="ko-KR" altLang="en-US" sz="1600" dirty="0">
                <a:effectLst/>
                <a:latin typeface="TDc_SSiMyungJo_120_OTF"/>
              </a:rPr>
              <a:t> 기타 내용은 </a:t>
            </a:r>
            <a:r>
              <a:rPr lang="ko-KR" altLang="en-US" sz="1600" dirty="0" err="1">
                <a:effectLst/>
                <a:latin typeface="TDc_SSiMyungJo_120_OTF"/>
              </a:rPr>
              <a:t>블러</a:t>
            </a:r>
            <a:r>
              <a:rPr lang="ko-KR" altLang="en-US" sz="1600" dirty="0">
                <a:effectLst/>
                <a:latin typeface="TDc_SSiMyungJo_120_OTF"/>
              </a:rPr>
              <a:t> 처리되어 </a:t>
            </a:r>
            <a:endParaRPr lang="en-US" altLang="ko-KR" sz="1600" dirty="0">
              <a:effectLst/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effectLst/>
                <a:latin typeface="TDc_SSiMyungJo_120_OTF"/>
              </a:rPr>
              <a:t>팝업된</a:t>
            </a:r>
            <a:r>
              <a:rPr lang="ko-KR" altLang="en-US" sz="1600" dirty="0">
                <a:effectLst/>
                <a:latin typeface="TDc_SSiMyungJo_120_OTF"/>
              </a:rPr>
              <a:t> 내용에만 집중할 수 있게 해 주는 창입니다</a:t>
            </a:r>
            <a:r>
              <a:rPr lang="en-US" altLang="ko-KR" sz="1600" dirty="0">
                <a:effectLst/>
                <a:latin typeface="TDc_SSiMyungJo_120_OTF"/>
              </a:rPr>
              <a:t>. </a:t>
            </a:r>
            <a:r>
              <a:rPr lang="en-US" altLang="ko-KR" sz="1600" dirty="0">
                <a:latin typeface="TDc_SSiMyungJo_120_OTF"/>
              </a:rPr>
              <a:t>(</a:t>
            </a:r>
            <a:r>
              <a:rPr lang="ko-KR" altLang="en-US" sz="1600" dirty="0">
                <a:latin typeface="TDc_SSiMyungJo_120_OTF"/>
              </a:rPr>
              <a:t>라이트 박스라고도 함</a:t>
            </a:r>
            <a:r>
              <a:rPr lang="en-US" altLang="ko-KR" sz="1600" dirty="0">
                <a:latin typeface="TDc_SSiMyungJo_120_OTF"/>
              </a:rPr>
              <a:t>)</a:t>
            </a:r>
            <a:r>
              <a:rPr lang="en-US" altLang="ko-KR" sz="1600" dirty="0">
                <a:effectLst/>
                <a:latin typeface="TDc_SSiMyungJo_120_OTF"/>
              </a:rPr>
              <a:t> 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7ED37-B110-6C60-AE3F-3436A6BD410C}"/>
              </a:ext>
            </a:extLst>
          </p:cNvPr>
          <p:cNvSpPr txBox="1"/>
          <p:nvPr/>
        </p:nvSpPr>
        <p:spPr>
          <a:xfrm>
            <a:off x="879543" y="2667947"/>
            <a:ext cx="949187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모달</a:t>
            </a:r>
            <a:r>
              <a:rPr kumimoji="1" lang="ko-KR" altLang="en-US" sz="1600" dirty="0"/>
              <a:t> 박스에 표시되는 내용은 웹 문서 안에 미리 만들어져 있어야 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CSS</a:t>
            </a:r>
            <a:r>
              <a:rPr kumimoji="1" lang="ko-Kore-KR" altLang="en-US" sz="1600" dirty="0"/>
              <a:t>와</a:t>
            </a:r>
            <a:r>
              <a:rPr kumimoji="1" lang="ko-KR" altLang="en-US" sz="1600"/>
              <a:t> 자바스크립트를 사용해서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처음에는 </a:t>
            </a:r>
            <a:r>
              <a:rPr kumimoji="1" lang="ko-KR" altLang="en-US" sz="1600" dirty="0" err="1"/>
              <a:t>모달</a:t>
            </a:r>
            <a:r>
              <a:rPr kumimoji="1" lang="ko-KR" altLang="en-US" sz="1600" dirty="0"/>
              <a:t> 박스 부분을 화면에 감춰 두었다가</a:t>
            </a:r>
            <a:br>
              <a:rPr kumimoji="1" lang="en-US" altLang="ko-KR" sz="1600" dirty="0"/>
            </a:br>
            <a:r>
              <a:rPr kumimoji="1" lang="ko-KR" altLang="en-US" sz="1600" dirty="0"/>
              <a:t>버튼을 클릭하거나 특정 이벤트가 발생했을 때 </a:t>
            </a:r>
            <a:r>
              <a:rPr kumimoji="1" lang="ko-KR" altLang="en-US" sz="1600" dirty="0" err="1"/>
              <a:t>모달</a:t>
            </a:r>
            <a:r>
              <a:rPr kumimoji="1" lang="ko-KR" altLang="en-US" sz="1600" dirty="0"/>
              <a:t> 박스를 표시한다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14A5D-50CB-AA66-9125-28E96FF481D9}"/>
              </a:ext>
            </a:extLst>
          </p:cNvPr>
          <p:cNvSpPr txBox="1"/>
          <p:nvPr/>
        </p:nvSpPr>
        <p:spPr>
          <a:xfrm>
            <a:off x="306648" y="319086"/>
            <a:ext cx="5343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모달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박스 만들기</a:t>
            </a:r>
          </a:p>
        </p:txBody>
      </p:sp>
    </p:spTree>
    <p:extLst>
      <p:ext uri="{BB962C8B-B14F-4D97-AF65-F5344CB8AC3E}">
        <p14:creationId xmlns:p14="http://schemas.microsoft.com/office/powerpoint/2010/main" val="80298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이벤트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E253CC-170C-7AB9-A99D-F6CDC0AEA84A}"/>
              </a:ext>
            </a:extLst>
          </p:cNvPr>
          <p:cNvSpPr txBox="1"/>
          <p:nvPr/>
        </p:nvSpPr>
        <p:spPr>
          <a:xfrm>
            <a:off x="631885" y="1163156"/>
            <a:ext cx="737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06\</a:t>
            </a:r>
            <a:r>
              <a:rPr kumimoji="1" lang="en-US" altLang="ko-KR" sz="1600" dirty="0"/>
              <a:t>modal.html, 06\</a:t>
            </a:r>
            <a:r>
              <a:rPr kumimoji="1" lang="en-US" altLang="ko-KR" sz="1600" dirty="0" err="1"/>
              <a:t>css</a:t>
            </a:r>
            <a:r>
              <a:rPr kumimoji="1" lang="en-US" altLang="ko-KR" sz="1600" dirty="0"/>
              <a:t>\modal.css</a:t>
            </a:r>
            <a:r>
              <a:rPr kumimoji="1" lang="ko-KR" altLang="en-US" sz="1600" dirty="0"/>
              <a:t>  파일 사용 </a:t>
            </a:r>
            <a:endParaRPr kumimoji="1" lang="ko-Kore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0C5437-6D43-66A7-A490-21DBF252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8" y="1740696"/>
            <a:ext cx="4479681" cy="47967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2554C7-4EF2-F438-DD25-92D32099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691" y="1895229"/>
            <a:ext cx="4397748" cy="45986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915D0E7F-72FD-A4FE-D303-A19FF713BE4B}"/>
              </a:ext>
            </a:extLst>
          </p:cNvPr>
          <p:cNvSpPr/>
          <p:nvPr/>
        </p:nvSpPr>
        <p:spPr>
          <a:xfrm>
            <a:off x="6822449" y="3561830"/>
            <a:ext cx="3309730" cy="2494722"/>
          </a:xfrm>
          <a:prstGeom prst="roundRect">
            <a:avLst>
              <a:gd name="adj" fmla="val 909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1A0102E3-03C0-EC28-CA57-4DE354A0BA92}"/>
              </a:ext>
            </a:extLst>
          </p:cNvPr>
          <p:cNvSpPr/>
          <p:nvPr/>
        </p:nvSpPr>
        <p:spPr>
          <a:xfrm>
            <a:off x="951736" y="2314469"/>
            <a:ext cx="4141304" cy="3742083"/>
          </a:xfrm>
          <a:prstGeom prst="roundRect">
            <a:avLst>
              <a:gd name="adj" fmla="val 5910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41068-3368-518D-94E7-C2CF95FF942B}"/>
              </a:ext>
            </a:extLst>
          </p:cNvPr>
          <p:cNvSpPr txBox="1"/>
          <p:nvPr/>
        </p:nvSpPr>
        <p:spPr>
          <a:xfrm>
            <a:off x="306648" y="319086"/>
            <a:ext cx="5343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모달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박스 만들기</a:t>
            </a:r>
          </a:p>
        </p:txBody>
      </p:sp>
    </p:spTree>
    <p:extLst>
      <p:ext uri="{BB962C8B-B14F-4D97-AF65-F5344CB8AC3E}">
        <p14:creationId xmlns:p14="http://schemas.microsoft.com/office/powerpoint/2010/main" val="3291777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F1626D-B5A1-D018-A9BF-7DD2AF55570D}"/>
              </a:ext>
            </a:extLst>
          </p:cNvPr>
          <p:cNvSpPr txBox="1"/>
          <p:nvPr/>
        </p:nvSpPr>
        <p:spPr>
          <a:xfrm>
            <a:off x="437322" y="427383"/>
            <a:ext cx="737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1)</a:t>
            </a:r>
            <a:r>
              <a:rPr kumimoji="1" lang="ko-KR" altLang="en-US" sz="1600" b="1" dirty="0"/>
              <a:t> 프로필 내용을 </a:t>
            </a:r>
            <a:r>
              <a:rPr kumimoji="1" lang="ko-KR" altLang="en-US" sz="1600" b="1" dirty="0" err="1"/>
              <a:t>모달</a:t>
            </a:r>
            <a:r>
              <a:rPr kumimoji="1" lang="ko-KR" altLang="en-US" sz="1600" b="1" dirty="0"/>
              <a:t> 박스 형태로 꾸며보자</a:t>
            </a:r>
            <a:endParaRPr kumimoji="1" lang="ko-Kore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F977A-3258-A7BB-62F5-D36407455F06}"/>
              </a:ext>
            </a:extLst>
          </p:cNvPr>
          <p:cNvSpPr txBox="1"/>
          <p:nvPr/>
        </p:nvSpPr>
        <p:spPr>
          <a:xfrm>
            <a:off x="646043" y="1113183"/>
            <a:ext cx="603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06\</a:t>
            </a:r>
            <a:r>
              <a:rPr kumimoji="1" lang="en-US" altLang="ko-KR" sz="1600" dirty="0" err="1"/>
              <a:t>css</a:t>
            </a:r>
            <a:r>
              <a:rPr kumimoji="1" lang="en-US" altLang="ko-KR" sz="1600" dirty="0"/>
              <a:t>\modal.css</a:t>
            </a:r>
            <a:r>
              <a:rPr kumimoji="1" lang="ko-KR" altLang="en-US" sz="1600" dirty="0"/>
              <a:t> 소스에 추가</a:t>
            </a:r>
            <a:endParaRPr kumimoji="1" lang="ko-Kore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2BFED-CD4A-47A9-0AB8-4889D207FF24}"/>
              </a:ext>
            </a:extLst>
          </p:cNvPr>
          <p:cNvSpPr txBox="1"/>
          <p:nvPr/>
        </p:nvSpPr>
        <p:spPr>
          <a:xfrm>
            <a:off x="646043" y="1663172"/>
            <a:ext cx="5166690" cy="46203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button {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#modal-box{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position:fixed;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top:0;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left:0;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bottom:0;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right:0;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background-color: rgba(0,0,0,0.6);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display: flex;</a:t>
            </a:r>
            <a:endParaRPr lang="en" altLang="ko-Kore-KR" sz="1600" b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justify-content: center;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align-items: center;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EBB886-1891-DBCF-F734-FC5547AD8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895" y="2196546"/>
            <a:ext cx="5004062" cy="38192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489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DCE9A-2C43-927B-05C4-67ED075A20C3}"/>
              </a:ext>
            </a:extLst>
          </p:cNvPr>
          <p:cNvSpPr txBox="1"/>
          <p:nvPr/>
        </p:nvSpPr>
        <p:spPr>
          <a:xfrm>
            <a:off x="437322" y="427383"/>
            <a:ext cx="1131054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/>
              <a:t>2) </a:t>
            </a:r>
            <a:r>
              <a:rPr kumimoji="1" lang="ko-KR" altLang="en-US" b="1" dirty="0"/>
              <a:t>제대로 나오는 걸 확인했다면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모달</a:t>
            </a:r>
            <a:r>
              <a:rPr kumimoji="1" lang="ko-KR" altLang="en-US" b="1" dirty="0"/>
              <a:t> 박스는 화면에서 감췄다가 버튼을 클릭하면 나타나도록 해야 한다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E83E8-18EA-8409-B929-9839DA8B1F10}"/>
              </a:ext>
            </a:extLst>
          </p:cNvPr>
          <p:cNvSpPr txBox="1"/>
          <p:nvPr/>
        </p:nvSpPr>
        <p:spPr>
          <a:xfrm>
            <a:off x="547769" y="1503427"/>
            <a:ext cx="603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06\</a:t>
            </a:r>
            <a:r>
              <a:rPr kumimoji="1" lang="en-US" altLang="ko-KR" sz="1600" dirty="0" err="1"/>
              <a:t>css</a:t>
            </a:r>
            <a:r>
              <a:rPr kumimoji="1" lang="en-US" altLang="ko-KR" sz="1600" dirty="0"/>
              <a:t>\modal.css</a:t>
            </a:r>
            <a:r>
              <a:rPr kumimoji="1" lang="ko-KR" altLang="en-US" sz="1600" dirty="0"/>
              <a:t> 소스에 추가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2F75D-33B7-9FC1-03D5-CADD7822AF67}"/>
              </a:ext>
            </a:extLst>
          </p:cNvPr>
          <p:cNvSpPr txBox="1"/>
          <p:nvPr/>
        </p:nvSpPr>
        <p:spPr>
          <a:xfrm>
            <a:off x="646043" y="2070677"/>
            <a:ext cx="5166690" cy="38354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#modal-box{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" altLang="ko-Kore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background-color: rgba(0,0,0,0.6);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display: none;</a:t>
            </a:r>
            <a:endParaRPr lang="en" altLang="ko-Kore-KR" sz="1600" b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justify-content: center;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align-items: center;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#modal-box.active {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display: flex;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" altLang="ko-Kore-KR" sz="1600" b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30D4A4-46BA-A79E-07B0-D1AD7BF0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06" y="1911308"/>
            <a:ext cx="5234091" cy="39948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6676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054F91-DDB5-36A5-7B0E-FA65B8E091CD}"/>
              </a:ext>
            </a:extLst>
          </p:cNvPr>
          <p:cNvSpPr txBox="1"/>
          <p:nvPr/>
        </p:nvSpPr>
        <p:spPr>
          <a:xfrm>
            <a:off x="437322" y="427383"/>
            <a:ext cx="737483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3) </a:t>
            </a:r>
            <a:r>
              <a:rPr kumimoji="1" lang="en-US" altLang="ko-KR" sz="1600" dirty="0"/>
              <a:t>modal.js</a:t>
            </a:r>
            <a:r>
              <a:rPr kumimoji="1" lang="ko-KR" altLang="en-US" sz="1600" dirty="0"/>
              <a:t> 파일을 만들고 </a:t>
            </a:r>
            <a:r>
              <a:rPr kumimoji="1" lang="en-US" altLang="ko-KR" sz="1600" dirty="0"/>
              <a:t>HTML</a:t>
            </a:r>
            <a:r>
              <a:rPr kumimoji="1" lang="ko-KR" altLang="en-US" sz="1600" dirty="0"/>
              <a:t> 문서에 연결한다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4)</a:t>
            </a:r>
            <a:r>
              <a:rPr kumimoji="1" lang="ko-KR" altLang="en-US" sz="1600" dirty="0"/>
              <a:t> 파란색 버튼을 클릭하면 </a:t>
            </a:r>
            <a:r>
              <a:rPr kumimoji="1" lang="ko-KR" altLang="en-US" sz="1600" dirty="0" err="1"/>
              <a:t>모달</a:t>
            </a:r>
            <a:r>
              <a:rPr kumimoji="1" lang="ko-KR" altLang="en-US" sz="1600" dirty="0"/>
              <a:t> 박스 열기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5)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모달</a:t>
            </a:r>
            <a:r>
              <a:rPr kumimoji="1" lang="ko-KR" altLang="en-US" sz="1600" dirty="0"/>
              <a:t> 박스에 있는 </a:t>
            </a:r>
            <a:r>
              <a:rPr kumimoji="1" lang="en-US" altLang="ko-KR" sz="1600" dirty="0"/>
              <a:t>X </a:t>
            </a:r>
            <a:r>
              <a:rPr kumimoji="1" lang="ko-KR" altLang="en-US" sz="1600" dirty="0"/>
              <a:t>클릭하면 </a:t>
            </a:r>
            <a:r>
              <a:rPr kumimoji="1" lang="ko-KR" altLang="en-US" sz="1600" dirty="0" err="1"/>
              <a:t>모달</a:t>
            </a:r>
            <a:r>
              <a:rPr kumimoji="1" lang="ko-KR" altLang="en-US" sz="1600" dirty="0"/>
              <a:t> 박스 닫기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C4A7-1D15-9ED5-1A4D-BE3CE933F212}"/>
              </a:ext>
            </a:extLst>
          </p:cNvPr>
          <p:cNvSpPr txBox="1"/>
          <p:nvPr/>
        </p:nvSpPr>
        <p:spPr>
          <a:xfrm>
            <a:off x="537830" y="2035777"/>
            <a:ext cx="3745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06\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\modal.js </a:t>
            </a:r>
            <a:r>
              <a:rPr kumimoji="1" lang="ko-KR" altLang="en-US" sz="1600" dirty="0"/>
              <a:t>에 작성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89A1A-D7D4-B2CA-2CA2-5910CA513F1E}"/>
              </a:ext>
            </a:extLst>
          </p:cNvPr>
          <p:cNvSpPr txBox="1"/>
          <p:nvPr/>
        </p:nvSpPr>
        <p:spPr>
          <a:xfrm>
            <a:off x="537830" y="2481700"/>
            <a:ext cx="7603435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open = document.querySelector("#open");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modalBox = document.querySelector("#modal-box");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close = document.querySelector("#close");</a:t>
            </a:r>
          </a:p>
          <a:p>
            <a:pPr>
              <a:lnSpc>
                <a:spcPct val="150000"/>
              </a:lnSpc>
            </a:pPr>
            <a:b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open.addEventListener("click", () =&gt; {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modalBox.classList.add("active");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close.addEventListener("click", () =&gt; {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modalBox.classList.remove("active");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93009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이벤트 객체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B69DD8-344B-CCA6-ADBF-C93D762B6EB0}"/>
              </a:ext>
            </a:extLst>
          </p:cNvPr>
          <p:cNvSpPr txBox="1"/>
          <p:nvPr/>
        </p:nvSpPr>
        <p:spPr>
          <a:xfrm>
            <a:off x="3797498" y="482197"/>
            <a:ext cx="940241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/>
              <a:t>이벤트가</a:t>
            </a:r>
            <a:r>
              <a:rPr kumimoji="1" lang="ko-KR" altLang="en-US" sz="1600"/>
              <a:t> 발생하면 자동으로 만들어지는 객체</a:t>
            </a:r>
            <a:endParaRPr kumimoji="1"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5F750-9242-33C4-FE02-805D519C918A}"/>
              </a:ext>
            </a:extLst>
          </p:cNvPr>
          <p:cNvSpPr txBox="1"/>
          <p:nvPr/>
        </p:nvSpPr>
        <p:spPr>
          <a:xfrm>
            <a:off x="716279" y="1459063"/>
            <a:ext cx="255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event</a:t>
            </a:r>
            <a:r>
              <a:rPr kumimoji="1" lang="ko-KR" altLang="en-US" sz="1600" dirty="0"/>
              <a:t> 객체의 메서드</a:t>
            </a:r>
            <a:endParaRPr kumimoji="1" lang="ko-Kore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B87756-CBEE-5D31-CCE7-04E2ABD5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2" y="1201642"/>
            <a:ext cx="6618514" cy="8532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3B5EDE0-9F71-03C7-2C27-4C756F3E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870" y="2144666"/>
            <a:ext cx="6194770" cy="4638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FA7D8-FECB-2790-5414-E2152B07335C}"/>
              </a:ext>
            </a:extLst>
          </p:cNvPr>
          <p:cNvSpPr txBox="1"/>
          <p:nvPr/>
        </p:nvSpPr>
        <p:spPr>
          <a:xfrm>
            <a:off x="631885" y="2315966"/>
            <a:ext cx="255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event</a:t>
            </a:r>
            <a:r>
              <a:rPr kumimoji="1" lang="ko-KR" altLang="en-US" sz="1600" dirty="0"/>
              <a:t> 객체의 프로퍼티</a:t>
            </a:r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CFA67-594B-6789-41EA-A3A025D32C2E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event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39887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910AF-10A3-021B-DCC0-D715B644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4"/>
            <a:ext cx="8909649" cy="369332"/>
          </a:xfrm>
        </p:spPr>
        <p:txBody>
          <a:bodyPr>
            <a:normAutofit/>
          </a:bodyPr>
          <a:lstStyle/>
          <a:p>
            <a:r>
              <a:rPr kumimoji="1" lang="en-US" altLang="ko-Kore-KR" sz="2000" dirty="0"/>
              <a:t>(</a:t>
            </a:r>
            <a:r>
              <a:rPr kumimoji="1" lang="ko-KR" altLang="en-US" sz="2000" dirty="0"/>
              <a:t>예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마우스 클릭 위치 알아내기</a:t>
            </a:r>
            <a:endParaRPr kumimoji="1" lang="ko-Kore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916E2-7501-A6CF-D18C-7B5B88F8EA7B}"/>
              </a:ext>
            </a:extLst>
          </p:cNvPr>
          <p:cNvSpPr txBox="1"/>
          <p:nvPr/>
        </p:nvSpPr>
        <p:spPr>
          <a:xfrm>
            <a:off x="631885" y="1013768"/>
            <a:ext cx="7610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06\event-6.html, 06\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\event-6.js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3FB6C-5A32-E62D-3D34-496107CD6FA9}"/>
              </a:ext>
            </a:extLst>
          </p:cNvPr>
          <p:cNvSpPr txBox="1"/>
          <p:nvPr/>
        </p:nvSpPr>
        <p:spPr>
          <a:xfrm>
            <a:off x="684500" y="1595345"/>
            <a:ext cx="4402209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사각형 내부를 클릭해 보세요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 id="box"&gt;&lt;/div&gt;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90E12-69FD-F70C-F338-47615BE05A99}"/>
              </a:ext>
            </a:extLst>
          </p:cNvPr>
          <p:cNvSpPr txBox="1"/>
          <p:nvPr/>
        </p:nvSpPr>
        <p:spPr>
          <a:xfrm>
            <a:off x="684500" y="2631534"/>
            <a:ext cx="4300333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en-US" altLang="ko-KR" sz="1600" dirty="0">
                <a:solidFill>
                  <a:schemeClr val="accent1"/>
                </a:solidFill>
              </a:rPr>
              <a:t>#box</a:t>
            </a:r>
            <a:r>
              <a:rPr kumimoji="1" lang="ko-KR" altLang="en-US" sz="1600" dirty="0">
                <a:solidFill>
                  <a:schemeClr val="accent1"/>
                </a:solidFill>
              </a:rPr>
              <a:t> 부분을 클릭했을 때</a:t>
            </a: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en-US" altLang="ko-Kore-KR" sz="1600" dirty="0">
                <a:solidFill>
                  <a:schemeClr val="accent1"/>
                </a:solidFill>
              </a:rPr>
              <a:t>event</a:t>
            </a:r>
            <a:r>
              <a:rPr kumimoji="1" lang="ko-KR" altLang="en-US" sz="1600" dirty="0">
                <a:solidFill>
                  <a:schemeClr val="accent1"/>
                </a:solidFill>
              </a:rPr>
              <a:t> 객체에서 </a:t>
            </a:r>
            <a:r>
              <a:rPr kumimoji="1" lang="en-US" altLang="ko-KR" sz="1600" dirty="0" err="1">
                <a:solidFill>
                  <a:schemeClr val="accent1"/>
                </a:solidFill>
              </a:rPr>
              <a:t>pageX</a:t>
            </a:r>
            <a:r>
              <a:rPr kumimoji="1" lang="en-US" altLang="ko-KR" sz="1600" dirty="0">
                <a:solidFill>
                  <a:schemeClr val="accent1"/>
                </a:solidFill>
              </a:rPr>
              <a:t>, </a:t>
            </a:r>
            <a:r>
              <a:rPr kumimoji="1" lang="en-US" altLang="ko-KR" sz="1600" dirty="0" err="1">
                <a:solidFill>
                  <a:schemeClr val="accent1"/>
                </a:solidFill>
              </a:rPr>
              <a:t>pageY</a:t>
            </a:r>
            <a:r>
              <a:rPr kumimoji="1" lang="ko-KR" altLang="en-US" sz="1600" dirty="0">
                <a:solidFill>
                  <a:schemeClr val="accent1"/>
                </a:solidFill>
              </a:rPr>
              <a:t> 프로퍼티 가져와서 </a:t>
            </a:r>
            <a:r>
              <a:rPr kumimoji="1" lang="ko-KR" altLang="en-US" sz="1600" dirty="0" err="1">
                <a:solidFill>
                  <a:schemeClr val="accent1"/>
                </a:solidFill>
              </a:rPr>
              <a:t>알림창에</a:t>
            </a:r>
            <a:r>
              <a:rPr kumimoji="1" lang="ko-KR" altLang="en-US" sz="1600" dirty="0">
                <a:solidFill>
                  <a:schemeClr val="accent1"/>
                </a:solidFill>
              </a:rPr>
              <a:t> 표시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DF6E8-DD36-8B87-B131-D17702A61B56}"/>
              </a:ext>
            </a:extLst>
          </p:cNvPr>
          <p:cNvSpPr txBox="1"/>
          <p:nvPr/>
        </p:nvSpPr>
        <p:spPr>
          <a:xfrm>
            <a:off x="5627916" y="1595345"/>
            <a:ext cx="5667101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const box = document.querySelector("#box");</a:t>
            </a:r>
          </a:p>
          <a:p>
            <a:pPr>
              <a:lnSpc>
                <a:spcPct val="150000"/>
              </a:lnSpc>
            </a:pPr>
            <a:b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box.addEventListener("click", (e) =&gt; {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alert(`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이벤트 발생 위치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e.pageX}, ${e.pageY}`);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ACB261-BDB7-5CBC-F34C-8B18C936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16" y="357832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910AF-10A3-021B-DCC0-D715B644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4"/>
            <a:ext cx="8909649" cy="541566"/>
          </a:xfrm>
        </p:spPr>
        <p:txBody>
          <a:bodyPr>
            <a:normAutofit/>
          </a:bodyPr>
          <a:lstStyle/>
          <a:p>
            <a:r>
              <a:rPr kumimoji="1" lang="en-US" altLang="ko-Kore-KR" sz="2000" dirty="0"/>
              <a:t>(</a:t>
            </a:r>
            <a:r>
              <a:rPr kumimoji="1" lang="ko-KR" altLang="en-US" sz="2000" dirty="0"/>
              <a:t>예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키보드 키를 눌렀을 때 </a:t>
            </a:r>
            <a:r>
              <a:rPr kumimoji="1" lang="ko-KR" altLang="en-US" sz="2000" dirty="0" err="1"/>
              <a:t>키값</a:t>
            </a:r>
            <a:r>
              <a:rPr kumimoji="1" lang="ko-KR" altLang="en-US" sz="2000" dirty="0"/>
              <a:t> 알아내기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28574-01F1-CD5C-9F46-2AD3424E4344}"/>
              </a:ext>
            </a:extLst>
          </p:cNvPr>
          <p:cNvSpPr txBox="1"/>
          <p:nvPr/>
        </p:nvSpPr>
        <p:spPr>
          <a:xfrm>
            <a:off x="872088" y="1040012"/>
            <a:ext cx="990931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/>
              <a:t>키보드와</a:t>
            </a:r>
            <a:r>
              <a:rPr kumimoji="1" lang="ko-KR" altLang="en-US" sz="1600"/>
              <a:t> 관련된 프로퍼티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event.code</a:t>
            </a:r>
            <a:r>
              <a:rPr kumimoji="1" lang="en-US" altLang="ko-Kore-KR" sz="1600" dirty="0"/>
              <a:t> : </a:t>
            </a:r>
            <a:r>
              <a:rPr kumimoji="1" lang="ko-KR" altLang="en-US" sz="1600" dirty="0" err="1"/>
              <a:t>키코드</a:t>
            </a:r>
            <a:r>
              <a:rPr kumimoji="1" lang="en-US" altLang="ko-KR" sz="1600" dirty="0"/>
              <a:t>,   </a:t>
            </a:r>
            <a:r>
              <a:rPr kumimoji="1" lang="en-US" altLang="ko-Kore-KR" sz="1600" dirty="0" err="1"/>
              <a:t>event.key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키 이름  </a:t>
            </a:r>
            <a:r>
              <a:rPr kumimoji="1" lang="en-US" altLang="ko-KR" sz="1400" dirty="0">
                <a:solidFill>
                  <a:schemeClr val="accent1"/>
                </a:solidFill>
              </a:rPr>
              <a:t>(</a:t>
            </a:r>
            <a:r>
              <a:rPr kumimoji="1" lang="ko-KR" altLang="en-US" sz="1400" dirty="0">
                <a:solidFill>
                  <a:schemeClr val="accent1"/>
                </a:solidFill>
              </a:rPr>
              <a:t>예전에는 </a:t>
            </a:r>
            <a:r>
              <a:rPr kumimoji="1" lang="en-US" altLang="ko-KR" sz="1400" dirty="0" err="1">
                <a:solidFill>
                  <a:schemeClr val="accent1"/>
                </a:solidFill>
              </a:rPr>
              <a:t>event.keyCode</a:t>
            </a:r>
            <a:r>
              <a:rPr kumimoji="1" lang="ko-KR" altLang="en-US" sz="1400" dirty="0">
                <a:solidFill>
                  <a:schemeClr val="accent1"/>
                </a:solidFill>
              </a:rPr>
              <a:t>를 사용했지만 지금은 폐기됨</a:t>
            </a:r>
            <a:r>
              <a:rPr kumimoji="1" lang="en-US" altLang="ko-KR" sz="1400" dirty="0">
                <a:solidFill>
                  <a:schemeClr val="accent1"/>
                </a:solidFill>
              </a:rPr>
              <a:t>)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AA3D2-CAFC-A047-6D64-0745CF85845B}"/>
              </a:ext>
            </a:extLst>
          </p:cNvPr>
          <p:cNvSpPr txBox="1"/>
          <p:nvPr/>
        </p:nvSpPr>
        <p:spPr>
          <a:xfrm>
            <a:off x="940478" y="2090087"/>
            <a:ext cx="612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06\</a:t>
            </a:r>
            <a:r>
              <a:rPr kumimoji="1" lang="en-US" altLang="ko-KR" sz="1600" dirty="0"/>
              <a:t>keycode.html, 06\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\keycode.js 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C1955-E5B9-967A-273C-988EA9296210}"/>
              </a:ext>
            </a:extLst>
          </p:cNvPr>
          <p:cNvSpPr txBox="1"/>
          <p:nvPr/>
        </p:nvSpPr>
        <p:spPr>
          <a:xfrm>
            <a:off x="872089" y="2599565"/>
            <a:ext cx="5319706" cy="34661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body = document.body;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result = document.querySelector("#result");</a:t>
            </a:r>
          </a:p>
          <a:p>
            <a:pPr>
              <a:lnSpc>
                <a:spcPct val="150000"/>
              </a:lnSpc>
            </a:pPr>
            <a:b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body.addEventListener("keydown", (e) =&gt;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result.innerText = `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code : ${e.code},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 : ${e.key}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`;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3B8274-F64F-32C4-8AC2-18D36ED34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36"/>
          <a:stretch/>
        </p:blipFill>
        <p:spPr bwMode="auto">
          <a:xfrm>
            <a:off x="6726180" y="2428641"/>
            <a:ext cx="3096680" cy="1770583"/>
          </a:xfrm>
          <a:prstGeom prst="rect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01BF6F-545E-F33F-BB53-32B4E0C29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87"/>
          <a:stretch/>
        </p:blipFill>
        <p:spPr bwMode="auto">
          <a:xfrm>
            <a:off x="6726180" y="4449518"/>
            <a:ext cx="3099139" cy="176843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8094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213320-51BB-C706-CAF2-94A757B25807}"/>
              </a:ext>
            </a:extLst>
          </p:cNvPr>
          <p:cNvSpPr txBox="1"/>
          <p:nvPr/>
        </p:nvSpPr>
        <p:spPr>
          <a:xfrm>
            <a:off x="706435" y="1163156"/>
            <a:ext cx="10187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캐러셀</a:t>
            </a:r>
            <a:r>
              <a:rPr kumimoji="1" lang="en-US" altLang="ko-Kore-KR" sz="1600" dirty="0"/>
              <a:t>(carousel)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이미지나 콘텐츠를 슬라이드 쇼처럼 보여주는 요소</a:t>
            </a:r>
            <a:endParaRPr kumimoji="1" lang="en-US" altLang="ko-KR" sz="1600" dirty="0"/>
          </a:p>
          <a:p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2C083-E40E-A4D9-08DA-1137847A367E}"/>
              </a:ext>
            </a:extLst>
          </p:cNvPr>
          <p:cNvSpPr txBox="1"/>
          <p:nvPr/>
        </p:nvSpPr>
        <p:spPr>
          <a:xfrm>
            <a:off x="934279" y="1886901"/>
            <a:ext cx="671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19\</a:t>
            </a:r>
            <a:r>
              <a:rPr kumimoji="1" lang="en-US" altLang="ko-KR" sz="1600" dirty="0"/>
              <a:t>carousel.html </a:t>
            </a:r>
            <a:r>
              <a:rPr kumimoji="1" lang="ko-KR" altLang="en-US" sz="1600" dirty="0"/>
              <a:t>에 작성</a:t>
            </a:r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21DDC-C0FF-CBBB-28D0-CC49D7FD055E}"/>
              </a:ext>
            </a:extLst>
          </p:cNvPr>
          <p:cNvSpPr txBox="1"/>
          <p:nvPr/>
        </p:nvSpPr>
        <p:spPr>
          <a:xfrm>
            <a:off x="934279" y="2452446"/>
            <a:ext cx="5980043" cy="3050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" altLang="ko-Kore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&lt;p&gt;</a:t>
            </a: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좌우 화살표를 눌러 보세요</a:t>
            </a: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p&gt;</a:t>
            </a:r>
          </a:p>
          <a:p>
            <a:pPr>
              <a:lnSpc>
                <a:spcPct val="150000"/>
              </a:lnSpc>
            </a:pPr>
            <a:b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&lt;div id="container"&gt;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&lt;div class="arrow" id="left"&gt;&amp;lang;&lt;/div&gt;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&lt;div class="arrow" id="right"&gt;&amp;rang;&lt;/div&gt;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&lt;/div&gt;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" altLang="ko-Kore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17891E-BE18-DC83-C681-A75034D2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145" y="2452446"/>
            <a:ext cx="3247611" cy="14751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A4B235-AE87-4F70-10D8-2A3A07E5CFF0}"/>
              </a:ext>
            </a:extLst>
          </p:cNvPr>
          <p:cNvSpPr txBox="1"/>
          <p:nvPr/>
        </p:nvSpPr>
        <p:spPr>
          <a:xfrm>
            <a:off x="306647" y="319086"/>
            <a:ext cx="51198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캐러셀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706419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E21090-EAB5-D792-8A45-3DD054CA8B5D}"/>
              </a:ext>
            </a:extLst>
          </p:cNvPr>
          <p:cNvSpPr txBox="1"/>
          <p:nvPr/>
        </p:nvSpPr>
        <p:spPr>
          <a:xfrm>
            <a:off x="631885" y="1163156"/>
            <a:ext cx="671553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 err="1"/>
              <a:t>css</a:t>
            </a:r>
            <a:r>
              <a:rPr kumimoji="1" lang="en-US" altLang="ko-KR" sz="1600" dirty="0"/>
              <a:t>\carousel.css </a:t>
            </a:r>
            <a:r>
              <a:rPr kumimoji="1" lang="ko-KR" altLang="en-US" sz="1600" dirty="0"/>
              <a:t>파일을 만든 후  </a:t>
            </a:r>
            <a:r>
              <a:rPr kumimoji="1" lang="en-US" altLang="ko-KR" sz="1600" dirty="0"/>
              <a:t>carousel.html</a:t>
            </a:r>
            <a:r>
              <a:rPr kumimoji="1" lang="ko-KR" altLang="en-US" sz="1600" dirty="0"/>
              <a:t>에 연결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C5171-F32C-D674-3B77-EA0A91B90E68}"/>
              </a:ext>
            </a:extLst>
          </p:cNvPr>
          <p:cNvSpPr txBox="1"/>
          <p:nvPr/>
        </p:nvSpPr>
        <p:spPr>
          <a:xfrm>
            <a:off x="677049" y="2365568"/>
            <a:ext cx="3041512" cy="4144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/>
              <a:t>* {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margin:0;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padding:0;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box-sizing: border-box;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}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body {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display: flex;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flex-direction: column;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justify-content: center;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align-items: center;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min-height: 100vh;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5F337-5BE7-F3A0-4D67-ED5AF03AE7C8}"/>
              </a:ext>
            </a:extLst>
          </p:cNvPr>
          <p:cNvSpPr txBox="1"/>
          <p:nvPr/>
        </p:nvSpPr>
        <p:spPr>
          <a:xfrm>
            <a:off x="3992631" y="1716755"/>
            <a:ext cx="3531575" cy="47816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" altLang="ko-Kore-KR" sz="1600" dirty="0"/>
              <a:t>p {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margin:20px;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font-size:2em; 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#container{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position:relative;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width:600px;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height:300px;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border:2px solid #ccc;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display: flex;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justify-content: space-between;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align-items: center;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5E7A4-EEE1-A17F-A50A-26D3808C20C0}"/>
              </a:ext>
            </a:extLst>
          </p:cNvPr>
          <p:cNvSpPr txBox="1"/>
          <p:nvPr/>
        </p:nvSpPr>
        <p:spPr>
          <a:xfrm>
            <a:off x="631885" y="1836452"/>
            <a:ext cx="26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19\</a:t>
            </a:r>
            <a:r>
              <a:rPr kumimoji="1" lang="en-US" altLang="ko-KR" sz="1600" dirty="0" err="1"/>
              <a:t>css</a:t>
            </a:r>
            <a:r>
              <a:rPr kumimoji="1" lang="en-US" altLang="ko-KR" sz="1600" dirty="0"/>
              <a:t>\carousel.css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31494-3C6E-897C-2F9D-994BB3F77C82}"/>
              </a:ext>
            </a:extLst>
          </p:cNvPr>
          <p:cNvSpPr txBox="1"/>
          <p:nvPr/>
        </p:nvSpPr>
        <p:spPr>
          <a:xfrm>
            <a:off x="7798276" y="1716755"/>
            <a:ext cx="3531575" cy="45631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/>
              <a:t>.arrow {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z-index:100;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font-size:2em;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padding:10px;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background:#ddd;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color:#222;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opacity:0.2;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}</a:t>
            </a:r>
          </a:p>
          <a:p>
            <a:pPr>
              <a:lnSpc>
                <a:spcPct val="150000"/>
              </a:lnSpc>
            </a:pPr>
            <a:br>
              <a:rPr lang="en" altLang="ko-Kore-KR" sz="1600" dirty="0"/>
            </a:br>
            <a:r>
              <a:rPr lang="en" altLang="ko-Kore-KR" sz="1600" dirty="0"/>
              <a:t>.arrow:hover {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opacity:1;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1663E-D2F2-8E64-2E7F-1DFEDD4414E9}"/>
              </a:ext>
            </a:extLst>
          </p:cNvPr>
          <p:cNvSpPr txBox="1"/>
          <p:nvPr/>
        </p:nvSpPr>
        <p:spPr>
          <a:xfrm>
            <a:off x="306648" y="319086"/>
            <a:ext cx="5990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캐러셀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스타일 지정하기</a:t>
            </a:r>
          </a:p>
        </p:txBody>
      </p:sp>
    </p:spTree>
    <p:extLst>
      <p:ext uri="{BB962C8B-B14F-4D97-AF65-F5344CB8AC3E}">
        <p14:creationId xmlns:p14="http://schemas.microsoft.com/office/powerpoint/2010/main" val="3270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E3D3E1-9BE3-9A66-D3C4-5A694351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50" y="3158167"/>
            <a:ext cx="4836402" cy="3032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472F3A-3277-4F01-CCB6-5F599CAA70F5}"/>
              </a:ext>
            </a:extLst>
          </p:cNvPr>
          <p:cNvSpPr txBox="1"/>
          <p:nvPr/>
        </p:nvSpPr>
        <p:spPr>
          <a:xfrm>
            <a:off x="757581" y="1439713"/>
            <a:ext cx="10099830" cy="2162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이벤트</a:t>
            </a:r>
            <a:r>
              <a:rPr lang="en-US" altLang="ko-KR" sz="1600" dirty="0">
                <a:effectLst/>
                <a:latin typeface="TDc_SSiMyungJo_120_OTF"/>
              </a:rPr>
              <a:t>(event)</a:t>
            </a:r>
            <a:r>
              <a:rPr lang="ko-KR" altLang="en-US" sz="1600" dirty="0">
                <a:effectLst/>
                <a:latin typeface="TDc_SSiMyungJo_120_OTF"/>
              </a:rPr>
              <a:t>란</a:t>
            </a:r>
            <a:r>
              <a:rPr lang="en-US" altLang="ko-KR" sz="1600" dirty="0">
                <a:effectLst/>
                <a:latin typeface="TDc_SSiMyungJo_120_OTF"/>
              </a:rPr>
              <a:t>, </a:t>
            </a:r>
            <a:r>
              <a:rPr lang="ko-KR" altLang="en-US" sz="1600" dirty="0">
                <a:effectLst/>
                <a:latin typeface="TDc_SSiMyungJo_120_OTF"/>
              </a:rPr>
              <a:t>웹 브라우저나 사용자가 실행하는 어떤 동작을 말한다</a:t>
            </a:r>
            <a:r>
              <a:rPr lang="en-US" altLang="ko-KR" sz="1600" dirty="0">
                <a:effectLst/>
                <a:latin typeface="TDc_SSiMyungJo_120_OTF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Dc_SSiMyungJo_120_OTF"/>
              </a:rPr>
              <a:t>(</a:t>
            </a:r>
            <a:r>
              <a:rPr lang="ko-KR" altLang="en-US" sz="1400" dirty="0">
                <a:latin typeface="TDc_SSiMyungJo_120_OTF"/>
              </a:rPr>
              <a:t>예</a:t>
            </a:r>
            <a:r>
              <a:rPr lang="en-US" altLang="ko-KR" sz="1400" dirty="0">
                <a:latin typeface="TDc_SSiMyungJo_120_OTF"/>
              </a:rPr>
              <a:t>)</a:t>
            </a:r>
            <a:r>
              <a:rPr lang="ko-KR" altLang="en-US" sz="1400" dirty="0">
                <a:latin typeface="TDc_SSiMyungJo_120_OTF"/>
              </a:rPr>
              <a:t> </a:t>
            </a:r>
            <a:r>
              <a:rPr lang="ko-KR" altLang="en-US" sz="1400" dirty="0">
                <a:effectLst/>
                <a:latin typeface="TDc_SSiMyungJo_120_OTF"/>
              </a:rPr>
              <a:t>웹 문서에서</a:t>
            </a:r>
            <a:r>
              <a:rPr lang="en-US" altLang="ko-KR" sz="1400" dirty="0">
                <a:effectLst/>
                <a:latin typeface="TDc_SSiMyungJo_120_OTF"/>
              </a:rPr>
              <a:t> </a:t>
            </a:r>
            <a:r>
              <a:rPr lang="ko-KR" altLang="en-US" sz="1400" dirty="0">
                <a:effectLst/>
                <a:latin typeface="TDc_SSiMyungJo_120_OTF"/>
              </a:rPr>
              <a:t>마우스 버튼을 클릭하는 것</a:t>
            </a:r>
            <a:r>
              <a:rPr lang="en-US" altLang="ko-KR" sz="1400" dirty="0">
                <a:effectLst/>
                <a:latin typeface="TDc_SSiMyungJo_120_OTF"/>
              </a:rPr>
              <a:t>,</a:t>
            </a:r>
            <a:r>
              <a:rPr lang="ko-KR" altLang="en-US" sz="1400" dirty="0">
                <a:effectLst/>
                <a:latin typeface="TDc_SSiMyungJo_120_OTF"/>
              </a:rPr>
              <a:t> </a:t>
            </a:r>
            <a:r>
              <a:rPr lang="ko-KR" altLang="en-US" sz="1400" dirty="0">
                <a:latin typeface="TDc_SSiMyungJo_120_OTF"/>
              </a:rPr>
              <a:t>  웹 브라우저가 웹 페이지를 불러오는 것</a:t>
            </a:r>
            <a:r>
              <a:rPr lang="en-US" altLang="ko-KR" sz="1400" dirty="0">
                <a:latin typeface="TDc_SSiMyungJo_120_OTF"/>
              </a:rPr>
              <a:t> </a:t>
            </a:r>
            <a:r>
              <a:rPr lang="ko-KR" altLang="en-US" sz="1400" dirty="0">
                <a:latin typeface="TDc_SSiMyungJo_120_OTF"/>
              </a:rPr>
              <a:t>등</a:t>
            </a:r>
            <a:endParaRPr lang="en-US" altLang="ko-KR" sz="1400" dirty="0">
              <a:latin typeface="TDc_SSiMyungJo_120_OTF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effectLst/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사용자가 웹 문서 영역을 벗어나서 클릭하는 행위는 이벤트가 아니다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)</a:t>
            </a:r>
            <a:r>
              <a:rPr lang="ko-KR" altLang="en-US" sz="1400" dirty="0"/>
              <a:t> 브라우저 창의 제목 표시줄을 클릭하는 것은 이벤트가 아님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538A3-FF87-62C2-A6B2-54AE62A8DF7B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1993359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3B95C6-8CE8-A270-3349-F8BC81293BB0}"/>
              </a:ext>
            </a:extLst>
          </p:cNvPr>
          <p:cNvSpPr txBox="1"/>
          <p:nvPr/>
        </p:nvSpPr>
        <p:spPr>
          <a:xfrm>
            <a:off x="760108" y="1246551"/>
            <a:ext cx="671553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\carousel.js </a:t>
            </a:r>
            <a:r>
              <a:rPr kumimoji="1" lang="ko-KR" altLang="en-US" sz="1600" dirty="0"/>
              <a:t>파일을 만든 후 </a:t>
            </a:r>
            <a:r>
              <a:rPr kumimoji="1" lang="en-US" altLang="ko-KR" sz="1600" dirty="0"/>
              <a:t>carousel.html</a:t>
            </a:r>
            <a:r>
              <a:rPr kumimoji="1" lang="ko-KR" altLang="en-US" sz="1600" dirty="0"/>
              <a:t>에 연결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65D7F-8DFF-51B9-781E-6C5192F8E52B}"/>
              </a:ext>
            </a:extLst>
          </p:cNvPr>
          <p:cNvSpPr txBox="1"/>
          <p:nvPr/>
        </p:nvSpPr>
        <p:spPr>
          <a:xfrm>
            <a:off x="748936" y="1873568"/>
            <a:ext cx="10404567" cy="3094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캐러셀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영역의 크기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(600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300)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맞는 이미지 준비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여기에서는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images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폴더에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pic-1.jpg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pic-5.jpg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까지 모두 다섯 개의 이미지 준비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마크업과 분리해서 이미지를 언제든지 변경할 수 있도록 스크립트 파일에서 배열 형태로 저장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기본적으로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배열의 첫 번째 이미지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캐러셀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영역에 보이도록 지정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A6B43-CCFA-0424-0EB3-832D7D1E3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10"/>
          <a:stretch/>
        </p:blipFill>
        <p:spPr>
          <a:xfrm>
            <a:off x="973908" y="2736162"/>
            <a:ext cx="8225601" cy="1078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D0BEA3-8167-26B3-04CC-789DDFC08089}"/>
              </a:ext>
            </a:extLst>
          </p:cNvPr>
          <p:cNvSpPr txBox="1"/>
          <p:nvPr/>
        </p:nvSpPr>
        <p:spPr>
          <a:xfrm>
            <a:off x="306647" y="319086"/>
            <a:ext cx="5538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캐러셀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2200751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0F351A-F778-F79C-7BE9-FE218AD5C2D5}"/>
              </a:ext>
            </a:extLst>
          </p:cNvPr>
          <p:cNvSpPr txBox="1"/>
          <p:nvPr/>
        </p:nvSpPr>
        <p:spPr>
          <a:xfrm>
            <a:off x="496389" y="1308777"/>
            <a:ext cx="10476411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container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("#container");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캐러셀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영역</a:t>
            </a:r>
            <a:endParaRPr lang="en-US" altLang="ko-KR" sz="1400" kern="100" dirty="0">
              <a:solidFill>
                <a:srgbClr val="80808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pics = [`pic-1.jpg`, "pic-2.jpg", "pic-3.jpg", "pic-4.jpg", "pic-5.jpg"];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이미지 배열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vl="0" indent="0" algn="l" defTabSz="914400" rtl="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54000" algn="l"/>
              </a:tabLst>
              <a:defRPr/>
            </a:pPr>
            <a:endParaRPr lang="en-US" altLang="ko-KR" sz="1600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vl="0" indent="0" algn="l" defTabSz="914400" rtl="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54000" algn="l"/>
              </a:tabLst>
              <a:defRPr/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container.style.backgroundImage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url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(images/${pics[0]})`;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kumimoji="0" lang="ko-KR" altLang="ko-KR" sz="1400" b="0" i="0" u="none" strike="noStrike" kern="1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첫 번째 이미지를 기본으로 표시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6C7898-12F4-E5EA-C375-2195A7E35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3"/>
          <a:stretch/>
        </p:blipFill>
        <p:spPr>
          <a:xfrm>
            <a:off x="496389" y="3762415"/>
            <a:ext cx="3648891" cy="23123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60EFC6-BB1B-D5E8-132B-AB8FA4D3EDDA}"/>
              </a:ext>
            </a:extLst>
          </p:cNvPr>
          <p:cNvSpPr txBox="1"/>
          <p:nvPr/>
        </p:nvSpPr>
        <p:spPr>
          <a:xfrm>
            <a:off x="306647" y="319086"/>
            <a:ext cx="5538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캐러셀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261011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B3E84B-E729-487D-CA03-5EFEA36C360C}"/>
              </a:ext>
            </a:extLst>
          </p:cNvPr>
          <p:cNvSpPr txBox="1"/>
          <p:nvPr/>
        </p:nvSpPr>
        <p:spPr>
          <a:xfrm>
            <a:off x="731518" y="1307511"/>
            <a:ext cx="10404567" cy="2268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화살표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가져와서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arrows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발생하면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왼쪽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화살표인지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오른쪽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화살표인지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event.target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인지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right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인지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left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라면 이전 이미지로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right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라면 다음 이미지로 이동</a:t>
            </a: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첫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left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마지막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넘어가고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마지막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righ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첫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이미지로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이동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48F55-A1CC-6717-AD84-6EF2A0372337}"/>
              </a:ext>
            </a:extLst>
          </p:cNvPr>
          <p:cNvSpPr txBox="1"/>
          <p:nvPr/>
        </p:nvSpPr>
        <p:spPr>
          <a:xfrm>
            <a:off x="306647" y="319086"/>
            <a:ext cx="5538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캐러셀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219670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73ACF5-F57B-36A3-0D5F-FA589496AB86}"/>
              </a:ext>
            </a:extLst>
          </p:cNvPr>
          <p:cNvSpPr txBox="1"/>
          <p:nvPr/>
        </p:nvSpPr>
        <p:spPr>
          <a:xfrm>
            <a:off x="748936" y="1278763"/>
            <a:ext cx="9823269" cy="55840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arrows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(".arrow");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arrows.forEach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 arrow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arrow.addEventListener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if(e.target.id === "left") {</a:t>
            </a: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이전 이미지 표시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else if (e.target.id == "right") {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다음 이미지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표시</a:t>
            </a:r>
            <a:endParaRPr lang="ko-KR" altLang="ko-KR" sz="14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container.style.backgroundImage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url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(images/${pics[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]})`;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});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704F3-0730-39D8-77ED-B74B30972510}"/>
              </a:ext>
            </a:extLst>
          </p:cNvPr>
          <p:cNvSpPr txBox="1"/>
          <p:nvPr/>
        </p:nvSpPr>
        <p:spPr>
          <a:xfrm>
            <a:off x="306647" y="319086"/>
            <a:ext cx="5538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캐러셀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2315826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73ACF5-F57B-36A3-0D5F-FA589496AB86}"/>
              </a:ext>
            </a:extLst>
          </p:cNvPr>
          <p:cNvSpPr txBox="1"/>
          <p:nvPr/>
        </p:nvSpPr>
        <p:spPr>
          <a:xfrm>
            <a:off x="692331" y="1453728"/>
            <a:ext cx="7511143" cy="51783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arrows.forEach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 arrow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arrow.addEventListener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if(e.target.id === "left")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--;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if 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0) {               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pics.length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- 1;     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}    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 else if (e.target.id == "right") {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++;                      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if (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&gt;=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pics.length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) {     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                 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}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container.style.backgroundImage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url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(images/${pics[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]})`;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A2603-8798-5C5F-43F8-C2ACB06698F1}"/>
              </a:ext>
            </a:extLst>
          </p:cNvPr>
          <p:cNvSpPr txBox="1"/>
          <p:nvPr/>
        </p:nvSpPr>
        <p:spPr>
          <a:xfrm>
            <a:off x="306647" y="319086"/>
            <a:ext cx="5538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캐러셀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3628342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C1E1F8-40B1-6CA6-2A2F-6C94FEDA6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6"/>
          <a:stretch/>
        </p:blipFill>
        <p:spPr>
          <a:xfrm>
            <a:off x="1148759" y="1690688"/>
            <a:ext cx="7011172" cy="4654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691CD-2876-DC42-66DA-740EE599A962}"/>
              </a:ext>
            </a:extLst>
          </p:cNvPr>
          <p:cNvSpPr txBox="1"/>
          <p:nvPr/>
        </p:nvSpPr>
        <p:spPr>
          <a:xfrm>
            <a:off x="306647" y="319086"/>
            <a:ext cx="5538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캐러셀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500975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이벤트 전파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52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D5B288-6D45-F0E1-2C32-908D669CA374}"/>
              </a:ext>
            </a:extLst>
          </p:cNvPr>
          <p:cNvSpPr txBox="1"/>
          <p:nvPr/>
        </p:nvSpPr>
        <p:spPr>
          <a:xfrm>
            <a:off x="757644" y="1304379"/>
            <a:ext cx="9762310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 요소에서 이벤트가 발생했을 때 해당 요소에서만 이벤트가 처리되는 것이 아니라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해당 요소를 감싸고 있는 부모 요소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그리고 그 요소의 부모 요소에서도 똑같이 이벤트가 처리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이것을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 전파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라고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 </a:t>
            </a:r>
            <a:r>
              <a:rPr lang="ko-KR" altLang="en-US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버블링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‘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캡처링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 ,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 가지 형태가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8366F-1274-B69C-B45E-96FD230B82B0}"/>
              </a:ext>
            </a:extLst>
          </p:cNvPr>
          <p:cNvSpPr txBox="1"/>
          <p:nvPr/>
        </p:nvSpPr>
        <p:spPr>
          <a:xfrm>
            <a:off x="1051252" y="4008292"/>
            <a:ext cx="609765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addEventListener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ore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이벤트</a:t>
            </a:r>
            <a:r>
              <a:rPr lang="en-US" altLang="ko-Kore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ore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</a:t>
            </a:r>
            <a:r>
              <a:rPr lang="en-US" altLang="ko-Kore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ore-KR" sz="1600" i="1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캡처 여부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A81DB-1C4A-2B38-34BF-77C6E69360DB}"/>
              </a:ext>
            </a:extLst>
          </p:cNvPr>
          <p:cNvSpPr txBox="1"/>
          <p:nvPr/>
        </p:nvSpPr>
        <p:spPr>
          <a:xfrm>
            <a:off x="1051252" y="4512570"/>
            <a:ext cx="8838372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ore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캡처 여부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ore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이벤트를 </a:t>
            </a:r>
            <a:r>
              <a:rPr lang="ko-KR" altLang="ko-Kore-KR" sz="1600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캡처링하는지의</a:t>
            </a:r>
            <a:r>
              <a:rPr lang="ko-KR" altLang="ko-Kore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여부를 지정</a:t>
            </a:r>
            <a:r>
              <a:rPr lang="ko-KR" altLang="en-US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r>
              <a:rPr lang="ko-KR" altLang="en-US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F9AEA-4511-6FB4-301A-F0C0BD70662B}"/>
              </a:ext>
            </a:extLst>
          </p:cNvPr>
          <p:cNvSpPr txBox="1"/>
          <p:nvPr/>
        </p:nvSpPr>
        <p:spPr>
          <a:xfrm>
            <a:off x="966651" y="3429000"/>
            <a:ext cx="703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이벤트 </a:t>
            </a:r>
            <a:r>
              <a:rPr lang="ko-KR" altLang="en-US" sz="1600" dirty="0" err="1"/>
              <a:t>리스너를</a:t>
            </a:r>
            <a:r>
              <a:rPr lang="ko-KR" altLang="en-US" sz="1600" dirty="0"/>
              <a:t> 사용할 때 이벤트 전파 방식을 지정할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0E403-11ED-C7E9-D701-D3B8B7E0BB66}"/>
              </a:ext>
            </a:extLst>
          </p:cNvPr>
          <p:cNvSpPr txBox="1"/>
          <p:nvPr/>
        </p:nvSpPr>
        <p:spPr>
          <a:xfrm>
            <a:off x="306647" y="319086"/>
            <a:ext cx="54301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이벤트가 전파된다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462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D5B288-6D45-F0E1-2C32-908D669CA374}"/>
              </a:ext>
            </a:extLst>
          </p:cNvPr>
          <p:cNvSpPr txBox="1"/>
          <p:nvPr/>
        </p:nvSpPr>
        <p:spPr>
          <a:xfrm>
            <a:off x="705392" y="1163156"/>
            <a:ext cx="9762310" cy="12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이름에서 알 수 있듯이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위로 버블버블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~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발생한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요소에서부터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요소로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전달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모든 브라우저에서 대부분의 이벤트는 </a:t>
            </a:r>
            <a:r>
              <a:rPr lang="ko-KR" altLang="en-US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버블링된다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06684B-7941-2C1F-00A3-C8F89C775798}"/>
              </a:ext>
            </a:extLst>
          </p:cNvPr>
          <p:cNvSpPr txBox="1"/>
          <p:nvPr/>
        </p:nvSpPr>
        <p:spPr>
          <a:xfrm>
            <a:off x="853440" y="2745423"/>
            <a:ext cx="6853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06\bubbling.html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7F9836-7181-7F38-AE87-C6F9BB81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225" y="3609591"/>
            <a:ext cx="4284618" cy="2523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CEFCEC-E314-B240-0C9E-F1BA83C21C12}"/>
              </a:ext>
            </a:extLst>
          </p:cNvPr>
          <p:cNvSpPr txBox="1"/>
          <p:nvPr/>
        </p:nvSpPr>
        <p:spPr>
          <a:xfrm>
            <a:off x="853440" y="3207020"/>
            <a:ext cx="6372497" cy="30968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BODY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&lt;div onclick = "console.log('div')"&gt;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DIV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&lt;section onclick = "console.log('section')"&gt;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SECTION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&lt;p onclick = "console.log('p')"&gt;P&lt;/p&gt;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&lt;/section&gt;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&lt;/div&gt;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F11BC-3B93-3710-F3C4-36904F89CFD2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버블링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436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A4A92-3568-C1A2-0EA9-9DAE64096346}"/>
              </a:ext>
            </a:extLst>
          </p:cNvPr>
          <p:cNvSpPr txBox="1"/>
          <p:nvPr/>
        </p:nvSpPr>
        <p:spPr>
          <a:xfrm>
            <a:off x="583475" y="478861"/>
            <a:ext cx="9178834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브라우저에서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06\bubbling.html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열고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가장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안쪽에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＇P＇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하고 콘솔 창을 확인해 보자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477573-E7AF-F5D1-8A23-D20E02C1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87" y="1741714"/>
            <a:ext cx="4246040" cy="36960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60AA21E-C8F8-C1E2-F8A7-FE4B92FB6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5339"/>
            <a:ext cx="3979816" cy="3442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71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B3C79-D871-DF48-AB2D-0C74DCC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0507E-E910-E04D-A886-1C01FFC8741B}"/>
              </a:ext>
            </a:extLst>
          </p:cNvPr>
          <p:cNvSpPr txBox="1"/>
          <p:nvPr/>
        </p:nvSpPr>
        <p:spPr>
          <a:xfrm>
            <a:off x="1029350" y="1624616"/>
            <a:ext cx="9894063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endParaRPr kumimoji="1"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웹 브라우저나 사용자가 행하는 동작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사용자가 웹 문서 영역을 벗어나 하는 동작은 이벤트가 아님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91A7D-92AE-4996-97D6-F5F7B73FF95F}"/>
              </a:ext>
            </a:extLst>
          </p:cNvPr>
          <p:cNvSpPr txBox="1"/>
          <p:nvPr/>
        </p:nvSpPr>
        <p:spPr>
          <a:xfrm>
            <a:off x="1029350" y="3429000"/>
            <a:ext cx="9894063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이벤트 처리기</a:t>
            </a:r>
            <a:endParaRPr kumimoji="1"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이벤트가 발생했을 때 어떤 함수를 실행할지 알려줌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태그 안에서 이벤트를 처리할 때는 </a:t>
            </a:r>
            <a:r>
              <a:rPr lang="en-US" altLang="ko-KR" dirty="0"/>
              <a:t>“on”+”</a:t>
            </a:r>
            <a:r>
              <a:rPr lang="ko-KR" altLang="en-US" dirty="0"/>
              <a:t>이벤트명</a:t>
            </a:r>
            <a:r>
              <a:rPr lang="en-US" altLang="ko-KR" dirty="0"/>
              <a:t>“ </a:t>
            </a:r>
            <a:r>
              <a:rPr lang="ko-KR" altLang="en-US" dirty="0"/>
              <a:t>사용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클릭하면 </a:t>
            </a:r>
            <a:r>
              <a:rPr lang="en-US" altLang="ko-KR" dirty="0"/>
              <a:t>onclick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042E0-45AE-5DCF-4938-EBCB59994862}"/>
              </a:ext>
            </a:extLst>
          </p:cNvPr>
          <p:cNvSpPr txBox="1"/>
          <p:nvPr/>
        </p:nvSpPr>
        <p:spPr>
          <a:xfrm>
            <a:off x="306648" y="319086"/>
            <a:ext cx="2703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868619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76F89BE-1BD3-A4BB-6282-E20717570EEF}"/>
              </a:ext>
            </a:extLst>
          </p:cNvPr>
          <p:cNvSpPr txBox="1"/>
          <p:nvPr/>
        </p:nvSpPr>
        <p:spPr>
          <a:xfrm>
            <a:off x="724988" y="1118030"/>
            <a:ext cx="978843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이벤트가 발생하면 해당 이벤트와 관련된 정보는 </a:t>
            </a:r>
            <a:r>
              <a:rPr lang="en-US" altLang="ko-KR" sz="1600" dirty="0"/>
              <a:t>event </a:t>
            </a:r>
            <a:r>
              <a:rPr lang="ko-KR" altLang="en-US" sz="1600" dirty="0"/>
              <a:t>객체에 담겨진다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이벤트 전파와 관련이 있는 프로퍼티는 </a:t>
            </a:r>
            <a:r>
              <a:rPr lang="en-US" altLang="ko-KR" sz="1600" dirty="0"/>
              <a:t>target </a:t>
            </a:r>
            <a:r>
              <a:rPr lang="ko-KR" altLang="en-US" sz="1600" dirty="0"/>
              <a:t>프로퍼티와 </a:t>
            </a:r>
            <a:r>
              <a:rPr lang="en-US" altLang="ko-KR" sz="1600" dirty="0" err="1"/>
              <a:t>currentTarget</a:t>
            </a:r>
            <a:r>
              <a:rPr lang="en-US" altLang="ko-KR" sz="1600" dirty="0"/>
              <a:t> </a:t>
            </a:r>
            <a:r>
              <a:rPr lang="ko-KR" altLang="en-US" sz="1600" dirty="0"/>
              <a:t>프로퍼티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target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이벤트가 처음 발생한 요소</a:t>
            </a:r>
            <a:r>
              <a:rPr lang="en-US" altLang="ko-KR" sz="1600" dirty="0"/>
              <a:t>,  </a:t>
            </a:r>
            <a:r>
              <a:rPr lang="en-US" altLang="ko-KR" sz="1600" b="1" dirty="0" err="1"/>
              <a:t>currentTarget</a:t>
            </a:r>
            <a:r>
              <a:rPr lang="en-US" altLang="ko-KR" sz="1600" dirty="0"/>
              <a:t> : </a:t>
            </a:r>
            <a:r>
              <a:rPr lang="ko-KR" altLang="en-US" sz="1600" dirty="0"/>
              <a:t>이벤트가 전파된 현재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D16AB-4F47-53EF-5E16-DED4B289CFC8}"/>
              </a:ext>
            </a:extLst>
          </p:cNvPr>
          <p:cNvSpPr txBox="1"/>
          <p:nvPr/>
        </p:nvSpPr>
        <p:spPr>
          <a:xfrm>
            <a:off x="855617" y="2474414"/>
            <a:ext cx="323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\propagation.js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AD91A-F9C1-DAE8-AFCA-4F4E82300110}"/>
              </a:ext>
            </a:extLst>
          </p:cNvPr>
          <p:cNvSpPr txBox="1"/>
          <p:nvPr/>
        </p:nvSpPr>
        <p:spPr>
          <a:xfrm>
            <a:off x="855617" y="2853278"/>
            <a:ext cx="6372497" cy="36508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elements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('*');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(let element of elements)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element.addEventListener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e =&gt; </a:t>
            </a:r>
          </a:p>
          <a:p>
            <a:pPr>
              <a:lnSpc>
                <a:spcPct val="150000"/>
              </a:lnSpc>
            </a:pPr>
            <a:r>
              <a:rPr lang="en-US" altLang="ko-KR" sz="1600" b="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console.log(`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event.target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e.target.tagName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event.currentTarget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e.currentTarget.tagName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}`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AB2FF-2EC4-2615-FFAF-E5F25C174243}"/>
              </a:ext>
            </a:extLst>
          </p:cNvPr>
          <p:cNvSpPr txBox="1"/>
          <p:nvPr/>
        </p:nvSpPr>
        <p:spPr>
          <a:xfrm>
            <a:off x="7776754" y="3254142"/>
            <a:ext cx="3559629" cy="703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</a:rPr>
              <a:t>이벤트 </a:t>
            </a:r>
            <a:r>
              <a:rPr lang="ko-KR" altLang="en-US" sz="1400" dirty="0" err="1">
                <a:solidFill>
                  <a:schemeClr val="accent1"/>
                </a:solidFill>
              </a:rPr>
              <a:t>리스너에</a:t>
            </a:r>
            <a:r>
              <a:rPr lang="ko-KR" altLang="en-US" sz="1400" dirty="0">
                <a:solidFill>
                  <a:schemeClr val="accent1"/>
                </a:solidFill>
              </a:rPr>
              <a:t> 전파 관련 옵션이 없으므로 기본값 </a:t>
            </a:r>
            <a:r>
              <a:rPr lang="en-US" altLang="ko-KR" sz="1400" dirty="0">
                <a:solidFill>
                  <a:schemeClr val="accent1"/>
                </a:solidFill>
              </a:rPr>
              <a:t>false </a:t>
            </a:r>
            <a:r>
              <a:rPr lang="ko-KR" altLang="en-US" sz="1400" dirty="0">
                <a:solidFill>
                  <a:schemeClr val="accent1"/>
                </a:solidFill>
              </a:rPr>
              <a:t>사용 </a:t>
            </a: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</a:rPr>
              <a:t>이벤트 </a:t>
            </a:r>
            <a:r>
              <a:rPr lang="ko-KR" altLang="en-US" sz="1400" dirty="0" err="1">
                <a:solidFill>
                  <a:schemeClr val="accent1"/>
                </a:solidFill>
              </a:rPr>
              <a:t>버블링</a:t>
            </a:r>
            <a:r>
              <a:rPr lang="en-US" altLang="ko-KR" sz="1400" dirty="0">
                <a:solidFill>
                  <a:schemeClr val="accent1"/>
                </a:solidFill>
              </a:rPr>
              <a:t>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640CB-BE12-CFA2-1915-9329103CBC48}"/>
              </a:ext>
            </a:extLst>
          </p:cNvPr>
          <p:cNvSpPr txBox="1"/>
          <p:nvPr/>
        </p:nvSpPr>
        <p:spPr>
          <a:xfrm>
            <a:off x="306648" y="319086"/>
            <a:ext cx="9305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event.target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event.currentTarget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3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A207839-99FB-6377-3D34-D87D777A0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7" b="9141"/>
          <a:stretch/>
        </p:blipFill>
        <p:spPr bwMode="auto">
          <a:xfrm>
            <a:off x="6026332" y="1494698"/>
            <a:ext cx="5758825" cy="4070077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4BE6A-AAE8-8AC0-BD61-98EC33CAC799}"/>
              </a:ext>
            </a:extLst>
          </p:cNvPr>
          <p:cNvSpPr txBox="1"/>
          <p:nvPr/>
        </p:nvSpPr>
        <p:spPr>
          <a:xfrm>
            <a:off x="714102" y="791547"/>
            <a:ext cx="8038012" cy="2637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브라우저에서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06\propagation.html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열고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가장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안쪽의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버블링을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요소에서부터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최상위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요소까지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전파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됨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event.target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계속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'P'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event.currentTarget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'P'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'HTML'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까지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버블링</a:t>
            </a:r>
            <a:r>
              <a:rPr lang="ko-KR" altLang="en-US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2257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6B7ADB-17B6-6CBE-FCAA-1E877875EB2A}"/>
              </a:ext>
            </a:extLst>
          </p:cNvPr>
          <p:cNvSpPr txBox="1"/>
          <p:nvPr/>
        </p:nvSpPr>
        <p:spPr>
          <a:xfrm>
            <a:off x="777239" y="1377518"/>
            <a:ext cx="10515599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캡처링은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발생하면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최상위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시작해서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발생한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요소까지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전파되는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방식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캡처링을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사용하려면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옵션을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'true'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지정해야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86C6C-5DDA-F636-5748-1C7B2423FEDD}"/>
              </a:ext>
            </a:extLst>
          </p:cNvPr>
          <p:cNvSpPr txBox="1"/>
          <p:nvPr/>
        </p:nvSpPr>
        <p:spPr>
          <a:xfrm>
            <a:off x="977536" y="3022526"/>
            <a:ext cx="7356567" cy="38354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elements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document.querySelectorAll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('*');  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(let element of elements)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element.addEventListener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("click", e =&gt;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console.log(`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event.target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e.target.tagName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event.currentTarget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e.currentTarget.tagName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}`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F4C47-C577-AB27-E1DA-CBAB1DFD5377}"/>
              </a:ext>
            </a:extLst>
          </p:cNvPr>
          <p:cNvSpPr txBox="1"/>
          <p:nvPr/>
        </p:nvSpPr>
        <p:spPr>
          <a:xfrm>
            <a:off x="977537" y="2564896"/>
            <a:ext cx="6853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\capturing.js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59F4F-D760-E627-DA65-A3546ECAEE36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캡처링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181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9DDE06C-4E91-0C57-7585-80E49539C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0" b="10828"/>
          <a:stretch/>
        </p:blipFill>
        <p:spPr bwMode="auto">
          <a:xfrm>
            <a:off x="1065031" y="953192"/>
            <a:ext cx="7094901" cy="4951615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6D6C18-97EB-A232-6ACA-6CE03851615D}"/>
              </a:ext>
            </a:extLst>
          </p:cNvPr>
          <p:cNvSpPr txBox="1"/>
          <p:nvPr/>
        </p:nvSpPr>
        <p:spPr>
          <a:xfrm>
            <a:off x="2664823" y="3169920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dirty="0">
                <a:solidFill>
                  <a:srgbClr val="C00000"/>
                </a:solidFill>
              </a:rPr>
              <a:t>클릭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408F9-49EB-D375-6543-EBE6772A13FE}"/>
              </a:ext>
            </a:extLst>
          </p:cNvPr>
          <p:cNvSpPr txBox="1"/>
          <p:nvPr/>
        </p:nvSpPr>
        <p:spPr>
          <a:xfrm>
            <a:off x="8647612" y="4937760"/>
            <a:ext cx="286328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target</a:t>
            </a:r>
            <a:r>
              <a:rPr lang="ko-KR" altLang="en-US" sz="1600" dirty="0"/>
              <a:t>과  </a:t>
            </a:r>
            <a:r>
              <a:rPr lang="en-US" altLang="ko-KR" sz="1600" dirty="0" err="1"/>
              <a:t>curretTarget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값이</a:t>
            </a:r>
            <a:r>
              <a:rPr lang="en-US" altLang="ko-KR" sz="1600" dirty="0"/>
              <a:t> </a:t>
            </a:r>
            <a:r>
              <a:rPr lang="ko-KR" altLang="en-US" sz="1600" dirty="0"/>
              <a:t>어떻게 달라지는지 확인</a:t>
            </a:r>
          </a:p>
        </p:txBody>
      </p:sp>
    </p:spTree>
    <p:extLst>
      <p:ext uri="{BB962C8B-B14F-4D97-AF65-F5344CB8AC3E}">
        <p14:creationId xmlns:p14="http://schemas.microsoft.com/office/powerpoint/2010/main" val="1632049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E2AEAD4-DF38-8746-B4AE-88D3BC136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sz="6000"/>
              <a:t>05. </a:t>
            </a:r>
            <a:r>
              <a:rPr kumimoji="1" lang="ko-KR" altLang="en-US" sz="6000"/>
              <a:t>함수와 이벤트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CD8D522B-AEA3-C84B-9A26-56BD412CB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355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D575DC-337A-440F-897D-0FD30291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64DECD-1FBC-4656-A567-CCC7961E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3" y="1820085"/>
            <a:ext cx="7173326" cy="431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F22E5F-8A25-38D4-3234-48184E00EF3C}"/>
              </a:ext>
            </a:extLst>
          </p:cNvPr>
          <p:cNvSpPr txBox="1"/>
          <p:nvPr/>
        </p:nvSpPr>
        <p:spPr>
          <a:xfrm>
            <a:off x="306647" y="319086"/>
            <a:ext cx="101218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버튼 클릭해서 상세 설명 열고 닫기</a:t>
            </a:r>
          </a:p>
        </p:txBody>
      </p:sp>
    </p:spTree>
    <p:extLst>
      <p:ext uri="{BB962C8B-B14F-4D97-AF65-F5344CB8AC3E}">
        <p14:creationId xmlns:p14="http://schemas.microsoft.com/office/powerpoint/2010/main" val="1648930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810582-7C0B-4749-AB13-339771F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EAA3A4-8AA0-4E3E-B970-69FADC37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1949"/>
            <a:ext cx="7998229" cy="2838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2E3EA9-69C8-4D71-B212-EE602C079A28}"/>
              </a:ext>
            </a:extLst>
          </p:cNvPr>
          <p:cNvSpPr txBox="1"/>
          <p:nvPr/>
        </p:nvSpPr>
        <p:spPr>
          <a:xfrm>
            <a:off x="762693" y="2214402"/>
            <a:ext cx="6186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상세 설명 여는 함수 </a:t>
            </a:r>
            <a:r>
              <a:rPr lang="en-US" altLang="ko-KR" b="1" dirty="0"/>
              <a:t>&amp; </a:t>
            </a:r>
            <a:r>
              <a:rPr lang="ko-KR" altLang="en-US" b="1" dirty="0"/>
              <a:t>닫는 함수 </a:t>
            </a:r>
            <a:r>
              <a:rPr lang="en-US" altLang="ko-KR" b="1" dirty="0"/>
              <a:t>(05\</a:t>
            </a:r>
            <a:r>
              <a:rPr lang="en-US" altLang="ko-KR" b="1" dirty="0" err="1"/>
              <a:t>js</a:t>
            </a:r>
            <a:r>
              <a:rPr lang="en-US" altLang="ko-KR" b="1" dirty="0"/>
              <a:t>\event.js)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1F64A-9FF6-417D-B33D-EB48F66F891A}"/>
              </a:ext>
            </a:extLst>
          </p:cNvPr>
          <p:cNvSpPr txBox="1"/>
          <p:nvPr/>
        </p:nvSpPr>
        <p:spPr>
          <a:xfrm>
            <a:off x="9094124" y="1105593"/>
            <a:ext cx="2687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70C0"/>
                </a:solidFill>
              </a:rPr>
              <a:t>실습 파일 </a:t>
            </a:r>
            <a:r>
              <a:rPr lang="en-US" altLang="ko-KR" sz="1400" dirty="0">
                <a:solidFill>
                  <a:srgbClr val="0070C0"/>
                </a:solidFill>
              </a:rPr>
              <a:t>:</a:t>
            </a:r>
          </a:p>
          <a:p>
            <a:pPr algn="r"/>
            <a:r>
              <a:rPr lang="en-US" altLang="ko-KR" sz="1400" dirty="0">
                <a:solidFill>
                  <a:srgbClr val="0070C0"/>
                </a:solidFill>
              </a:rPr>
              <a:t>05\event.html, 05\</a:t>
            </a:r>
            <a:r>
              <a:rPr lang="en-US" altLang="ko-KR" sz="1400" dirty="0" err="1">
                <a:solidFill>
                  <a:srgbClr val="0070C0"/>
                </a:solidFill>
              </a:rPr>
              <a:t>js</a:t>
            </a:r>
            <a:r>
              <a:rPr lang="en-US" altLang="ko-KR" sz="1400" dirty="0">
                <a:solidFill>
                  <a:srgbClr val="0070C0"/>
                </a:solidFill>
              </a:rPr>
              <a:t>\event.js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FD69B-0F40-89EE-8E4E-92946E16034C}"/>
              </a:ext>
            </a:extLst>
          </p:cNvPr>
          <p:cNvSpPr txBox="1"/>
          <p:nvPr/>
        </p:nvSpPr>
        <p:spPr>
          <a:xfrm>
            <a:off x="306647" y="319086"/>
            <a:ext cx="8156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버튼 클릭해서 상세 설명 열고 닫기</a:t>
            </a:r>
          </a:p>
        </p:txBody>
      </p:sp>
    </p:spTree>
    <p:extLst>
      <p:ext uri="{BB962C8B-B14F-4D97-AF65-F5344CB8AC3E}">
        <p14:creationId xmlns:p14="http://schemas.microsoft.com/office/powerpoint/2010/main" val="3285386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810582-7C0B-4749-AB13-339771F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E3EA9-69C8-4D71-B212-EE602C079A28}"/>
              </a:ext>
            </a:extLst>
          </p:cNvPr>
          <p:cNvSpPr txBox="1"/>
          <p:nvPr/>
        </p:nvSpPr>
        <p:spPr>
          <a:xfrm>
            <a:off x="838200" y="2214402"/>
            <a:ext cx="6784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버튼 클릭했을 때 함수 실행하기 </a:t>
            </a:r>
            <a:r>
              <a:rPr lang="en-US" altLang="ko-KR" b="1" dirty="0"/>
              <a:t>(05\event.html)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AFA737-B40B-4ADE-9C67-57143AD8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6" y="2856630"/>
            <a:ext cx="6989102" cy="28352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75C3FBA-4AD3-4DC6-A838-56ECCD971A53}"/>
              </a:ext>
            </a:extLst>
          </p:cNvPr>
          <p:cNvSpPr/>
          <p:nvPr/>
        </p:nvSpPr>
        <p:spPr>
          <a:xfrm>
            <a:off x="1679171" y="3507971"/>
            <a:ext cx="5852160" cy="2417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E69A32-A6C6-4633-8313-CBEFE60D0D39}"/>
              </a:ext>
            </a:extLst>
          </p:cNvPr>
          <p:cNvSpPr/>
          <p:nvPr/>
        </p:nvSpPr>
        <p:spPr>
          <a:xfrm>
            <a:off x="1679171" y="5062451"/>
            <a:ext cx="5852160" cy="2417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6F963-A50E-21A3-6843-0BEA5F685045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버튼 클릭해서 상세 설명 열고 닫기</a:t>
            </a:r>
          </a:p>
        </p:txBody>
      </p:sp>
    </p:spTree>
    <p:extLst>
      <p:ext uri="{BB962C8B-B14F-4D97-AF65-F5344CB8AC3E}">
        <p14:creationId xmlns:p14="http://schemas.microsoft.com/office/powerpoint/2010/main" val="87240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B3C79-D871-DF48-AB2D-0C74DCC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0507E-E910-E04D-A886-1C01FFC8741B}"/>
              </a:ext>
            </a:extLst>
          </p:cNvPr>
          <p:cNvSpPr txBox="1"/>
          <p:nvPr/>
        </p:nvSpPr>
        <p:spPr>
          <a:xfrm>
            <a:off x="1428362" y="1270085"/>
            <a:ext cx="4044592" cy="91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>
                <a:latin typeface="Malgun Gothic" panose="020B0503020000020004" pitchFamily="34" charset="-127"/>
                <a:ea typeface="Malgun Gothic" panose="020B0503020000020004" pitchFamily="34" charset="-127"/>
              </a:rPr>
              <a:t>마우스 이벤트</a:t>
            </a:r>
            <a:endParaRPr kumimoji="1" lang="en-US" altLang="ko-KR" sz="20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D7F75-BAC0-D042-889F-C91C5BF3DE50}"/>
              </a:ext>
            </a:extLst>
          </p:cNvPr>
          <p:cNvSpPr txBox="1"/>
          <p:nvPr/>
        </p:nvSpPr>
        <p:spPr>
          <a:xfrm>
            <a:off x="6296197" y="1135020"/>
            <a:ext cx="4044592" cy="91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>
                <a:latin typeface="Malgun Gothic" panose="020B0503020000020004" pitchFamily="34" charset="-127"/>
                <a:ea typeface="Malgun Gothic" panose="020B0503020000020004" pitchFamily="34" charset="-127"/>
              </a:rPr>
              <a:t>키보드 이벤트</a:t>
            </a:r>
            <a:endParaRPr kumimoji="1" lang="en-US" altLang="ko-KR" sz="20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48C887-3B48-8F47-BB84-DD09BB31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40891"/>
            <a:ext cx="4203700" cy="210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70CE95-292F-764E-8DBB-3788763A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97" y="1840891"/>
            <a:ext cx="42672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D02B84-5134-624A-BD38-DA612764ECCC}"/>
              </a:ext>
            </a:extLst>
          </p:cNvPr>
          <p:cNvSpPr txBox="1"/>
          <p:nvPr/>
        </p:nvSpPr>
        <p:spPr>
          <a:xfrm>
            <a:off x="6296197" y="3424740"/>
            <a:ext cx="4044592" cy="91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>
                <a:latin typeface="Malgun Gothic" panose="020B0503020000020004" pitchFamily="34" charset="-127"/>
                <a:ea typeface="Malgun Gothic" panose="020B0503020000020004" pitchFamily="34" charset="-127"/>
              </a:rPr>
              <a:t>문서 로딩 이벤트</a:t>
            </a:r>
            <a:endParaRPr kumimoji="1" lang="en-US" altLang="ko-KR" sz="20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927849-52D4-B347-BCFC-5A8C56A6B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197" y="4052026"/>
            <a:ext cx="4216400" cy="1917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4EB3F4-070F-C444-A273-FFEC4AAA1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771052"/>
            <a:ext cx="4292600" cy="193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F96E3F-01DD-0246-9AAD-D6F3D870BE54}"/>
              </a:ext>
            </a:extLst>
          </p:cNvPr>
          <p:cNvSpPr txBox="1"/>
          <p:nvPr/>
        </p:nvSpPr>
        <p:spPr>
          <a:xfrm>
            <a:off x="1352409" y="4260855"/>
            <a:ext cx="4044592" cy="91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>
                <a:latin typeface="Malgun Gothic" panose="020B0503020000020004" pitchFamily="34" charset="-127"/>
                <a:ea typeface="Malgun Gothic" panose="020B0503020000020004" pitchFamily="34" charset="-127"/>
              </a:rPr>
              <a:t>폼 이벤트</a:t>
            </a:r>
            <a:endParaRPr kumimoji="1" lang="en-US" altLang="ko-KR" sz="20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C17A1-07F8-254B-3176-C1361AB14ED9}"/>
              </a:ext>
            </a:extLst>
          </p:cNvPr>
          <p:cNvSpPr txBox="1"/>
          <p:nvPr/>
        </p:nvSpPr>
        <p:spPr>
          <a:xfrm>
            <a:off x="306647" y="319086"/>
            <a:ext cx="4249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이벤트의 종류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33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6FC47D2-6D64-0D18-6B32-2C4F4499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247609"/>
            <a:ext cx="7785636" cy="26071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37005-CA63-6E48-0E2B-1410D9BB79A4}"/>
              </a:ext>
            </a:extLst>
          </p:cNvPr>
          <p:cNvSpPr txBox="1"/>
          <p:nvPr/>
        </p:nvSpPr>
        <p:spPr>
          <a:xfrm>
            <a:off x="306648" y="319086"/>
            <a:ext cx="7541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로딩과 관련된 이벤트</a:t>
            </a:r>
          </a:p>
        </p:txBody>
      </p:sp>
    </p:spTree>
    <p:extLst>
      <p:ext uri="{BB962C8B-B14F-4D97-AF65-F5344CB8AC3E}">
        <p14:creationId xmlns:p14="http://schemas.microsoft.com/office/powerpoint/2010/main" val="8341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C251F-F145-33B3-EE47-048266598DDC}"/>
              </a:ext>
            </a:extLst>
          </p:cNvPr>
          <p:cNvSpPr txBox="1"/>
          <p:nvPr/>
        </p:nvSpPr>
        <p:spPr>
          <a:xfrm>
            <a:off x="846908" y="1380528"/>
            <a:ext cx="712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마우스</a:t>
            </a:r>
            <a:r>
              <a:rPr kumimoji="1" lang="ko-KR" altLang="en-US" sz="1600"/>
              <a:t> 버튼이나 휠 버튼을 조작할 때 발생하는 이벤트 </a:t>
            </a:r>
            <a:endParaRPr kumimoji="1" lang="ko-Kore-KR" altLang="en-US" sz="1600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ED57407-80A1-D90D-4DA4-319498ED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08" y="1813454"/>
            <a:ext cx="8945732" cy="348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83CB5B-7C49-2FF5-BA32-6F891CD5CD2E}"/>
              </a:ext>
            </a:extLst>
          </p:cNvPr>
          <p:cNvSpPr txBox="1"/>
          <p:nvPr/>
        </p:nvSpPr>
        <p:spPr>
          <a:xfrm>
            <a:off x="306647" y="319086"/>
            <a:ext cx="6251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마우스와 관련된 이벤트</a:t>
            </a:r>
          </a:p>
        </p:txBody>
      </p:sp>
    </p:spTree>
    <p:extLst>
      <p:ext uri="{BB962C8B-B14F-4D97-AF65-F5344CB8AC3E}">
        <p14:creationId xmlns:p14="http://schemas.microsoft.com/office/powerpoint/2010/main" val="137425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C251F-F145-33B3-EE47-048266598DDC}"/>
              </a:ext>
            </a:extLst>
          </p:cNvPr>
          <p:cNvSpPr txBox="1"/>
          <p:nvPr/>
        </p:nvSpPr>
        <p:spPr>
          <a:xfrm>
            <a:off x="631885" y="1307510"/>
            <a:ext cx="712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키보드에서 특정 키를 조작할 때 발생하는 이벤트 </a:t>
            </a:r>
            <a:endParaRPr kumimoji="1" lang="ko-Kore-KR" altLang="en-US" sz="16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B64E746-879F-F117-8C4F-5073B5F1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790418"/>
            <a:ext cx="7300219" cy="1485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66AD4B-010D-D3EC-B504-C88DEEDB4722}"/>
              </a:ext>
            </a:extLst>
          </p:cNvPr>
          <p:cNvSpPr txBox="1"/>
          <p:nvPr/>
        </p:nvSpPr>
        <p:spPr>
          <a:xfrm>
            <a:off x="306648" y="319086"/>
            <a:ext cx="5914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키보드와 관련된 이벤트</a:t>
            </a:r>
          </a:p>
        </p:txBody>
      </p:sp>
    </p:spTree>
    <p:extLst>
      <p:ext uri="{BB962C8B-B14F-4D97-AF65-F5344CB8AC3E}">
        <p14:creationId xmlns:p14="http://schemas.microsoft.com/office/powerpoint/2010/main" val="9552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C251F-F145-33B3-EE47-048266598DDC}"/>
              </a:ext>
            </a:extLst>
          </p:cNvPr>
          <p:cNvSpPr txBox="1"/>
          <p:nvPr/>
        </p:nvSpPr>
        <p:spPr>
          <a:xfrm>
            <a:off x="733697" y="1421559"/>
            <a:ext cx="712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폼 요소에 내용을 입력하면서 발생할 수 있는 이벤트</a:t>
            </a:r>
            <a:endParaRPr kumimoji="1" lang="ko-Kore-KR" altLang="en-US" sz="1600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765FAE0-65BC-CDE3-D421-7C1FAA24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2" y="1913758"/>
            <a:ext cx="8569972" cy="3030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183026-EAAA-349C-2326-4C489978884D}"/>
              </a:ext>
            </a:extLst>
          </p:cNvPr>
          <p:cNvSpPr txBox="1"/>
          <p:nvPr/>
        </p:nvSpPr>
        <p:spPr>
          <a:xfrm>
            <a:off x="306648" y="319086"/>
            <a:ext cx="43796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폼과 관련된 이벤트</a:t>
            </a:r>
          </a:p>
        </p:txBody>
      </p:sp>
    </p:spTree>
    <p:extLst>
      <p:ext uri="{BB962C8B-B14F-4D97-AF65-F5344CB8AC3E}">
        <p14:creationId xmlns:p14="http://schemas.microsoft.com/office/powerpoint/2010/main" val="34016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2618</Words>
  <Application>Microsoft Office PowerPoint</Application>
  <PresentationFormat>와이드스크린</PresentationFormat>
  <Paragraphs>366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D2Coding</vt:lpstr>
      <vt:lpstr>KoPubWorld돋움체 Bold</vt:lpstr>
      <vt:lpstr>TDc_SSiMyungJo_120_OTF</vt:lpstr>
      <vt:lpstr>Malgun Gothic</vt:lpstr>
      <vt:lpstr>Malgun Gothic</vt:lpstr>
      <vt:lpstr>Arial</vt:lpstr>
      <vt:lpstr>Calibri</vt:lpstr>
      <vt:lpstr>Office 테마</vt:lpstr>
      <vt:lpstr>PowerPoint 프레젠테이션</vt:lpstr>
      <vt:lpstr>01[HTML+CSS+ JAVASCRIPT] 이벤트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이벤트 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(예) 텍스트 필드에 입력한 글자 수 체크</vt:lpstr>
      <vt:lpstr>(예) 텍스트 필드에 입력한 글자 수 체크</vt:lpstr>
      <vt:lpstr>(예) 텍스트 필드에 입력한 글자 수 체크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이벤트 객체</vt:lpstr>
      <vt:lpstr>PowerPoint 프레젠테이션</vt:lpstr>
      <vt:lpstr>(예) 마우스 클릭 위치 알아내기</vt:lpstr>
      <vt:lpstr>(예) 키보드 키를 눌렀을 때 키값 알아내기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이벤트 전파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05. 함수와 이벤트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21</cp:revision>
  <dcterms:created xsi:type="dcterms:W3CDTF">2023-02-26T07:55:58Z</dcterms:created>
  <dcterms:modified xsi:type="dcterms:W3CDTF">2023-05-20T15:30:24Z</dcterms:modified>
</cp:coreProperties>
</file>