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3" r:id="rId3"/>
    <p:sldId id="22815" r:id="rId4"/>
    <p:sldId id="22849" r:id="rId5"/>
    <p:sldId id="22816" r:id="rId6"/>
    <p:sldId id="22817" r:id="rId7"/>
    <p:sldId id="22818" r:id="rId8"/>
    <p:sldId id="22819" r:id="rId9"/>
    <p:sldId id="22820" r:id="rId10"/>
    <p:sldId id="22821" r:id="rId11"/>
    <p:sldId id="22850" r:id="rId12"/>
    <p:sldId id="22822" r:id="rId13"/>
    <p:sldId id="22823" r:id="rId14"/>
    <p:sldId id="22824" r:id="rId15"/>
    <p:sldId id="22851" r:id="rId16"/>
    <p:sldId id="22825" r:id="rId17"/>
    <p:sldId id="22826" r:id="rId18"/>
    <p:sldId id="22827" r:id="rId19"/>
    <p:sldId id="22828" r:id="rId20"/>
    <p:sldId id="22829" r:id="rId21"/>
    <p:sldId id="22830" r:id="rId22"/>
    <p:sldId id="22831" r:id="rId23"/>
    <p:sldId id="22832" r:id="rId24"/>
    <p:sldId id="22833" r:id="rId25"/>
    <p:sldId id="22834" r:id="rId26"/>
    <p:sldId id="22835" r:id="rId27"/>
    <p:sldId id="22836" r:id="rId28"/>
    <p:sldId id="22837" r:id="rId29"/>
    <p:sldId id="22838" r:id="rId30"/>
    <p:sldId id="22839" r:id="rId31"/>
    <p:sldId id="22840" r:id="rId32"/>
    <p:sldId id="22841" r:id="rId33"/>
    <p:sldId id="22842" r:id="rId34"/>
    <p:sldId id="22852" r:id="rId35"/>
    <p:sldId id="22843" r:id="rId36"/>
    <p:sldId id="22844" r:id="rId37"/>
    <p:sldId id="22845" r:id="rId38"/>
    <p:sldId id="22853" r:id="rId39"/>
    <p:sldId id="22846" r:id="rId40"/>
    <p:sldId id="22847" r:id="rId41"/>
    <p:sldId id="22848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FC868-0A25-B107-7FAF-9E62D8E0D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E8BD6D-9912-239A-D505-0EB761DF3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9A193-108B-7D2A-B731-D8066535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23E0-77D3-4944-832A-46FDE415336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FE300-DE53-D4B0-6786-C7A14871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9FEDE-BD4B-B5B4-76F5-D7150B7D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25F7-2CF2-42A9-9917-71938DE64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83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0EAB0-1890-6051-4970-678C2313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F82975-6813-4DEE-7A00-B99B65873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3CE09-D9C8-CA0E-ADF0-680221E3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23E0-77D3-4944-832A-46FDE415336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8EE64-581C-130B-36D0-A3312A49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3DFFF-2C99-B945-F525-8102D36D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25F7-2CF2-42A9-9917-71938DE64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51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2A9EDC-0BC1-1F16-0BB7-5A39EC70E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8F32EE-812B-F753-F51D-ACB899960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41388-DD62-D8FA-2A00-39353B63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23E0-77D3-4944-832A-46FDE415336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8F11A-29D8-AB29-556E-B81C0365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42814-4F8C-D175-466D-33AB57EC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25F7-2CF2-42A9-9917-71938DE64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8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B4EA7-12FE-28A3-49C1-1ADA98C2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DEDB7E-CACA-998C-F80F-F070A34C0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76D0F-7473-0E81-C863-B00C498E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23E0-77D3-4944-832A-46FDE415336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4F508-2A38-DAE4-8AA8-73FC3993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3468AE-226E-75E9-6B70-32F3C403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25F7-2CF2-42A9-9917-71938DE64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04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6616D-6D5D-18EB-AB05-415AE221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D0DC9C-AF3C-00DB-C486-8F8461D35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F3D75B-D569-3216-E7EF-06675B51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23E0-77D3-4944-832A-46FDE415336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33860-BC38-B30E-8DB3-F64B77C9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1B3CB-B012-C620-D248-73C9EB45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25F7-2CF2-42A9-9917-71938DE64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A6AE2-2DFB-CDA0-3086-41304AE8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ED07A3-5B76-85AA-5081-889BBBF83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3A1BEC-041D-5AA6-39B0-3926A4565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D70DA8-1E3B-48AA-625C-1BE89650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23E0-77D3-4944-832A-46FDE415336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934119-ECED-25BD-BEF5-6131F108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2E8195-29A9-79EA-1FEA-FDE80D43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25F7-2CF2-42A9-9917-71938DE64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15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2CDCD-A619-5BC0-FB79-6A7994FAE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1D4BA2-E5FF-2E87-CFFD-90AFA9D24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EA074C-B080-A7B1-4F69-8791A05AB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BAADF7-8AC8-F106-1513-8C0020B12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E958E9-8774-6BFD-407B-BEE48030A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AB9870-255C-323C-48B0-8EA2A5D8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23E0-77D3-4944-832A-46FDE415336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8946CE-0FAC-7976-715F-BEDAA789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CD1C9E-6EF7-EA38-E16F-ACF15DD2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25F7-2CF2-42A9-9917-71938DE64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9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8B3C0-1AF6-34CC-A081-2505B700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4294D4-58BF-E59B-A926-2FD21C93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23E0-77D3-4944-832A-46FDE415336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44B704-FB80-4EDD-4D09-84771BC3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286158-D4EF-9982-C487-47857048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25F7-2CF2-42A9-9917-71938DE64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33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5EAD69-B19B-13FF-0CEB-483C5FAE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23E0-77D3-4944-832A-46FDE415336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5A8A6A-443E-890F-1703-955856E0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38652A-E7DE-CE02-F9EA-C29008A6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25F7-2CF2-42A9-9917-71938DE64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48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46FE6-893F-85CA-0F54-3C2AD1D1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B001DF-C438-9B48-1EFD-CE1E4E1BD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CAA44-AED8-7BF6-42C3-538B70338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25757D-21F6-C27C-F90F-7FB80A4D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23E0-77D3-4944-832A-46FDE415336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943D60-4544-9D4C-6337-934F0B54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FE6835-53C0-4A4B-B196-80D09942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25F7-2CF2-42A9-9917-71938DE64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91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BEC42-2E7E-7608-2ED6-968BB603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8DCFB8-14DB-6AC2-CFA2-843B33F08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47D658-A322-6746-71FF-4A53B5539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869C2-4FC6-28F3-8E07-9EFA0BDB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23E0-77D3-4944-832A-46FDE415336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CADCE4-59A3-686E-6457-CEA06247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084635-B74B-034E-B139-FBF432C4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25F7-2CF2-42A9-9917-71938DE64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48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22711C-A06C-1759-B8EF-43886E624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331431-573F-B727-C37E-674B2213B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AFC2A-3B36-4212-0592-932C25EFB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F23E0-77D3-4944-832A-46FDE415336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ED0A5-44A1-FE69-3083-6B4FF4EC2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C2698-6630-B281-CFAF-839177696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725F7-2CF2-42A9-9917-71938DE64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91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306.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A3AE1A0A-911C-8E39-04D4-42783FB0BA91}"/>
              </a:ext>
            </a:extLst>
          </p:cNvPr>
          <p:cNvSpPr txBox="1">
            <a:spLocks/>
          </p:cNvSpPr>
          <p:nvPr/>
        </p:nvSpPr>
        <p:spPr>
          <a:xfrm>
            <a:off x="455474" y="1065380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키보드 키 코드 사용하기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키로 별 움직이기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7-2-3.html)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A8E94B-B73E-677F-BB06-3F11A91F4A33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937002"/>
          <a:ext cx="531939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        x -= 1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        break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      case up: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        y -= 1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        break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        case right: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          x += 1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          break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         case down: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          y += 1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          break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    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       print()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     })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   })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 &lt;/script&gt;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 &lt;body&gt;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   &lt;h1&gt;★&lt;/h1&gt;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 &lt;/body&gt; 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806082D-6D61-CD82-0828-1F1D10A001BC}"/>
              </a:ext>
            </a:extLst>
          </p:cNvPr>
          <p:cNvSpPr txBox="1"/>
          <p:nvPr/>
        </p:nvSpPr>
        <p:spPr>
          <a:xfrm>
            <a:off x="1128474" y="1798502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58683EA-E447-3703-820D-3CFD1F676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929" y="4417193"/>
            <a:ext cx="2371725" cy="1647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457F7E-D22A-2431-6991-27E756107008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키보드 이벤트</a:t>
            </a:r>
          </a:p>
        </p:txBody>
      </p:sp>
    </p:spTree>
    <p:extLst>
      <p:ext uri="{BB962C8B-B14F-4D97-AF65-F5344CB8AC3E}">
        <p14:creationId xmlns:p14="http://schemas.microsoft.com/office/powerpoint/2010/main" val="187003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이벤트발생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07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2801E9-B950-8E78-727F-704D57FF869B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발생 객체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17CBA399-DDC1-3EA0-045C-B8A631E65020}"/>
              </a:ext>
            </a:extLst>
          </p:cNvPr>
          <p:cNvSpPr txBox="1">
            <a:spLocks/>
          </p:cNvSpPr>
          <p:nvPr/>
        </p:nvSpPr>
        <p:spPr>
          <a:xfrm>
            <a:off x="455474" y="1174237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이벤트 발생 객체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이벤트 리스너 내부에서 어떤 변수에 접근할 수 없는 경우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다음 코드에서는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listener()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함수 내부에서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textarea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변수에 접근할 수 없어 오류가 발생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</a:rPr>
              <a:t>이벤트 리스너를 외부로 빼낸 경우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DE6975-7B64-5A46-0459-AD9849115475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649528"/>
          <a:ext cx="5319392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const listener = (event)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length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textarea.value.length</a:t>
                      </a:r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h1.textContent = `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글자 수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${length}`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h1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('h1’)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listener)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84284A-3307-2D00-8F45-0604142D5276}"/>
              </a:ext>
            </a:extLst>
          </p:cNvPr>
          <p:cNvSpPr txBox="1"/>
          <p:nvPr/>
        </p:nvSpPr>
        <p:spPr>
          <a:xfrm>
            <a:off x="5799845" y="3178141"/>
            <a:ext cx="51883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현재 블록에서는 </a:t>
            </a:r>
            <a:r>
              <a:rPr lang="en-US" altLang="ko-KR" sz="1400" b="0" i="0" u="none" strike="noStrike" kern="1200" baseline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textarea</a:t>
            </a:r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변수를 사용할 수 없음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4D00F3C3-3A85-4C4E-6A71-8E7A7EE1E13C}"/>
              </a:ext>
            </a:extLst>
          </p:cNvPr>
          <p:cNvCxnSpPr/>
          <p:nvPr/>
        </p:nvCxnSpPr>
        <p:spPr>
          <a:xfrm>
            <a:off x="4950767" y="3332030"/>
            <a:ext cx="597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C307FB2-0FB1-3F55-326C-35D1DCEE98BA}"/>
              </a:ext>
            </a:extLst>
          </p:cNvPr>
          <p:cNvSpPr txBox="1"/>
          <p:nvPr/>
        </p:nvSpPr>
        <p:spPr>
          <a:xfrm>
            <a:off x="7529114" y="4114817"/>
            <a:ext cx="28142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이벤트 리스너가 외부로 분리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9713EF63-8E39-D87F-E210-FB86C2BDF544}"/>
              </a:ext>
            </a:extLst>
          </p:cNvPr>
          <p:cNvCxnSpPr/>
          <p:nvPr/>
        </p:nvCxnSpPr>
        <p:spPr>
          <a:xfrm>
            <a:off x="6680036" y="4268706"/>
            <a:ext cx="597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45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2801E9-B950-8E78-727F-704D57FF869B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발생 객체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9BB2C9D8-C5DC-3608-D13E-B4363E06527E}"/>
              </a:ext>
            </a:extLst>
          </p:cNvPr>
          <p:cNvSpPr txBox="1">
            <a:spLocks/>
          </p:cNvSpPr>
          <p:nvPr/>
        </p:nvSpPr>
        <p:spPr>
          <a:xfrm>
            <a:off x="497901" y="1119807"/>
            <a:ext cx="11281052" cy="54920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이벤트 발생 객체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문제 해결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ko-KR" sz="1400">
                <a:solidFill>
                  <a:srgbClr val="000000"/>
                </a:solidFill>
                <a:latin typeface="+mn-ea"/>
              </a:rPr>
              <a:t>1) event.currentTarget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속성을 사용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E556BD-0E8B-20E8-4E93-45B88D8FC0A4}"/>
              </a:ext>
            </a:extLst>
          </p:cNvPr>
          <p:cNvGraphicFramePr>
            <a:graphicFrameLocks noGrp="1"/>
          </p:cNvGraphicFramePr>
          <p:nvPr/>
        </p:nvGraphicFramePr>
        <p:xfrm>
          <a:off x="1534886" y="2346960"/>
          <a:ext cx="531939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const listener = (event)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length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event.currentTarget.value.length</a:t>
                      </a:r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h1.textContent = `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글자 수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${length}`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h1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('h1’)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listener)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DD47FC-993B-8C49-292F-20D4B2C1DE5B}"/>
              </a:ext>
            </a:extLst>
          </p:cNvPr>
          <p:cNvSpPr txBox="1"/>
          <p:nvPr/>
        </p:nvSpPr>
        <p:spPr>
          <a:xfrm>
            <a:off x="6722463" y="2837515"/>
            <a:ext cx="3436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kern="1200" baseline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event.currentTarget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가 </a:t>
            </a:r>
            <a:r>
              <a:rPr lang="en-US" altLang="ko-KR" sz="1400" b="0" i="0" u="none" strike="noStrike" kern="1200" baseline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textarea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가 됨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5D7D4B30-E514-1071-25BB-8FEBF7386784}"/>
              </a:ext>
            </a:extLst>
          </p:cNvPr>
          <p:cNvCxnSpPr/>
          <p:nvPr/>
        </p:nvCxnSpPr>
        <p:spPr>
          <a:xfrm>
            <a:off x="5873385" y="2991404"/>
            <a:ext cx="597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842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2801E9-B950-8E78-727F-704D57FF869B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발생 객체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E423FE06-7188-FB4A-0EC0-C0BF7C627E13}"/>
              </a:ext>
            </a:extLst>
          </p:cNvPr>
          <p:cNvSpPr txBox="1">
            <a:spLocks/>
          </p:cNvSpPr>
          <p:nvPr/>
        </p:nvSpPr>
        <p:spPr>
          <a:xfrm>
            <a:off x="497901" y="1136135"/>
            <a:ext cx="11281052" cy="54920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이벤트 발생 객체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문제 해결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ko-KR" sz="1400">
                <a:solidFill>
                  <a:srgbClr val="000000"/>
                </a:solidFill>
                <a:latin typeface="+mn-ea"/>
              </a:rPr>
              <a:t>2) this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키워드를 사용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049FA5-0FFE-292F-6B8B-D7E4A5240320}"/>
              </a:ext>
            </a:extLst>
          </p:cNvPr>
          <p:cNvGraphicFramePr>
            <a:graphicFrameLocks noGrp="1"/>
          </p:cNvGraphicFramePr>
          <p:nvPr/>
        </p:nvGraphicFramePr>
        <p:xfrm>
          <a:off x="1534886" y="2363288"/>
          <a:ext cx="531939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const listener = function (event)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length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this.value.length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h1.textContent = `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글자 수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${length}`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 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h1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('h1’)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listener)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B8331D-D188-707E-B83C-4896D02C5CAF}"/>
              </a:ext>
            </a:extLst>
          </p:cNvPr>
          <p:cNvSpPr txBox="1"/>
          <p:nvPr/>
        </p:nvSpPr>
        <p:spPr>
          <a:xfrm>
            <a:off x="6106886" y="2861487"/>
            <a:ext cx="51883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가 </a:t>
            </a:r>
            <a:r>
              <a:rPr lang="en-US" altLang="ko-KR" sz="1400" b="0" i="0" u="none" strike="noStrike" kern="1200" baseline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textarea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가 됨</a:t>
            </a:r>
            <a:endParaRPr lang="en-US" altLang="ko-KR" sz="1400" b="0" i="0" u="none" strike="noStrike" kern="1200" baseline="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D6E688EA-CB93-07B4-6840-9BA03E97AC68}"/>
              </a:ext>
            </a:extLst>
          </p:cNvPr>
          <p:cNvCxnSpPr/>
          <p:nvPr/>
        </p:nvCxnSpPr>
        <p:spPr>
          <a:xfrm>
            <a:off x="5250369" y="3035426"/>
            <a:ext cx="597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655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이벤트 활용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97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2801E9-B950-8E78-727F-704D57FF869B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Click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79E3F204-3D2A-1B89-8F7C-0C3912411E20}"/>
              </a:ext>
            </a:extLst>
          </p:cNvPr>
          <p:cNvSpPr txBox="1">
            <a:spLocks/>
          </p:cNvSpPr>
          <p:nvPr/>
        </p:nvSpPr>
        <p:spPr>
          <a:xfrm>
            <a:off x="503344" y="1125250"/>
            <a:ext cx="11281052" cy="54920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글자 입력 양식 이벤트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입력 양식을 기반으로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inch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를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cm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단위로 변환하는 프로그램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7-2-4.html)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4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CA2D21-05F7-3652-F733-19717D68A3A0}"/>
              </a:ext>
            </a:extLst>
          </p:cNvPr>
          <p:cNvGraphicFramePr>
            <a:graphicFrameLocks noGrp="1"/>
          </p:cNvGraphicFramePr>
          <p:nvPr/>
        </p:nvGraphicFramePr>
        <p:xfrm>
          <a:off x="1540329" y="1933303"/>
          <a:ext cx="45720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 input =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('input')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button =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('button') </a:t>
                      </a:r>
                    </a:p>
                    <a:p>
                      <a:r>
                        <a:rPr lang="pt-BR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const p = document.querySelector('p')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button.addEventListener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('click', () =&gt; 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입력을 숫자로 변환합니다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  const inch = Number(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input.value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숫자가 아니라면 바로 리턴합니다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if (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isNaN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(inch)) 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p.textContent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'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숫자를 입력해주세요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  return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}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변환해서 출력합니다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cm = inch * 2.54 </a:t>
                      </a:r>
                    </a:p>
                    <a:p>
                      <a:r>
                        <a:rPr lang="fr-FR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  p.textContent = `${cm} cm`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})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})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&lt;/script&gt;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&lt;body&gt;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&lt;input type="text"&gt; inch&lt;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&lt;button&gt;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&lt;/button&gt;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&lt;p&gt;&lt;/p&gt;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&lt;/body&gt;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475FA6D-1449-98EE-5B19-2B4E2E9FBA93}"/>
              </a:ext>
            </a:extLst>
          </p:cNvPr>
          <p:cNvSpPr txBox="1"/>
          <p:nvPr/>
        </p:nvSpPr>
        <p:spPr>
          <a:xfrm>
            <a:off x="5537898" y="3900312"/>
            <a:ext cx="29813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조기 리턴 부분</a:t>
            </a:r>
            <a:endParaRPr lang="en-US" altLang="ko-KR" sz="1400" b="0" i="0" u="none" strike="noStrike" kern="1200" baseline="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" name="Straight Arrow Connector 13">
            <a:extLst>
              <a:ext uri="{FF2B5EF4-FFF2-40B4-BE49-F238E27FC236}">
                <a16:creationId xmlns:a16="http://schemas.microsoft.com/office/drawing/2014/main" id="{85C65667-C594-2F42-28A6-C3E8BE6E7FFA}"/>
              </a:ext>
            </a:extLst>
          </p:cNvPr>
          <p:cNvCxnSpPr/>
          <p:nvPr/>
        </p:nvCxnSpPr>
        <p:spPr>
          <a:xfrm>
            <a:off x="4940021" y="4026581"/>
            <a:ext cx="597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ight Bracket 2">
            <a:extLst>
              <a:ext uri="{FF2B5EF4-FFF2-40B4-BE49-F238E27FC236}">
                <a16:creationId xmlns:a16="http://schemas.microsoft.com/office/drawing/2014/main" id="{8CF14C42-93A6-2A4E-014E-137A27310248}"/>
              </a:ext>
            </a:extLst>
          </p:cNvPr>
          <p:cNvSpPr/>
          <p:nvPr/>
        </p:nvSpPr>
        <p:spPr>
          <a:xfrm>
            <a:off x="4811067" y="3627874"/>
            <a:ext cx="128954" cy="795582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C2300767-9829-D505-4750-B32BBC916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619" y="3199493"/>
            <a:ext cx="3349259" cy="316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26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2801E9-B950-8E78-727F-704D57FF869B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KeyUp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9B5572AC-60C8-BFBB-0D17-19AF1DC70941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54920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글자 입력 양식 이벤트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인터넷에서 특정 사이트에 가입할 때 이메일과 전화번호 유효성 등을 검사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일반적으로 이런 유효성 검사를 할 때에 는 정규 표현식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regular expression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을 사용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이메일 형식 확인하기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7-2-5.html)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247ECF-DC83-2216-3356-50BC3FB48D6E}"/>
              </a:ext>
            </a:extLst>
          </p:cNvPr>
          <p:cNvGraphicFramePr>
            <a:graphicFrameLocks noGrp="1"/>
          </p:cNvGraphicFramePr>
          <p:nvPr/>
        </p:nvGraphicFramePr>
        <p:xfrm>
          <a:off x="1281443" y="2518065"/>
          <a:ext cx="5799015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90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 input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('input') </a:t>
                      </a:r>
                    </a:p>
                    <a:p>
                      <a:r>
                        <a:rPr lang="pt-BR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p = document.querySelector('p')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const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isEmail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(value) =&gt; {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골뱅이를 갖고 있고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&amp;&amp;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골뱅이 뒤에 점이 있다면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return 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value.indexOf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('@') &gt; 1)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 &amp;&amp; 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value.split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('@')[1].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('.') &gt; 1)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}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(event) =&gt; {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const value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event.currentTarget.value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  if 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isEmail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(value)) {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p.style.color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'green'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p.textContent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`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 형식입니다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${value}`</a:t>
                      </a:r>
                    </a:p>
                    <a:p>
                      <a:endParaRPr lang="en-US" altLang="ko-KR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B84596-0AF6-A065-C080-98E2698D7A95}"/>
              </a:ext>
            </a:extLst>
          </p:cNvPr>
          <p:cNvSpPr txBox="1"/>
          <p:nvPr/>
        </p:nvSpPr>
        <p:spPr>
          <a:xfrm>
            <a:off x="7372488" y="4010098"/>
            <a:ext cx="29813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이메일인지 검사하는 함수</a:t>
            </a:r>
            <a:endParaRPr lang="en-US" altLang="ko-KR" sz="1400" b="0" i="0" u="none" strike="noStrike" kern="1200" baseline="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" name="Straight Arrow Connector 13">
            <a:extLst>
              <a:ext uri="{FF2B5EF4-FFF2-40B4-BE49-F238E27FC236}">
                <a16:creationId xmlns:a16="http://schemas.microsoft.com/office/drawing/2014/main" id="{9CA0BBBC-CBEE-A79A-EAD3-B79AAC2875C1}"/>
              </a:ext>
            </a:extLst>
          </p:cNvPr>
          <p:cNvCxnSpPr/>
          <p:nvPr/>
        </p:nvCxnSpPr>
        <p:spPr>
          <a:xfrm>
            <a:off x="6774611" y="4136367"/>
            <a:ext cx="597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ADD45D-6BBB-61F4-13BD-E66F21A98676}"/>
              </a:ext>
            </a:extLst>
          </p:cNvPr>
          <p:cNvSpPr txBox="1"/>
          <p:nvPr/>
        </p:nvSpPr>
        <p:spPr>
          <a:xfrm>
            <a:off x="5255783" y="6306964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sp>
        <p:nvSpPr>
          <p:cNvPr id="8" name="Right Bracket 4">
            <a:extLst>
              <a:ext uri="{FF2B5EF4-FFF2-40B4-BE49-F238E27FC236}">
                <a16:creationId xmlns:a16="http://schemas.microsoft.com/office/drawing/2014/main" id="{6B6225CE-67CC-4C4C-9495-162A2C36EAD8}"/>
              </a:ext>
            </a:extLst>
          </p:cNvPr>
          <p:cNvSpPr/>
          <p:nvPr/>
        </p:nvSpPr>
        <p:spPr>
          <a:xfrm>
            <a:off x="6318459" y="3653665"/>
            <a:ext cx="444500" cy="1014413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09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2801E9-B950-8E78-727F-704D57FF869B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Keyup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50098759-3497-AAA0-DCD5-E3D20A69AD8F}"/>
              </a:ext>
            </a:extLst>
          </p:cNvPr>
          <p:cNvSpPr txBox="1">
            <a:spLocks/>
          </p:cNvSpPr>
          <p:nvPr/>
        </p:nvSpPr>
        <p:spPr>
          <a:xfrm>
            <a:off x="508786" y="1046907"/>
            <a:ext cx="11281052" cy="54920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글자 입력 양식 이벤트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인터넷에서 특정 사이트에 가입할 때 이메일과 전화번호 유효성 등을 검사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이메일 형식 확인하기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7-2-5.html)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D2D8DA-ADCF-BF43-D114-18B4CF4A5FC2}"/>
              </a:ext>
            </a:extLst>
          </p:cNvPr>
          <p:cNvGraphicFramePr>
            <a:graphicFrameLocks noGrp="1"/>
          </p:cNvGraphicFramePr>
          <p:nvPr/>
        </p:nvGraphicFramePr>
        <p:xfrm>
          <a:off x="1545771" y="2274060"/>
          <a:ext cx="5702300" cy="308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88640">
                <a:tc>
                  <a:txBody>
                    <a:bodyPr/>
                    <a:lstStyle/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  } else { </a:t>
                      </a:r>
                    </a:p>
                    <a:p>
                      <a:r>
                        <a:rPr lang="es-E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   </a:t>
                      </a:r>
                      <a:r>
                        <a:rPr lang="es-E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p.style.color</a:t>
                      </a:r>
                      <a:r>
                        <a:rPr lang="es-E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'red'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p.textContent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`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 형식이 아닙니다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${value}`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    }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  })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})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&lt;/script&gt;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&lt;body&gt;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&lt;input type="text"&gt; </a:t>
                      </a:r>
                    </a:p>
                    <a:p>
                      <a:pPr marL="342900" indent="-342900">
                        <a:buAutoNum type="arabicPlain" startAt="25"/>
                      </a:pP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&lt;p&gt;&lt;/p&gt; </a:t>
                      </a:r>
                    </a:p>
                    <a:p>
                      <a:pPr marL="228600" indent="-228600">
                        <a:buAutoNum type="arabicPlain" startAt="25"/>
                      </a:pP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AB3495-96BF-5462-0684-46BE4DE2DA0D}"/>
              </a:ext>
            </a:extLst>
          </p:cNvPr>
          <p:cNvSpPr txBox="1"/>
          <p:nvPr/>
        </p:nvSpPr>
        <p:spPr>
          <a:xfrm>
            <a:off x="1404524" y="2135560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C30BA844-95F4-229D-6B08-CDAA179F2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156" y="3637160"/>
            <a:ext cx="4784725" cy="263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74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2801E9-B950-8E78-727F-704D57FF869B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Select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변경 이벤트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CCCDAC2E-095B-7C1C-2398-8B806C0B3038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54920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글자 입력 양식 이벤트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드롭다운 목록 활용하기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: select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태그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기본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select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태그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7-2-6.html)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34E33B-7032-56C8-1CAD-2C8211D7C5C2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140158"/>
          <a:ext cx="57023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88640">
                <a:tc>
                  <a:txBody>
                    <a:bodyPr/>
                    <a:lstStyle/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 select =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('select') </a:t>
                      </a:r>
                    </a:p>
                    <a:p>
                      <a:r>
                        <a:rPr lang="pt-BR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p = document.querySelector('p')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select.addEventListener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('change', (event) =&gt; {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const options =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event.currentTarget.options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const index =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event.currentTarget.options.selectedIndex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p.textContent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`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${options[index].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textContent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}`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})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})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&lt;/script&gt;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&lt;body&gt;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&lt;select&gt;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&lt;option&gt;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떡볶이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&lt;/option&gt;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&lt;option&gt;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순대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&lt;/option&gt;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&lt;option&gt;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오뎅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&lt;/option&gt;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  &lt;option&gt;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튀김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&lt;/option&gt;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&lt;/select&gt;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&lt;p&gt;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떡볶이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&lt;/p&gt;</a:t>
                      </a:r>
                      <a:endParaRPr lang="ko-KR" altLang="en-US" sz="13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&lt;/body&gt;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328A70-7229-933F-3A07-A3A238C27398}"/>
              </a:ext>
            </a:extLst>
          </p:cNvPr>
          <p:cNvSpPr txBox="1"/>
          <p:nvPr/>
        </p:nvSpPr>
        <p:spPr>
          <a:xfrm>
            <a:off x="5545347" y="4220501"/>
            <a:ext cx="2533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선택한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option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태그를 추출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5B54D-1344-D50F-8BEB-4662D2D43266}"/>
              </a:ext>
            </a:extLst>
          </p:cNvPr>
          <p:cNvSpPr txBox="1"/>
          <p:nvPr/>
        </p:nvSpPr>
        <p:spPr>
          <a:xfrm>
            <a:off x="3768934" y="6101069"/>
            <a:ext cx="4591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처음에 떡볶이가 선택되어 있도록 초깃값을 지정 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13">
            <a:extLst>
              <a:ext uri="{FF2B5EF4-FFF2-40B4-BE49-F238E27FC236}">
                <a16:creationId xmlns:a16="http://schemas.microsoft.com/office/drawing/2014/main" id="{6E10EEE7-59A4-E6BF-DE67-05F9EF501B85}"/>
              </a:ext>
            </a:extLst>
          </p:cNvPr>
          <p:cNvCxnSpPr/>
          <p:nvPr/>
        </p:nvCxnSpPr>
        <p:spPr>
          <a:xfrm>
            <a:off x="3683209" y="4193415"/>
            <a:ext cx="9620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Freeform: Shape 14">
            <a:extLst>
              <a:ext uri="{FF2B5EF4-FFF2-40B4-BE49-F238E27FC236}">
                <a16:creationId xmlns:a16="http://schemas.microsoft.com/office/drawing/2014/main" id="{FE5F59F8-AD30-C4A6-1252-7DD8FF536315}"/>
              </a:ext>
            </a:extLst>
          </p:cNvPr>
          <p:cNvSpPr/>
          <p:nvPr/>
        </p:nvSpPr>
        <p:spPr>
          <a:xfrm>
            <a:off x="4197559" y="4193415"/>
            <a:ext cx="1228725" cy="180975"/>
          </a:xfrm>
          <a:custGeom>
            <a:avLst/>
            <a:gdLst>
              <a:gd name="connsiteX0" fmla="*/ 0 w 1228725"/>
              <a:gd name="connsiteY0" fmla="*/ 0 h 180975"/>
              <a:gd name="connsiteX1" fmla="*/ 0 w 1228725"/>
              <a:gd name="connsiteY1" fmla="*/ 180975 h 180975"/>
              <a:gd name="connsiteX2" fmla="*/ 1228725 w 1228725"/>
              <a:gd name="connsiteY2" fmla="*/ 180975 h 180975"/>
              <a:gd name="connsiteX3" fmla="*/ 1228725 w 1228725"/>
              <a:gd name="connsiteY3" fmla="*/ 180975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8725" h="180975">
                <a:moveTo>
                  <a:pt x="0" y="0"/>
                </a:moveTo>
                <a:lnTo>
                  <a:pt x="0" y="180975"/>
                </a:lnTo>
                <a:lnTo>
                  <a:pt x="1228725" y="180975"/>
                </a:lnTo>
                <a:lnTo>
                  <a:pt x="1228725" y="180975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Straight Arrow Connector 16">
            <a:extLst>
              <a:ext uri="{FF2B5EF4-FFF2-40B4-BE49-F238E27FC236}">
                <a16:creationId xmlns:a16="http://schemas.microsoft.com/office/drawing/2014/main" id="{AFA1D45E-1686-0DCE-BB12-C4B74BC6DC84}"/>
              </a:ext>
            </a:extLst>
          </p:cNvPr>
          <p:cNvCxnSpPr/>
          <p:nvPr/>
        </p:nvCxnSpPr>
        <p:spPr>
          <a:xfrm>
            <a:off x="3483184" y="6246673"/>
            <a:ext cx="200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18">
            <a:extLst>
              <a:ext uri="{FF2B5EF4-FFF2-40B4-BE49-F238E27FC236}">
                <a16:creationId xmlns:a16="http://schemas.microsoft.com/office/drawing/2014/main" id="{DC819647-9B8A-EA05-F845-941A8FBF9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60" y="4278282"/>
            <a:ext cx="2402864" cy="191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이벤트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2801E9-B950-8E78-727F-704D57FF869B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Multiple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select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4515775B-3041-B625-9FE3-0B2CF0372250}"/>
              </a:ext>
            </a:extLst>
          </p:cNvPr>
          <p:cNvSpPr txBox="1">
            <a:spLocks/>
          </p:cNvSpPr>
          <p:nvPr/>
        </p:nvSpPr>
        <p:spPr>
          <a:xfrm>
            <a:off x="552329" y="1152464"/>
            <a:ext cx="11281052" cy="54920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글자 입력 양식 이벤트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multiple select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태그 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7-2-7.html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6F59BA-5F36-4DB4-407E-ECB7546B772B}"/>
              </a:ext>
            </a:extLst>
          </p:cNvPr>
          <p:cNvGraphicFramePr>
            <a:graphicFrameLocks noGrp="1"/>
          </p:cNvGraphicFramePr>
          <p:nvPr/>
        </p:nvGraphicFramePr>
        <p:xfrm>
          <a:off x="1572472" y="1930369"/>
          <a:ext cx="57023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8864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 select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('select')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p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('p')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('change', (event)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const options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event.currentTarget.options</a:t>
                      </a:r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const list = []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  for (const option of options)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  if 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option.selected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option.textContent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p.textContent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`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${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list.join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(',')}`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B08C67-138D-D638-A82B-8E346906E529}"/>
              </a:ext>
            </a:extLst>
          </p:cNvPr>
          <p:cNvSpPr txBox="1"/>
          <p:nvPr/>
        </p:nvSpPr>
        <p:spPr>
          <a:xfrm>
            <a:off x="6081728" y="3787119"/>
            <a:ext cx="3649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options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속성에는 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forEach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()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메소드가 없음</a:t>
            </a:r>
            <a:endParaRPr lang="en-US" altLang="ko-KR" sz="1400" b="0" i="0" u="none" strike="noStrike" baseline="0" dirty="0">
              <a:solidFill>
                <a:srgbClr val="FF0000"/>
              </a:solidFill>
              <a:latin typeface="PCSJUS+RixVeryGoodPM"/>
            </a:endParaRPr>
          </a:p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따라서 이렇게 반복문으로 돌려야 함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02AB5-6AE0-5860-8CE6-82FB856271DF}"/>
              </a:ext>
            </a:extLst>
          </p:cNvPr>
          <p:cNvSpPr txBox="1"/>
          <p:nvPr/>
        </p:nvSpPr>
        <p:spPr>
          <a:xfrm>
            <a:off x="5417241" y="6024068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47C2BF-A4CD-4627-D05C-F20BB74B1147}"/>
              </a:ext>
            </a:extLst>
          </p:cNvPr>
          <p:cNvSpPr txBox="1"/>
          <p:nvPr/>
        </p:nvSpPr>
        <p:spPr>
          <a:xfrm>
            <a:off x="6104164" y="4395141"/>
            <a:ext cx="2533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selected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속성을 확인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4">
            <a:extLst>
              <a:ext uri="{FF2B5EF4-FFF2-40B4-BE49-F238E27FC236}">
                <a16:creationId xmlns:a16="http://schemas.microsoft.com/office/drawing/2014/main" id="{B59991AE-008E-7211-FEB7-6FF061233790}"/>
              </a:ext>
            </a:extLst>
          </p:cNvPr>
          <p:cNvCxnSpPr/>
          <p:nvPr/>
        </p:nvCxnSpPr>
        <p:spPr>
          <a:xfrm>
            <a:off x="5227864" y="4053795"/>
            <a:ext cx="657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ight Bracket 5">
            <a:extLst>
              <a:ext uri="{FF2B5EF4-FFF2-40B4-BE49-F238E27FC236}">
                <a16:creationId xmlns:a16="http://schemas.microsoft.com/office/drawing/2014/main" id="{22F184DB-8F20-5439-3CCE-5619D183D43A}"/>
              </a:ext>
            </a:extLst>
          </p:cNvPr>
          <p:cNvSpPr/>
          <p:nvPr/>
        </p:nvSpPr>
        <p:spPr>
          <a:xfrm>
            <a:off x="5008789" y="4269654"/>
            <a:ext cx="219075" cy="562044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Straight Arrow Connector 19">
            <a:extLst>
              <a:ext uri="{FF2B5EF4-FFF2-40B4-BE49-F238E27FC236}">
                <a16:creationId xmlns:a16="http://schemas.microsoft.com/office/drawing/2014/main" id="{B3884713-59B4-C025-0CCE-F16716102554}"/>
              </a:ext>
            </a:extLst>
          </p:cNvPr>
          <p:cNvCxnSpPr/>
          <p:nvPr/>
        </p:nvCxnSpPr>
        <p:spPr>
          <a:xfrm>
            <a:off x="5227864" y="4549095"/>
            <a:ext cx="657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69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2801E9-B950-8E78-727F-704D57FF869B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Multiple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select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D7760727-1766-07BE-766A-F4E0A348CC1B}"/>
              </a:ext>
            </a:extLst>
          </p:cNvPr>
          <p:cNvSpPr txBox="1">
            <a:spLocks/>
          </p:cNvSpPr>
          <p:nvPr/>
        </p:nvSpPr>
        <p:spPr>
          <a:xfrm>
            <a:off x="519672" y="1114364"/>
            <a:ext cx="11281052" cy="54920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글자 입력 양식 이벤트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multiple select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태그 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7-2-7.html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440E5A-040A-11D6-7D89-91A8E3ED5025}"/>
              </a:ext>
            </a:extLst>
          </p:cNvPr>
          <p:cNvGraphicFramePr>
            <a:graphicFrameLocks noGrp="1"/>
          </p:cNvGraphicFramePr>
          <p:nvPr/>
        </p:nvGraphicFramePr>
        <p:xfrm>
          <a:off x="1556657" y="2021223"/>
          <a:ext cx="5702300" cy="25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&lt;body&gt;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&lt;select multiple&gt;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  &lt;option&gt;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떡볶이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&lt;/option&gt;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  &lt;option&gt;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순대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&lt;/option&gt;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  &lt;option&gt;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오뎅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&lt;/option&gt;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  &lt;option&gt;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튀김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&lt;/option&gt;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&lt;/select&gt;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&lt;p&gt;&lt;/p&gt;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AB059A-DBFA-CF97-03DB-7E2F3CEEBBA6}"/>
              </a:ext>
            </a:extLst>
          </p:cNvPr>
          <p:cNvSpPr txBox="1"/>
          <p:nvPr/>
        </p:nvSpPr>
        <p:spPr>
          <a:xfrm>
            <a:off x="1171412" y="1886893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B833201-9432-0736-8EC8-129E9A349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257" y="2089897"/>
            <a:ext cx="2802182" cy="243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74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2801E9-B950-8E78-727F-704D57FF869B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change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7D39DFD1-0692-9E6F-2B04-906C7AE286F7}"/>
              </a:ext>
            </a:extLst>
          </p:cNvPr>
          <p:cNvSpPr txBox="1">
            <a:spLocks/>
          </p:cNvSpPr>
          <p:nvPr/>
        </p:nvSpPr>
        <p:spPr>
          <a:xfrm>
            <a:off x="455474" y="1136135"/>
            <a:ext cx="11281052" cy="54920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글자 입력 양식 이벤트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cm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단위를 여러 단위로 변환하는 프로그램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7-2-8.html)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76C5F9-A71A-FCAC-BE61-0D08A2697153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925429"/>
          <a:ext cx="57023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let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현재값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let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변환상수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10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const select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('select')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const input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('input')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const span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('span')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const calculate = () =&gt;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span.textContent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현재값 * 변환상수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toFixed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select.addEventListener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('change', (event) =&gt;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const options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event.currentTarget.options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  const index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event.currentTarget.options.selectedIndex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변환상수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Number(options[index].value)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  calculate()</a:t>
                      </a:r>
                    </a:p>
                    <a:p>
                      <a:pPr marL="342900" indent="-342900">
                        <a:buAutoNum type="arabicPlain" startAt="19"/>
                      </a:pP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pPr marL="342900" indent="-342900">
                        <a:buAutoNum type="arabicPlain" startAt="19"/>
                      </a:pP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E9253C-AA03-51AD-E40A-07F5185C81E8}"/>
              </a:ext>
            </a:extLst>
          </p:cNvPr>
          <p:cNvSpPr txBox="1"/>
          <p:nvPr/>
        </p:nvSpPr>
        <p:spPr>
          <a:xfrm>
            <a:off x="6245923" y="4374138"/>
            <a:ext cx="43905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소수점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2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번째 자리까지 출력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76375-FBB5-D56F-3F72-270109D1E8F8}"/>
              </a:ext>
            </a:extLst>
          </p:cNvPr>
          <p:cNvSpPr txBox="1"/>
          <p:nvPr/>
        </p:nvSpPr>
        <p:spPr>
          <a:xfrm>
            <a:off x="6245924" y="5354111"/>
            <a:ext cx="43905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항목을 선택하면 항목의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value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속성을 추출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C1C36-6F22-E676-492A-59AD69DDDCD0}"/>
              </a:ext>
            </a:extLst>
          </p:cNvPr>
          <p:cNvSpPr txBox="1"/>
          <p:nvPr/>
        </p:nvSpPr>
        <p:spPr>
          <a:xfrm>
            <a:off x="5563516" y="6141048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cxnSp>
        <p:nvCxnSpPr>
          <p:cNvPr id="8" name="Straight Arrow Connector 16">
            <a:extLst>
              <a:ext uri="{FF2B5EF4-FFF2-40B4-BE49-F238E27FC236}">
                <a16:creationId xmlns:a16="http://schemas.microsoft.com/office/drawing/2014/main" id="{D20AAB26-E419-3027-274E-AD51F004C494}"/>
              </a:ext>
            </a:extLst>
          </p:cNvPr>
          <p:cNvCxnSpPr/>
          <p:nvPr/>
        </p:nvCxnSpPr>
        <p:spPr>
          <a:xfrm>
            <a:off x="5361074" y="5504489"/>
            <a:ext cx="73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20">
            <a:extLst>
              <a:ext uri="{FF2B5EF4-FFF2-40B4-BE49-F238E27FC236}">
                <a16:creationId xmlns:a16="http://schemas.microsoft.com/office/drawing/2014/main" id="{5A516848-F180-8270-5D10-EB889AE338EB}"/>
              </a:ext>
            </a:extLst>
          </p:cNvPr>
          <p:cNvCxnSpPr/>
          <p:nvPr/>
        </p:nvCxnSpPr>
        <p:spPr>
          <a:xfrm>
            <a:off x="3543997" y="4328833"/>
            <a:ext cx="21845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Freeform: Shape 21">
            <a:extLst>
              <a:ext uri="{FF2B5EF4-FFF2-40B4-BE49-F238E27FC236}">
                <a16:creationId xmlns:a16="http://schemas.microsoft.com/office/drawing/2014/main" id="{80601BE7-F932-13DF-F560-90083BF3C7DD}"/>
              </a:ext>
            </a:extLst>
          </p:cNvPr>
          <p:cNvSpPr/>
          <p:nvPr/>
        </p:nvSpPr>
        <p:spPr>
          <a:xfrm>
            <a:off x="4563905" y="4342143"/>
            <a:ext cx="1617785" cy="175847"/>
          </a:xfrm>
          <a:custGeom>
            <a:avLst/>
            <a:gdLst>
              <a:gd name="connsiteX0" fmla="*/ 0 w 1617785"/>
              <a:gd name="connsiteY0" fmla="*/ 0 h 175847"/>
              <a:gd name="connsiteX1" fmla="*/ 0 w 1617785"/>
              <a:gd name="connsiteY1" fmla="*/ 175847 h 175847"/>
              <a:gd name="connsiteX2" fmla="*/ 1617785 w 1617785"/>
              <a:gd name="connsiteY2" fmla="*/ 175847 h 175847"/>
              <a:gd name="connsiteX3" fmla="*/ 1617785 w 1617785"/>
              <a:gd name="connsiteY3" fmla="*/ 175847 h 175847"/>
              <a:gd name="connsiteX4" fmla="*/ 1617785 w 1617785"/>
              <a:gd name="connsiteY4" fmla="*/ 175847 h 17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7785" h="175847">
                <a:moveTo>
                  <a:pt x="0" y="0"/>
                </a:moveTo>
                <a:lnTo>
                  <a:pt x="0" y="175847"/>
                </a:lnTo>
                <a:lnTo>
                  <a:pt x="1617785" y="175847"/>
                </a:lnTo>
                <a:lnTo>
                  <a:pt x="1617785" y="175847"/>
                </a:lnTo>
                <a:lnTo>
                  <a:pt x="1617785" y="175847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627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2801E9-B950-8E78-727F-704D57FF869B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활용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40372816-9446-6B67-58A2-91C41CAF8513}"/>
              </a:ext>
            </a:extLst>
          </p:cNvPr>
          <p:cNvSpPr txBox="1">
            <a:spLocks/>
          </p:cNvSpPr>
          <p:nvPr/>
        </p:nvSpPr>
        <p:spPr>
          <a:xfrm>
            <a:off x="455474" y="1119807"/>
            <a:ext cx="11281052" cy="54920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글자 입력 양식 이벤트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cm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단위를 여러 단위로 변환하는 프로그램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7-2-8.html)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78A17C-B8A2-9296-D7B2-0D5306C80997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076741"/>
          <a:ext cx="57023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input.addEventListener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(event) =&gt;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현재값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Number(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event.currentTarget.value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    calculate()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 })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})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&lt;/script&gt;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&lt;body&gt;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  &lt;input type="text"&gt; cm =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   &lt;span&gt;&lt;/span&gt;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  &lt;select&gt;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    &lt;option value="10"&gt;mm&lt;/option&gt;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     &lt;option value="0.01"&gt;m&lt;/option&gt;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     &lt;option value="0.393701"&gt;inch&lt;/option&gt;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   &lt;/select&gt;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246047-63EB-D981-D7BC-B4D808D2024B}"/>
              </a:ext>
            </a:extLst>
          </p:cNvPr>
          <p:cNvSpPr txBox="1"/>
          <p:nvPr/>
        </p:nvSpPr>
        <p:spPr>
          <a:xfrm>
            <a:off x="1302012" y="1938241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41E07-9848-4BD2-5E1D-76DF054EEF75}"/>
              </a:ext>
            </a:extLst>
          </p:cNvPr>
          <p:cNvSpPr txBox="1"/>
          <p:nvPr/>
        </p:nvSpPr>
        <p:spPr>
          <a:xfrm>
            <a:off x="5935506" y="2727076"/>
            <a:ext cx="31615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값을 입력하면 현재 값을 추출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4">
            <a:extLst>
              <a:ext uri="{FF2B5EF4-FFF2-40B4-BE49-F238E27FC236}">
                <a16:creationId xmlns:a16="http://schemas.microsoft.com/office/drawing/2014/main" id="{030018A1-CCA1-B806-6BBC-CAA87411223B}"/>
              </a:ext>
            </a:extLst>
          </p:cNvPr>
          <p:cNvCxnSpPr/>
          <p:nvPr/>
        </p:nvCxnSpPr>
        <p:spPr>
          <a:xfrm>
            <a:off x="5431413" y="2872154"/>
            <a:ext cx="429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ECBE551-38C4-4D62-876C-B82876B92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424" y="3778937"/>
            <a:ext cx="4417035" cy="186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94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2801E9-B950-8E78-727F-704D57FF869B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활용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13F2B882-5662-F76B-C3F1-6CBF4DD6C65D}"/>
              </a:ext>
            </a:extLst>
          </p:cNvPr>
          <p:cNvSpPr txBox="1">
            <a:spLocks/>
          </p:cNvSpPr>
          <p:nvPr/>
        </p:nvSpPr>
        <p:spPr>
          <a:xfrm>
            <a:off x="455474" y="983736"/>
            <a:ext cx="11281052" cy="54920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글자 입력 양식 이벤트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체크 박스 활용하기 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7-2-9.html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5E45DC-852E-078F-5527-A6EF62F3A01B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738449"/>
          <a:ext cx="45720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let [timer,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timerId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[0, 0]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h1 =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('h1')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const checkbox =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('input')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checkbox.addEventListener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('change', (event) =&gt; {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if (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event.currentTarget.checked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    //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체크 상태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timerId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setInterval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(() =&gt; {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    timer += 1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    h1.textContent = `${timer}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`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    }, 1000)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} else {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 //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체크 해제 상태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clearInterval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timerId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  }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})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})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&lt;/script&gt;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&lt;body&gt;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&lt;input type="checkbox"&gt;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&lt;span&gt;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타이머 활성화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&lt;/span&gt;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&lt;h1&gt;&lt;/h1&gt;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B826DA-BC72-BB62-29E9-96378FEA790A}"/>
              </a:ext>
            </a:extLst>
          </p:cNvPr>
          <p:cNvSpPr txBox="1"/>
          <p:nvPr/>
        </p:nvSpPr>
        <p:spPr>
          <a:xfrm>
            <a:off x="4784299" y="3200000"/>
            <a:ext cx="31615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checked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속성을 사용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6A0C9C-EDD0-B278-9C2D-2ED07E36FEE7}"/>
              </a:ext>
            </a:extLst>
          </p:cNvPr>
          <p:cNvCxnSpPr/>
          <p:nvPr/>
        </p:nvCxnSpPr>
        <p:spPr>
          <a:xfrm>
            <a:off x="2140159" y="3239589"/>
            <a:ext cx="1828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457391F9-C15C-849A-A1AB-136E75128A75}"/>
              </a:ext>
            </a:extLst>
          </p:cNvPr>
          <p:cNvSpPr/>
          <p:nvPr/>
        </p:nvSpPr>
        <p:spPr>
          <a:xfrm>
            <a:off x="3313639" y="3231969"/>
            <a:ext cx="1470660" cy="121920"/>
          </a:xfrm>
          <a:custGeom>
            <a:avLst/>
            <a:gdLst>
              <a:gd name="connsiteX0" fmla="*/ 0 w 1470660"/>
              <a:gd name="connsiteY0" fmla="*/ 0 h 121920"/>
              <a:gd name="connsiteX1" fmla="*/ 0 w 1470660"/>
              <a:gd name="connsiteY1" fmla="*/ 121920 h 121920"/>
              <a:gd name="connsiteX2" fmla="*/ 1470660 w 1470660"/>
              <a:gd name="connsiteY2" fmla="*/ 121920 h 121920"/>
              <a:gd name="connsiteX3" fmla="*/ 1463040 w 1470660"/>
              <a:gd name="connsiteY3" fmla="*/ 91440 h 121920"/>
              <a:gd name="connsiteX4" fmla="*/ 1463040 w 1470660"/>
              <a:gd name="connsiteY4" fmla="*/ 91440 h 121920"/>
              <a:gd name="connsiteX0" fmla="*/ 0 w 1470660"/>
              <a:gd name="connsiteY0" fmla="*/ 0 h 121920"/>
              <a:gd name="connsiteX1" fmla="*/ 0 w 1470660"/>
              <a:gd name="connsiteY1" fmla="*/ 121920 h 121920"/>
              <a:gd name="connsiteX2" fmla="*/ 1470660 w 1470660"/>
              <a:gd name="connsiteY2" fmla="*/ 121920 h 121920"/>
              <a:gd name="connsiteX3" fmla="*/ 1463040 w 1470660"/>
              <a:gd name="connsiteY3" fmla="*/ 91440 h 121920"/>
              <a:gd name="connsiteX0" fmla="*/ 0 w 1470660"/>
              <a:gd name="connsiteY0" fmla="*/ 0 h 121920"/>
              <a:gd name="connsiteX1" fmla="*/ 0 w 1470660"/>
              <a:gd name="connsiteY1" fmla="*/ 121920 h 121920"/>
              <a:gd name="connsiteX2" fmla="*/ 1470660 w 1470660"/>
              <a:gd name="connsiteY2" fmla="*/ 1219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0660" h="121920">
                <a:moveTo>
                  <a:pt x="0" y="0"/>
                </a:moveTo>
                <a:lnTo>
                  <a:pt x="0" y="121920"/>
                </a:lnTo>
                <a:lnTo>
                  <a:pt x="1470660" y="12192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5C7D6980-7012-0580-F9F1-ABADF27EC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485" y="4056020"/>
            <a:ext cx="2484120" cy="183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96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2801E9-B950-8E78-727F-704D57FF869B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활용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A84787F9-6DFB-3001-B680-CDF10F97AC55}"/>
              </a:ext>
            </a:extLst>
          </p:cNvPr>
          <p:cNvSpPr txBox="1">
            <a:spLocks/>
          </p:cNvSpPr>
          <p:nvPr/>
        </p:nvSpPr>
        <p:spPr>
          <a:xfrm>
            <a:off x="455474" y="1046907"/>
            <a:ext cx="11281052" cy="54920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글자 입력 양식 이벤트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라디오 버튼 사용해보기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7-2-10.html)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FA458B-6977-0B5F-6D09-E9B077E3E8C7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836760"/>
          <a:ext cx="6550234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23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문서 객체 추출하기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output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('#output')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const radios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document.querySelectorAll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('[name=pet]')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모든 라디오 버튼에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radios.forEach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((radio) =&gt;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이벤트 연결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radio.addEventListener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('change', (event) =&gt;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  const current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  if 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current.checked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output.textContent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`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좋아하는 애완동물은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${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current.value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이시군요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!`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})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})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})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&lt;/script&gt; </a:t>
                      </a:r>
                    </a:p>
                    <a:p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02C2A7D-E51F-7F9C-43C1-BE160FF3B8AB}"/>
              </a:ext>
            </a:extLst>
          </p:cNvPr>
          <p:cNvSpPr txBox="1"/>
          <p:nvPr/>
        </p:nvSpPr>
        <p:spPr>
          <a:xfrm>
            <a:off x="6316872" y="5793299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1765336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2801E9-B950-8E78-727F-704D57FF869B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라디오 동작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6E0F69B4-1CB4-602B-83F1-D7B880399E28}"/>
              </a:ext>
            </a:extLst>
          </p:cNvPr>
          <p:cNvSpPr txBox="1">
            <a:spLocks/>
          </p:cNvSpPr>
          <p:nvPr/>
        </p:nvSpPr>
        <p:spPr>
          <a:xfrm>
            <a:off x="508787" y="1046907"/>
            <a:ext cx="11281052" cy="54920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글자 입력 양식 이벤트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라디오 버튼 사용해보기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7-2-10.html)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CA7FC3-3194-4F68-6DF6-67D06C5D0AD1}"/>
              </a:ext>
            </a:extLst>
          </p:cNvPr>
          <p:cNvGraphicFramePr>
            <a:graphicFrameLocks noGrp="1"/>
          </p:cNvGraphicFramePr>
          <p:nvPr/>
        </p:nvGraphicFramePr>
        <p:xfrm>
          <a:off x="1577313" y="1918821"/>
          <a:ext cx="496249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249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&lt;body&gt;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&lt;h3&gt;#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좋아하는 애완동물을 선택해주세요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&lt;/h3&gt;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&lt;input type="radio" name="pet" value="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강아지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&lt;span&gt;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강아지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&lt;/span&gt;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&lt;input type="radio" name="pet" value="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고양이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&lt;span&gt;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고양이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&lt;/span&gt;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&lt;input type="radio" name="pet" value="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햄스터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  &lt;span&gt;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햄스터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&lt;/span&gt;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  &lt;input type="radio" name="pet" value="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기타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  &lt;span&gt;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기타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&lt;/span&gt;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   &lt;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  &lt;h3 id="output"&gt;&lt;/h3&gt;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091CB90-58A0-F4B8-C3BF-1523D23D5F1D}"/>
              </a:ext>
            </a:extLst>
          </p:cNvPr>
          <p:cNvSpPr txBox="1"/>
          <p:nvPr/>
        </p:nvSpPr>
        <p:spPr>
          <a:xfrm>
            <a:off x="1355325" y="1799857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F440A-F6FE-61B8-5504-8A9D48A83061}"/>
              </a:ext>
            </a:extLst>
          </p:cNvPr>
          <p:cNvSpPr txBox="1"/>
          <p:nvPr/>
        </p:nvSpPr>
        <p:spPr>
          <a:xfrm>
            <a:off x="6632122" y="3039896"/>
            <a:ext cx="45481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라디오 버튼을 하나씩만 선택하려면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name </a:t>
            </a:r>
            <a:r>
              <a:rPr lang="ko-KR" altLang="en-US" sz="1400" dirty="0">
                <a:solidFill>
                  <a:srgbClr val="FF0000"/>
                </a:solidFill>
              </a:rPr>
              <a:t>속성을 동일하게 입력해 그룹으로 만듦</a:t>
            </a:r>
          </a:p>
        </p:txBody>
      </p:sp>
      <p:sp>
        <p:nvSpPr>
          <p:cNvPr id="7" name="Right Bracket 5">
            <a:extLst>
              <a:ext uri="{FF2B5EF4-FFF2-40B4-BE49-F238E27FC236}">
                <a16:creationId xmlns:a16="http://schemas.microsoft.com/office/drawing/2014/main" id="{3F2B03A9-8C74-62A1-2CCA-FE4E4F5C6EF6}"/>
              </a:ext>
            </a:extLst>
          </p:cNvPr>
          <p:cNvSpPr/>
          <p:nvPr/>
        </p:nvSpPr>
        <p:spPr>
          <a:xfrm>
            <a:off x="5774872" y="2651250"/>
            <a:ext cx="342900" cy="1419225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Straight Arrow Connector 14">
            <a:extLst>
              <a:ext uri="{FF2B5EF4-FFF2-40B4-BE49-F238E27FC236}">
                <a16:creationId xmlns:a16="http://schemas.microsoft.com/office/drawing/2014/main" id="{5F75B184-6EAE-1037-922B-BC6A4511BC09}"/>
              </a:ext>
            </a:extLst>
          </p:cNvPr>
          <p:cNvCxnSpPr/>
          <p:nvPr/>
        </p:nvCxnSpPr>
        <p:spPr>
          <a:xfrm>
            <a:off x="6117772" y="3301506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16">
            <a:extLst>
              <a:ext uri="{FF2B5EF4-FFF2-40B4-BE49-F238E27FC236}">
                <a16:creationId xmlns:a16="http://schemas.microsoft.com/office/drawing/2014/main" id="{BC4FE349-D5EA-BF7A-C086-0B40A4DA9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676" y="4137488"/>
            <a:ext cx="3137754" cy="156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58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5746ED-40E4-1586-C630-34F94BF2402D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활용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7865F9C1-7B85-ED60-6520-DC1FA663C61E}"/>
              </a:ext>
            </a:extLst>
          </p:cNvPr>
          <p:cNvSpPr txBox="1">
            <a:spLocks/>
          </p:cNvSpPr>
          <p:nvPr/>
        </p:nvSpPr>
        <p:spPr>
          <a:xfrm>
            <a:off x="455474" y="1026973"/>
            <a:ext cx="11281052" cy="9542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기본 이벤트 막기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기본 이벤트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어떤 이벤트가 발생했을 때 웹 브라우저가 기본적으로 처리해주는 것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이미지 마우스 오른쪽 버튼 클릭 막기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7-2-11.html)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227A9C-7581-2D1B-87B7-8D09AC6C7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22743"/>
              </p:ext>
            </p:extLst>
          </p:nvPr>
        </p:nvGraphicFramePr>
        <p:xfrm>
          <a:off x="1590430" y="2443924"/>
          <a:ext cx="559190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9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imgs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document.querySelectorAll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imgs.forEach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contextmenu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(event)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event.preventDefault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&lt;/script&gt;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&lt;body&gt;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&lt;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="http://placekitten.com/300/300" alt=""&gt;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C1C5AEC-F6DA-8729-27A3-1B3B6D1D6078}"/>
              </a:ext>
            </a:extLst>
          </p:cNvPr>
          <p:cNvSpPr txBox="1"/>
          <p:nvPr/>
        </p:nvSpPr>
        <p:spPr>
          <a:xfrm>
            <a:off x="5512742" y="4174385"/>
            <a:ext cx="45481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컨텍스트 메뉴를 출력하는 기본 이벤트를 제거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14">
            <a:extLst>
              <a:ext uri="{FF2B5EF4-FFF2-40B4-BE49-F238E27FC236}">
                <a16:creationId xmlns:a16="http://schemas.microsoft.com/office/drawing/2014/main" id="{C68BC4FF-DA2E-259D-AB6A-23938F607ABA}"/>
              </a:ext>
            </a:extLst>
          </p:cNvPr>
          <p:cNvCxnSpPr/>
          <p:nvPr/>
        </p:nvCxnSpPr>
        <p:spPr>
          <a:xfrm>
            <a:off x="4879738" y="4318444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845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5746ED-40E4-1586-C630-34F94BF2402D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전파 막기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5E9DD033-5256-1C93-F08D-322B7E3A4044}"/>
              </a:ext>
            </a:extLst>
          </p:cNvPr>
          <p:cNvSpPr txBox="1">
            <a:spLocks/>
          </p:cNvSpPr>
          <p:nvPr/>
        </p:nvSpPr>
        <p:spPr>
          <a:xfrm>
            <a:off x="508786" y="1046907"/>
            <a:ext cx="11281052" cy="54920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기본 이벤트 막기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체크 때만 링크 활성화하기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7-2-12.html)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295159-38BE-D4A2-BA83-E1C025D7EBD0}"/>
              </a:ext>
            </a:extLst>
          </p:cNvPr>
          <p:cNvGraphicFramePr>
            <a:graphicFrameLocks noGrp="1"/>
          </p:cNvGraphicFramePr>
          <p:nvPr/>
        </p:nvGraphicFramePr>
        <p:xfrm>
          <a:off x="1545771" y="1804865"/>
          <a:ext cx="559190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9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let status = false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const checkbox =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('input')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checkbox.addEventListener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('change', (event) =&gt; 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status =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event.currentTarget.checked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})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const link =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('a')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link.addEventListener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('click', (event) =&gt; 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if (!status) 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 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event.preventDefault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}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})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})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&lt;/script&gt;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&lt;body&gt;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&lt;input type="checkbox"&gt;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&lt;span&gt;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링크 활성화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&lt;/span&gt;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&lt;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r>
                        <a:rPr lang="pt-BR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&lt;a href="http://hanbit.co.kr"&gt;</a:t>
                      </a:r>
                      <a:r>
                        <a:rPr lang="ko-KR" altLang="pt-B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한빛미디어</a:t>
                      </a:r>
                      <a:r>
                        <a:rPr lang="pt-BR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&lt;/a&gt;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&lt;/body&gt;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566D23-A2B8-B773-CC31-2BC242374852}"/>
              </a:ext>
            </a:extLst>
          </p:cNvPr>
          <p:cNvSpPr txBox="1"/>
          <p:nvPr/>
        </p:nvSpPr>
        <p:spPr>
          <a:xfrm>
            <a:off x="5144973" y="2879143"/>
            <a:ext cx="45481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checked 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속성을 사용</a:t>
            </a:r>
            <a:endParaRPr lang="en-US" altLang="ko-KR" sz="1400" b="0" i="0" u="none" strike="noStrike" kern="1200" baseline="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" name="Straight Arrow Connector 14">
            <a:extLst>
              <a:ext uri="{FF2B5EF4-FFF2-40B4-BE49-F238E27FC236}">
                <a16:creationId xmlns:a16="http://schemas.microsoft.com/office/drawing/2014/main" id="{6D0C869E-E94D-6B42-8034-EB677B9D73C7}"/>
              </a:ext>
            </a:extLst>
          </p:cNvPr>
          <p:cNvCxnSpPr/>
          <p:nvPr/>
        </p:nvCxnSpPr>
        <p:spPr>
          <a:xfrm>
            <a:off x="4453354" y="3062535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B2E7F0-DB17-402F-D7C1-241F14B3ED58}"/>
              </a:ext>
            </a:extLst>
          </p:cNvPr>
          <p:cNvSpPr txBox="1"/>
          <p:nvPr/>
        </p:nvSpPr>
        <p:spPr>
          <a:xfrm>
            <a:off x="4147088" y="3980992"/>
            <a:ext cx="45481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() status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가 </a:t>
            </a:r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가 아니면 링크의 기본 이벤트를 제거</a:t>
            </a:r>
            <a:endParaRPr lang="en-US" altLang="ko-KR" sz="1400" b="0" i="0" u="none" strike="noStrike" kern="1200" baseline="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Arrow Connector 11">
            <a:extLst>
              <a:ext uri="{FF2B5EF4-FFF2-40B4-BE49-F238E27FC236}">
                <a16:creationId xmlns:a16="http://schemas.microsoft.com/office/drawing/2014/main" id="{B47F9F19-7839-85C0-5F15-62B3A3ED0A4A}"/>
              </a:ext>
            </a:extLst>
          </p:cNvPr>
          <p:cNvCxnSpPr/>
          <p:nvPr/>
        </p:nvCxnSpPr>
        <p:spPr>
          <a:xfrm>
            <a:off x="3632738" y="4152781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4">
            <a:extLst>
              <a:ext uri="{FF2B5EF4-FFF2-40B4-BE49-F238E27FC236}">
                <a16:creationId xmlns:a16="http://schemas.microsoft.com/office/drawing/2014/main" id="{38CCE6A5-59D7-27B6-D428-F4CB85576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595" y="4733371"/>
            <a:ext cx="2534898" cy="146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15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5746ED-40E4-1586-C630-34F94BF2402D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활용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A261C770-F8A8-F9FA-6F65-B961BE90C709}"/>
              </a:ext>
            </a:extLst>
          </p:cNvPr>
          <p:cNvSpPr txBox="1">
            <a:spLocks/>
          </p:cNvSpPr>
          <p:nvPr/>
        </p:nvSpPr>
        <p:spPr>
          <a:xfrm>
            <a:off x="455474" y="1046907"/>
            <a:ext cx="11281052" cy="54920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할 일 목록 만들기</a:t>
            </a:r>
            <a:r>
              <a:rPr lang="en-US" altLang="ko-KR" sz="180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1800">
                <a:solidFill>
                  <a:srgbClr val="000000"/>
                </a:solidFill>
                <a:latin typeface="+mn-ea"/>
              </a:rPr>
              <a:t>누적 예제</a:t>
            </a:r>
            <a:r>
              <a:rPr lang="en-US" altLang="ko-KR" sz="1800">
                <a:solidFill>
                  <a:srgbClr val="000000"/>
                </a:solidFill>
                <a:latin typeface="+mn-ea"/>
              </a:rPr>
              <a:t>]</a:t>
            </a: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할 일 목록 만들기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7-2-13.html)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8371A8-7C02-C851-6CCD-A6D3863DEEC1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804865"/>
          <a:ext cx="5591908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9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&lt;body&gt;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&lt;h1&gt;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 일 목록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&lt;/h1&gt;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&lt;input id="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&lt;button id="add-button"&gt;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추가하기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&lt;/button&gt;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&lt;div id="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-list"&gt;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&lt;/div&gt;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&lt;/body&gt;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&lt;script&gt;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문서 객체를 가져옵니다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const input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('#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const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todoList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('#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-list')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const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addButton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('#add-button')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변수를 선언합니다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let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keyCount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함수를 선언합니다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  const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addTodo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() =&gt; {</a:t>
                      </a:r>
                      <a:endParaRPr lang="en-US" altLang="ko-KR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C624179-6685-3290-87CF-A5D962C6E923}"/>
              </a:ext>
            </a:extLst>
          </p:cNvPr>
          <p:cNvSpPr txBox="1"/>
          <p:nvPr/>
        </p:nvSpPr>
        <p:spPr>
          <a:xfrm>
            <a:off x="6223087" y="6020484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BE758-D308-0399-53A5-7AC72F8913CF}"/>
              </a:ext>
            </a:extLst>
          </p:cNvPr>
          <p:cNvSpPr txBox="1"/>
          <p:nvPr/>
        </p:nvSpPr>
        <p:spPr>
          <a:xfrm>
            <a:off x="4985936" y="5118285"/>
            <a:ext cx="34407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000" algn="just"/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이후에 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removeTodo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()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함수에서 문서 객체를 쉽게 제거하기 위한 용도로 만든 변수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7">
            <a:extLst>
              <a:ext uri="{FF2B5EF4-FFF2-40B4-BE49-F238E27FC236}">
                <a16:creationId xmlns:a16="http://schemas.microsoft.com/office/drawing/2014/main" id="{339BF21E-41E4-7DF3-5778-EC250B16AD9D}"/>
              </a:ext>
            </a:extLst>
          </p:cNvPr>
          <p:cNvCxnSpPr/>
          <p:nvPr/>
        </p:nvCxnSpPr>
        <p:spPr>
          <a:xfrm>
            <a:off x="3626059" y="5379895"/>
            <a:ext cx="1359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17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2801E9-B950-8E78-727F-704D57FF869B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이벤트모델</a:t>
            </a:r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591FFB79-629C-E9D9-E01F-5EF50C56200D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이벤트 모델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표준 이벤트 모델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: addEventListener()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고전 이벤트 모델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문서 객체가 갖고 있는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on◯◯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으로 시작하는 속성에 함수를 할당해서 이벤트를 연결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인라인 이벤트 모델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: on◯◯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으로 시작하는 속성을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HTML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요소에 직접 넣어서 이벤트를 연결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059CAA-B45E-F0FB-CDF6-CB5B6D459421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881916"/>
          <a:ext cx="531939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document.body.addEventListener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 </a:t>
                      </a:r>
                    </a:p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7B6BB71-2778-18E8-C57B-9D550CC6F206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3229484"/>
          <a:ext cx="531939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document.body.onkeyup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(event) =&gt; {</a:t>
                      </a:r>
                    </a:p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7F59F994-499A-85EB-AE4E-9022DC183553}"/>
              </a:ext>
            </a:extLst>
          </p:cNvPr>
          <p:cNvCxnSpPr/>
          <p:nvPr/>
        </p:nvCxnSpPr>
        <p:spPr>
          <a:xfrm>
            <a:off x="2918853" y="3526791"/>
            <a:ext cx="67993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39B762E5-95C3-0238-7A6F-DF677C87E208}"/>
              </a:ext>
            </a:extLst>
          </p:cNvPr>
          <p:cNvSpPr/>
          <p:nvPr/>
        </p:nvSpPr>
        <p:spPr>
          <a:xfrm>
            <a:off x="3270545" y="3553041"/>
            <a:ext cx="668215" cy="128954"/>
          </a:xfrm>
          <a:custGeom>
            <a:avLst/>
            <a:gdLst>
              <a:gd name="connsiteX0" fmla="*/ 0 w 668215"/>
              <a:gd name="connsiteY0" fmla="*/ 0 h 128954"/>
              <a:gd name="connsiteX1" fmla="*/ 0 w 668215"/>
              <a:gd name="connsiteY1" fmla="*/ 128954 h 128954"/>
              <a:gd name="connsiteX2" fmla="*/ 668215 w 668215"/>
              <a:gd name="connsiteY2" fmla="*/ 128954 h 1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215" h="128954">
                <a:moveTo>
                  <a:pt x="0" y="0"/>
                </a:moveTo>
                <a:lnTo>
                  <a:pt x="0" y="128954"/>
                </a:lnTo>
                <a:lnTo>
                  <a:pt x="668215" y="128954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DAD6A-0DC5-77BA-B797-526BF66FB340}"/>
              </a:ext>
            </a:extLst>
          </p:cNvPr>
          <p:cNvSpPr txBox="1"/>
          <p:nvPr/>
        </p:nvSpPr>
        <p:spPr>
          <a:xfrm>
            <a:off x="3938760" y="3526248"/>
            <a:ext cx="776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>
                <a:solidFill>
                  <a:srgbClr val="FF0000"/>
                </a:solidFill>
                <a:latin typeface="PCSJUS+RixVeryGoodPM"/>
              </a:rPr>
              <a:t>속성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3F8FB22-5490-9146-7C51-E254BFC77159}"/>
              </a:ext>
            </a:extLst>
          </p:cNvPr>
          <p:cNvGraphicFramePr>
            <a:graphicFrameLocks noGrp="1"/>
          </p:cNvGraphicFramePr>
          <p:nvPr/>
        </p:nvGraphicFramePr>
        <p:xfrm>
          <a:off x="1469013" y="4628047"/>
          <a:ext cx="5319392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const listener = (event) =&gt; {</a:t>
                      </a:r>
                    </a:p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&lt;body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onkeyup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="listener(event)"&gt;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&lt;/body&gt;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611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5746ED-40E4-1586-C630-34F94BF2402D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활용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D0C9F341-CA93-10FC-3A21-84A5DAD3CA4E}"/>
              </a:ext>
            </a:extLst>
          </p:cNvPr>
          <p:cNvSpPr txBox="1">
            <a:spLocks/>
          </p:cNvSpPr>
          <p:nvPr/>
        </p:nvSpPr>
        <p:spPr>
          <a:xfrm>
            <a:off x="455474" y="1179679"/>
            <a:ext cx="11281052" cy="54920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할 일 목록 만들기</a:t>
            </a:r>
            <a:r>
              <a:rPr lang="en-US" altLang="ko-KR" sz="180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1800">
                <a:solidFill>
                  <a:srgbClr val="000000"/>
                </a:solidFill>
                <a:latin typeface="+mn-ea"/>
              </a:rPr>
              <a:t>누적 예제</a:t>
            </a:r>
            <a:r>
              <a:rPr lang="en-US" altLang="ko-KR" sz="1800">
                <a:solidFill>
                  <a:srgbClr val="000000"/>
                </a:solidFill>
                <a:latin typeface="+mn-ea"/>
              </a:rPr>
              <a:t>]</a:t>
            </a: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할 일 목록 만들기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7-2-13.html)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B5A48F-41C7-9966-D337-E93308370D3C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041072"/>
          <a:ext cx="5591908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9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입력 양식에 내용이 없으면 추가하지 않습니다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    if 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input.value.trim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=== '')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      alert('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 일을 입력해주세요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      return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 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문서 객체를 설정합니다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      const item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document.createElement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('div')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       const checkbox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document.createElement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('input’)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      const text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document.createElement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('span')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      const button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document.createElement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('button')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  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문서 객체를 식별할 키를 생성합니다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       const key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keyCount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keyCount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1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90B86C5-BF3B-A8F7-C2C9-F13A888A7A45}"/>
              </a:ext>
            </a:extLst>
          </p:cNvPr>
          <p:cNvSpPr txBox="1"/>
          <p:nvPr/>
        </p:nvSpPr>
        <p:spPr>
          <a:xfrm>
            <a:off x="1407520" y="1934020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40129-0E30-5260-37CC-BD2F93E3FCAA}"/>
              </a:ext>
            </a:extLst>
          </p:cNvPr>
          <p:cNvSpPr txBox="1"/>
          <p:nvPr/>
        </p:nvSpPr>
        <p:spPr>
          <a:xfrm>
            <a:off x="4891200" y="5057449"/>
            <a:ext cx="37288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000" algn="just"/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이후에 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removeTodo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()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함수에서 문서 객체를</a:t>
            </a:r>
          </a:p>
          <a:p>
            <a:pPr marR="1000" algn="just"/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쉽게 제거하기 위한 용도로 만든 변수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Right Bracket 2">
            <a:extLst>
              <a:ext uri="{FF2B5EF4-FFF2-40B4-BE49-F238E27FC236}">
                <a16:creationId xmlns:a16="http://schemas.microsoft.com/office/drawing/2014/main" id="{BE287729-FEFD-DD44-A10F-DFA8C59059E9}"/>
              </a:ext>
            </a:extLst>
          </p:cNvPr>
          <p:cNvSpPr/>
          <p:nvPr/>
        </p:nvSpPr>
        <p:spPr>
          <a:xfrm>
            <a:off x="3766736" y="5182857"/>
            <a:ext cx="492369" cy="257907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Straight Arrow Connector 5">
            <a:extLst>
              <a:ext uri="{FF2B5EF4-FFF2-40B4-BE49-F238E27FC236}">
                <a16:creationId xmlns:a16="http://schemas.microsoft.com/office/drawing/2014/main" id="{19B09EB7-1C28-DF9C-065D-66BA16CDB643}"/>
              </a:ext>
            </a:extLst>
          </p:cNvPr>
          <p:cNvCxnSpPr/>
          <p:nvPr/>
        </p:nvCxnSpPr>
        <p:spPr>
          <a:xfrm>
            <a:off x="4259105" y="5300088"/>
            <a:ext cx="524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159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5746ED-40E4-1586-C630-34F94BF2402D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활용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B4EE7D5E-C29A-6B56-18D9-2DF1D0212E19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54920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할 일 목록 만들기</a:t>
            </a:r>
            <a:r>
              <a:rPr lang="en-US" altLang="ko-KR" sz="180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1800">
                <a:solidFill>
                  <a:srgbClr val="000000"/>
                </a:solidFill>
                <a:latin typeface="+mn-ea"/>
              </a:rPr>
              <a:t>누적 예제</a:t>
            </a:r>
            <a:r>
              <a:rPr lang="en-US" altLang="ko-KR" sz="1800">
                <a:solidFill>
                  <a:srgbClr val="000000"/>
                </a:solidFill>
                <a:latin typeface="+mn-ea"/>
              </a:rPr>
              <a:t>]</a:t>
            </a: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할 일 목록 만들기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7-2-13.html)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034A6C-7BAD-D781-509F-AA78C630CB3E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784930"/>
          <a:ext cx="559190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9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 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// item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조작하고 추가합니다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item.setAttribute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('data-key', key)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item.appendChild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(checkbox)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item.appendChild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(text)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item.appendChild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(button)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todoList.appendChild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(item)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  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checkbox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조작합니다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checkbox.type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'checkbox'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checkbox.addEventListener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('change', (event) =&gt;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item.style.textDecoration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          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event.target.checked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? 'line-through' : ''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       })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  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text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조작합니다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fr-FR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       </a:t>
                      </a:r>
                      <a:r>
                        <a:rPr lang="fr-FR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text.textContent</a:t>
                      </a:r>
                      <a:r>
                        <a:rPr lang="fr-FR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fr-FR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input.value</a:t>
                      </a:r>
                      <a:r>
                        <a:rPr lang="fr-FR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  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button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조작합니다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button.textContent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제거하기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button.addEventListener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('click', () =&gt;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removeTodo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(key)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       }) </a:t>
                      </a:r>
                      <a:endParaRPr lang="en-US" altLang="ko-KR" sz="105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7E16224-4763-0D01-D990-2B56D18D4520}"/>
              </a:ext>
            </a:extLst>
          </p:cNvPr>
          <p:cNvSpPr txBox="1"/>
          <p:nvPr/>
        </p:nvSpPr>
        <p:spPr>
          <a:xfrm>
            <a:off x="1364728" y="1749229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1161F-6BEA-698F-3520-7CF3915EA78D}"/>
              </a:ext>
            </a:extLst>
          </p:cNvPr>
          <p:cNvSpPr txBox="1"/>
          <p:nvPr/>
        </p:nvSpPr>
        <p:spPr>
          <a:xfrm>
            <a:off x="6205191" y="1962321"/>
            <a:ext cx="232127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000" algn="just"/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&lt;div data-key="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숫자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"&gt;</a:t>
            </a:r>
          </a:p>
          <a:p>
            <a:pPr marR="1000" algn="just"/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    &lt;input&gt;</a:t>
            </a:r>
          </a:p>
          <a:p>
            <a:pPr marR="1000" algn="just"/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    &lt;span&gt;&lt;/span&gt;</a:t>
            </a:r>
          </a:p>
          <a:p>
            <a:pPr marR="1000" algn="just"/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    &lt;button&gt;&lt;/button&gt;</a:t>
            </a:r>
          </a:p>
          <a:p>
            <a:pPr marR="1000" algn="just"/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&lt;/div&gt;</a:t>
            </a:r>
          </a:p>
          <a:p>
            <a:pPr marR="1000" algn="just"/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형태를 구성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Right Bracket 11">
            <a:extLst>
              <a:ext uri="{FF2B5EF4-FFF2-40B4-BE49-F238E27FC236}">
                <a16:creationId xmlns:a16="http://schemas.microsoft.com/office/drawing/2014/main" id="{9B777351-EECB-73D7-6615-B6A7CA824A13}"/>
              </a:ext>
            </a:extLst>
          </p:cNvPr>
          <p:cNvSpPr/>
          <p:nvPr/>
        </p:nvSpPr>
        <p:spPr>
          <a:xfrm>
            <a:off x="4986888" y="2026228"/>
            <a:ext cx="492369" cy="1257183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Straight Arrow Connector 12">
            <a:extLst>
              <a:ext uri="{FF2B5EF4-FFF2-40B4-BE49-F238E27FC236}">
                <a16:creationId xmlns:a16="http://schemas.microsoft.com/office/drawing/2014/main" id="{412E489C-7DA1-7EA7-C42D-272227F798B2}"/>
              </a:ext>
            </a:extLst>
          </p:cNvPr>
          <p:cNvCxnSpPr/>
          <p:nvPr/>
        </p:nvCxnSpPr>
        <p:spPr>
          <a:xfrm>
            <a:off x="5479257" y="2600659"/>
            <a:ext cx="524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655091E-8081-F582-CF8C-ED50084ACE8C}"/>
              </a:ext>
            </a:extLst>
          </p:cNvPr>
          <p:cNvSpPr txBox="1"/>
          <p:nvPr/>
        </p:nvSpPr>
        <p:spPr>
          <a:xfrm>
            <a:off x="6467468" y="3524707"/>
            <a:ext cx="23212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&lt;input type="checkbox"&gt;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형태를 구성</a:t>
            </a:r>
          </a:p>
        </p:txBody>
      </p:sp>
      <p:cxnSp>
        <p:nvCxnSpPr>
          <p:cNvPr id="10" name="Straight Arrow Connector 17">
            <a:extLst>
              <a:ext uri="{FF2B5EF4-FFF2-40B4-BE49-F238E27FC236}">
                <a16:creationId xmlns:a16="http://schemas.microsoft.com/office/drawing/2014/main" id="{30B2F405-2C00-C25A-4781-FF3ACCE1B332}"/>
              </a:ext>
            </a:extLst>
          </p:cNvPr>
          <p:cNvCxnSpPr>
            <a:cxnSpLocks/>
          </p:cNvCxnSpPr>
          <p:nvPr/>
        </p:nvCxnSpPr>
        <p:spPr>
          <a:xfrm>
            <a:off x="4111090" y="3843313"/>
            <a:ext cx="2205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CEEADD-0FE9-DBB2-60A9-EA8E753AD2ED}"/>
              </a:ext>
            </a:extLst>
          </p:cNvPr>
          <p:cNvSpPr txBox="1"/>
          <p:nvPr/>
        </p:nvSpPr>
        <p:spPr>
          <a:xfrm>
            <a:off x="6423450" y="4200963"/>
            <a:ext cx="33357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체크 박스를 클릭하면 선을 그어줌</a:t>
            </a:r>
          </a:p>
        </p:txBody>
      </p:sp>
      <p:sp>
        <p:nvSpPr>
          <p:cNvPr id="12" name="Right Bracket 19">
            <a:extLst>
              <a:ext uri="{FF2B5EF4-FFF2-40B4-BE49-F238E27FC236}">
                <a16:creationId xmlns:a16="http://schemas.microsoft.com/office/drawing/2014/main" id="{842BC48D-EBEE-C4B8-50CA-72D1E645EC64}"/>
              </a:ext>
            </a:extLst>
          </p:cNvPr>
          <p:cNvSpPr/>
          <p:nvPr/>
        </p:nvSpPr>
        <p:spPr>
          <a:xfrm>
            <a:off x="5415266" y="3972681"/>
            <a:ext cx="492369" cy="846454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Straight Arrow Connector 20">
            <a:extLst>
              <a:ext uri="{FF2B5EF4-FFF2-40B4-BE49-F238E27FC236}">
                <a16:creationId xmlns:a16="http://schemas.microsoft.com/office/drawing/2014/main" id="{ABDF240D-C498-EFAC-9CA7-7ED163C1F44C}"/>
              </a:ext>
            </a:extLst>
          </p:cNvPr>
          <p:cNvCxnSpPr/>
          <p:nvPr/>
        </p:nvCxnSpPr>
        <p:spPr>
          <a:xfrm>
            <a:off x="5907635" y="4325178"/>
            <a:ext cx="524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5FEF3D-230D-0E7E-51E3-AA651540947A}"/>
              </a:ext>
            </a:extLst>
          </p:cNvPr>
          <p:cNvSpPr txBox="1"/>
          <p:nvPr/>
        </p:nvSpPr>
        <p:spPr>
          <a:xfrm>
            <a:off x="4986997" y="5080184"/>
            <a:ext cx="33357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&lt;span&gt;</a:t>
            </a:r>
            <a:r>
              <a:rPr lang="ko-KR" altLang="en-US" sz="1400" dirty="0">
                <a:solidFill>
                  <a:srgbClr val="FF0000"/>
                </a:solidFill>
              </a:rPr>
              <a:t>글자</a:t>
            </a:r>
            <a:r>
              <a:rPr lang="en-US" altLang="ko-KR" sz="1400" dirty="0">
                <a:solidFill>
                  <a:srgbClr val="FF0000"/>
                </a:solidFill>
              </a:rPr>
              <a:t>&lt;/span&gt;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형태를 구성</a:t>
            </a:r>
          </a:p>
        </p:txBody>
      </p:sp>
      <p:cxnSp>
        <p:nvCxnSpPr>
          <p:cNvPr id="15" name="Straight Arrow Connector 22">
            <a:extLst>
              <a:ext uri="{FF2B5EF4-FFF2-40B4-BE49-F238E27FC236}">
                <a16:creationId xmlns:a16="http://schemas.microsoft.com/office/drawing/2014/main" id="{72945A2B-FE37-5E9F-A708-926EF0B6DAB9}"/>
              </a:ext>
            </a:extLst>
          </p:cNvPr>
          <p:cNvCxnSpPr/>
          <p:nvPr/>
        </p:nvCxnSpPr>
        <p:spPr>
          <a:xfrm>
            <a:off x="4462227" y="5377960"/>
            <a:ext cx="524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7F577-BEE7-1FE5-736B-31061BED542F}"/>
              </a:ext>
            </a:extLst>
          </p:cNvPr>
          <p:cNvSpPr txBox="1"/>
          <p:nvPr/>
        </p:nvSpPr>
        <p:spPr>
          <a:xfrm>
            <a:off x="5511549" y="5975081"/>
            <a:ext cx="33357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&lt;button&gt;</a:t>
            </a:r>
            <a:r>
              <a:rPr lang="ko-KR" altLang="en-US" sz="1400" dirty="0">
                <a:solidFill>
                  <a:srgbClr val="FF0000"/>
                </a:solidFill>
              </a:rPr>
              <a:t>제거하기</a:t>
            </a:r>
            <a:r>
              <a:rPr lang="en-US" altLang="ko-KR" sz="1400" dirty="0">
                <a:solidFill>
                  <a:srgbClr val="FF0000"/>
                </a:solidFill>
              </a:rPr>
              <a:t>&lt;/button&gt;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형태를 구성</a:t>
            </a:r>
          </a:p>
        </p:txBody>
      </p:sp>
      <p:sp>
        <p:nvSpPr>
          <p:cNvPr id="17" name="Right Bracket 24">
            <a:extLst>
              <a:ext uri="{FF2B5EF4-FFF2-40B4-BE49-F238E27FC236}">
                <a16:creationId xmlns:a16="http://schemas.microsoft.com/office/drawing/2014/main" id="{2181FBEF-976F-E774-AFEA-F207395A17D1}"/>
              </a:ext>
            </a:extLst>
          </p:cNvPr>
          <p:cNvSpPr/>
          <p:nvPr/>
        </p:nvSpPr>
        <p:spPr>
          <a:xfrm>
            <a:off x="4500920" y="5828424"/>
            <a:ext cx="492369" cy="846454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Straight Arrow Connector 25">
            <a:extLst>
              <a:ext uri="{FF2B5EF4-FFF2-40B4-BE49-F238E27FC236}">
                <a16:creationId xmlns:a16="http://schemas.microsoft.com/office/drawing/2014/main" id="{0F25685D-CD9A-6E1B-2933-A635D7A68D26}"/>
              </a:ext>
            </a:extLst>
          </p:cNvPr>
          <p:cNvCxnSpPr/>
          <p:nvPr/>
        </p:nvCxnSpPr>
        <p:spPr>
          <a:xfrm>
            <a:off x="4986888" y="6238341"/>
            <a:ext cx="524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41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5746ED-40E4-1586-C630-34F94BF2402D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활용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25BA3B9C-E144-E44D-36F1-7CE9A12D0F54}"/>
              </a:ext>
            </a:extLst>
          </p:cNvPr>
          <p:cNvSpPr txBox="1">
            <a:spLocks/>
          </p:cNvSpPr>
          <p:nvPr/>
        </p:nvSpPr>
        <p:spPr>
          <a:xfrm>
            <a:off x="519673" y="1046907"/>
            <a:ext cx="11281052" cy="54920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할 일 목록 만들기</a:t>
            </a:r>
            <a:r>
              <a:rPr lang="en-US" altLang="ko-KR" sz="180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1800">
                <a:solidFill>
                  <a:srgbClr val="000000"/>
                </a:solidFill>
                <a:latin typeface="+mn-ea"/>
              </a:rPr>
              <a:t>누적 예제</a:t>
            </a:r>
            <a:r>
              <a:rPr lang="en-US" altLang="ko-KR" sz="1800">
                <a:solidFill>
                  <a:srgbClr val="000000"/>
                </a:solidFill>
                <a:latin typeface="+mn-ea"/>
              </a:rPr>
              <a:t>]</a:t>
            </a: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할 일 목록 만들기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7-2-13.html)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67854B-4430-FCD2-A9D2-663E8713B9E5}"/>
              </a:ext>
            </a:extLst>
          </p:cNvPr>
          <p:cNvGraphicFramePr>
            <a:graphicFrameLocks noGrp="1"/>
          </p:cNvGraphicFramePr>
          <p:nvPr/>
        </p:nvGraphicFramePr>
        <p:xfrm>
          <a:off x="1556658" y="1857086"/>
          <a:ext cx="5943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endParaRPr lang="en-US" altLang="ko-KR" sz="13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       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입력 양식의 내용을 비웁니다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  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input.value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‘’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62     }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     const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removeTodo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(key) =&gt; {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       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식별 키로 문서 객체를 제거합니다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     const item =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(`[data-key="${key}"]`)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todoList.removeChild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(item)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     }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69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    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이벤트 연결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addButton.addEventListener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('click',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addTodo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input.addEventListener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(event) =&gt; {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73       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입력 양식에서 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Enter 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키를 누르면 바로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addTodo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함수를 호출합니다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74       const ENTER = 13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       if (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event.keyCode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=== ENTER) {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76    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addTodo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       }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     })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   })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 &lt;/script&gt;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E5B6524-1220-B16E-ABA9-F578D8281DC2}"/>
              </a:ext>
            </a:extLst>
          </p:cNvPr>
          <p:cNvSpPr txBox="1"/>
          <p:nvPr/>
        </p:nvSpPr>
        <p:spPr>
          <a:xfrm>
            <a:off x="1413103" y="1769164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1CE88-AE0D-0E00-EF53-5B0307CC9A02}"/>
              </a:ext>
            </a:extLst>
          </p:cNvPr>
          <p:cNvSpPr txBox="1"/>
          <p:nvPr/>
        </p:nvSpPr>
        <p:spPr>
          <a:xfrm>
            <a:off x="6567766" y="3381705"/>
            <a:ext cx="36487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000"/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위에서 지정한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&lt;div data-key="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숫자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"&gt;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를 </a:t>
            </a:r>
            <a:b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</a:b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기반으로 요소를 찾고 제거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Right Bracket 4">
            <a:extLst>
              <a:ext uri="{FF2B5EF4-FFF2-40B4-BE49-F238E27FC236}">
                <a16:creationId xmlns:a16="http://schemas.microsoft.com/office/drawing/2014/main" id="{B05FF432-DC8F-C0BF-AFAA-FF012FD352AD}"/>
              </a:ext>
            </a:extLst>
          </p:cNvPr>
          <p:cNvSpPr/>
          <p:nvPr/>
        </p:nvSpPr>
        <p:spPr>
          <a:xfrm>
            <a:off x="6011427" y="3479192"/>
            <a:ext cx="246185" cy="328246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B600A5-AEF5-042D-8AE3-315D8AB6424C}"/>
              </a:ext>
            </a:extLst>
          </p:cNvPr>
          <p:cNvCxnSpPr/>
          <p:nvPr/>
        </p:nvCxnSpPr>
        <p:spPr>
          <a:xfrm>
            <a:off x="6257612" y="3660900"/>
            <a:ext cx="328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12">
            <a:extLst>
              <a:ext uri="{FF2B5EF4-FFF2-40B4-BE49-F238E27FC236}">
                <a16:creationId xmlns:a16="http://schemas.microsoft.com/office/drawing/2014/main" id="{E3067204-4622-8602-EAF7-99C845A6D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208" y="4181186"/>
            <a:ext cx="32194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67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5746ED-40E4-1586-C630-34F94BF2402D}"/>
              </a:ext>
            </a:extLst>
          </p:cNvPr>
          <p:cNvSpPr txBox="1"/>
          <p:nvPr/>
        </p:nvSpPr>
        <p:spPr>
          <a:xfrm>
            <a:off x="306648" y="319086"/>
            <a:ext cx="8048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타이머로 구현한 남은 글자 수 세기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C1169367-665F-C743-4EBF-3EBF2F425D84}"/>
              </a:ext>
            </a:extLst>
          </p:cNvPr>
          <p:cNvSpPr txBox="1">
            <a:spLocks/>
          </p:cNvSpPr>
          <p:nvPr/>
        </p:nvSpPr>
        <p:spPr>
          <a:xfrm>
            <a:off x="497901" y="972850"/>
            <a:ext cx="11281052" cy="54920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</a:rPr>
              <a:t>글자 수 출력하기 소스 코드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7-2-14.html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52C584-0C35-BA6B-2929-7603FC73530C}"/>
              </a:ext>
            </a:extLst>
          </p:cNvPr>
          <p:cNvGraphicFramePr>
            <a:graphicFrameLocks noGrp="1"/>
          </p:cNvGraphicFramePr>
          <p:nvPr/>
        </p:nvGraphicFramePr>
        <p:xfrm>
          <a:off x="1534886" y="1335424"/>
          <a:ext cx="5943600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h1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('h1')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let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timerId</a:t>
                      </a:r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('focus', (event) =&gt; {</a:t>
                      </a:r>
                      <a:endParaRPr lang="ko-KR" altLang="en-US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timerId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setInterval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    const length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textarea.value.length</a:t>
                      </a:r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  h1.textContent = `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글자 수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${length}`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}, 50)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('blur', (event) =&gt; { </a:t>
                      </a:r>
                      <a:endParaRPr lang="ko-KR" altLang="en-US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clearInterval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timerId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&lt;/script&gt;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&lt;body&gt;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&lt;h1&gt;&lt;/h1&gt;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&lt;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&gt;&lt;/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613AD1-8E57-B07D-ECB7-DF25E8AB334A}"/>
              </a:ext>
            </a:extLst>
          </p:cNvPr>
          <p:cNvSpPr txBox="1"/>
          <p:nvPr/>
        </p:nvSpPr>
        <p:spPr>
          <a:xfrm>
            <a:off x="6419528" y="2856692"/>
            <a:ext cx="20642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입력 양식 활성화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A9CEE-A760-2394-461C-39BA681D8CDF}"/>
              </a:ext>
            </a:extLst>
          </p:cNvPr>
          <p:cNvSpPr txBox="1"/>
          <p:nvPr/>
        </p:nvSpPr>
        <p:spPr>
          <a:xfrm>
            <a:off x="6419528" y="4284426"/>
            <a:ext cx="29366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입력 양식 비활성화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16">
            <a:extLst>
              <a:ext uri="{FF2B5EF4-FFF2-40B4-BE49-F238E27FC236}">
                <a16:creationId xmlns:a16="http://schemas.microsoft.com/office/drawing/2014/main" id="{C8482AE3-E0A2-740D-4BE7-3B965571D449}"/>
              </a:ext>
            </a:extLst>
          </p:cNvPr>
          <p:cNvCxnSpPr/>
          <p:nvPr/>
        </p:nvCxnSpPr>
        <p:spPr>
          <a:xfrm>
            <a:off x="5967179" y="4438314"/>
            <a:ext cx="279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454165ED-09F4-00F1-11F7-E7481F6B9536}"/>
              </a:ext>
            </a:extLst>
          </p:cNvPr>
          <p:cNvCxnSpPr/>
          <p:nvPr/>
        </p:nvCxnSpPr>
        <p:spPr>
          <a:xfrm>
            <a:off x="6036820" y="2972481"/>
            <a:ext cx="279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19">
            <a:extLst>
              <a:ext uri="{FF2B5EF4-FFF2-40B4-BE49-F238E27FC236}">
                <a16:creationId xmlns:a16="http://schemas.microsoft.com/office/drawing/2014/main" id="{A5BE7069-80F9-51AF-FBFB-64E390ED3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304" y="4448655"/>
            <a:ext cx="2668831" cy="175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67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5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sz="5000" dirty="0">
                <a:solidFill>
                  <a:schemeClr val="bg1"/>
                </a:solidFill>
              </a:rPr>
              <a:t>Local</a:t>
            </a:r>
            <a:r>
              <a:rPr lang="ko-KR" altLang="en-US" sz="5000" dirty="0">
                <a:solidFill>
                  <a:schemeClr val="bg1"/>
                </a:solidFill>
              </a:rPr>
              <a:t> </a:t>
            </a:r>
            <a:r>
              <a:rPr lang="en-US" altLang="ko-KR" sz="5000" dirty="0">
                <a:solidFill>
                  <a:schemeClr val="bg1"/>
                </a:solidFill>
              </a:rPr>
              <a:t>storage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05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175F63-3982-0ACE-F61D-6C34931B9D43}"/>
              </a:ext>
            </a:extLst>
          </p:cNvPr>
          <p:cNvSpPr txBox="1"/>
          <p:nvPr/>
        </p:nvSpPr>
        <p:spPr>
          <a:xfrm>
            <a:off x="306648" y="319086"/>
            <a:ext cx="8048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localStorage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</a:t>
            </a:r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18A53A85-739C-E2AA-D9E2-BBC4D9DB7F21}"/>
              </a:ext>
            </a:extLst>
          </p:cNvPr>
          <p:cNvSpPr txBox="1">
            <a:spLocks/>
          </p:cNvSpPr>
          <p:nvPr/>
        </p:nvSpPr>
        <p:spPr>
          <a:xfrm>
            <a:off x="455474" y="1136136"/>
            <a:ext cx="11281052" cy="32889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>
                <a:solidFill>
                  <a:srgbClr val="000000"/>
                </a:solidFill>
                <a:latin typeface="+mn-ea"/>
              </a:rPr>
              <a:t>웹 브라우저에 데이터를 저장하는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localStorage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객체와 활용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en-US" altLang="ko-KR">
                <a:solidFill>
                  <a:srgbClr val="000000"/>
                </a:solidFill>
                <a:latin typeface="+mn-ea"/>
              </a:rPr>
              <a:t>localStorage.getItem(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키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):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저장된 값을 추출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없으면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undefined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가 나옴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. </a:t>
            </a:r>
            <a:br>
              <a:rPr lang="en-US" altLang="ko-KR">
                <a:solidFill>
                  <a:srgbClr val="000000"/>
                </a:solidFill>
                <a:latin typeface="+mn-ea"/>
              </a:rPr>
            </a:br>
            <a:r>
              <a:rPr lang="ko-KR" altLang="en-US">
                <a:solidFill>
                  <a:srgbClr val="000000"/>
                </a:solidFill>
                <a:latin typeface="+mn-ea"/>
              </a:rPr>
              <a:t>객체의 속성을 추출하는 일반적인 형태로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localStorage.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키 또는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localStorage[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키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]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형태로 사용 할 수도 있음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en-US" altLang="ko-KR">
                <a:solidFill>
                  <a:srgbClr val="000000"/>
                </a:solidFill>
                <a:latin typeface="+mn-ea"/>
              </a:rPr>
              <a:t>localStorage.setItem(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키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값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):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값을 저장</a:t>
            </a:r>
            <a:br>
              <a:rPr lang="en-US" altLang="ko-KR">
                <a:solidFill>
                  <a:srgbClr val="000000"/>
                </a:solidFill>
                <a:latin typeface="+mn-ea"/>
              </a:rPr>
            </a:br>
            <a:r>
              <a:rPr lang="ko-KR" altLang="en-US">
                <a:solidFill>
                  <a:srgbClr val="000000"/>
                </a:solidFill>
                <a:latin typeface="+mn-ea"/>
              </a:rPr>
              <a:t>이전과 마찬가지로 객체에 속성을 지정하는 일반적인 형태를 사용할 수도 있음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en-US" altLang="ko-KR">
                <a:solidFill>
                  <a:srgbClr val="000000"/>
                </a:solidFill>
                <a:latin typeface="+mn-ea"/>
              </a:rPr>
              <a:t>localStorage.removeItem(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키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):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특정 키의 값을 제거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en-US" altLang="ko-KR">
                <a:solidFill>
                  <a:srgbClr val="000000"/>
                </a:solidFill>
                <a:latin typeface="+mn-ea"/>
              </a:rPr>
              <a:t>localStorage.clear():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저장된 모든 값을 제거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674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BA64EB27-DEEA-3C38-6895-853F361004A1}"/>
              </a:ext>
            </a:extLst>
          </p:cNvPr>
          <p:cNvSpPr txBox="1">
            <a:spLocks/>
          </p:cNvSpPr>
          <p:nvPr/>
        </p:nvSpPr>
        <p:spPr>
          <a:xfrm>
            <a:off x="455473" y="1261321"/>
            <a:ext cx="11692983" cy="54920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</a:rPr>
              <a:t>웹 브라우저에 데이터를 저장하는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localStorage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객체와 활용하기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7-2-15.html)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B6606-800F-9C60-BAD0-9E3EE1E46813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623895"/>
          <a:ext cx="5943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 p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('p')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input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('input')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const button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('button')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const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savedValue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localStorage.getItem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('input')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localStorage.input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도 가능합니다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if 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savedValue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input.value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savedValue</a:t>
                      </a:r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p.textContent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`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실행 때의 마지막 값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${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savedValue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(event)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const value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event.currentTarget.value</a:t>
                      </a:r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EA02C0-F763-DBC1-2108-1969BD1BDB95}"/>
              </a:ext>
            </a:extLst>
          </p:cNvPr>
          <p:cNvSpPr txBox="1"/>
          <p:nvPr/>
        </p:nvSpPr>
        <p:spPr>
          <a:xfrm>
            <a:off x="6684114" y="2846568"/>
            <a:ext cx="3331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값을 읽을 때는 </a:t>
            </a:r>
            <a:r>
              <a:rPr lang="en-US" altLang="ko-KR" sz="1400" b="0" i="0" u="none" strike="noStrike" kern="1200" baseline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getItem</a:t>
            </a:r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메소드를 사용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17">
            <a:extLst>
              <a:ext uri="{FF2B5EF4-FFF2-40B4-BE49-F238E27FC236}">
                <a16:creationId xmlns:a16="http://schemas.microsoft.com/office/drawing/2014/main" id="{7DF86698-90FB-9893-5357-371640937636}"/>
              </a:ext>
            </a:extLst>
          </p:cNvPr>
          <p:cNvCxnSpPr/>
          <p:nvPr/>
        </p:nvCxnSpPr>
        <p:spPr>
          <a:xfrm>
            <a:off x="7424608" y="1205371"/>
            <a:ext cx="279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5100592-A18D-BB5B-C997-E78D5730ADD3}"/>
              </a:ext>
            </a:extLst>
          </p:cNvPr>
          <p:cNvSpPr txBox="1"/>
          <p:nvPr/>
        </p:nvSpPr>
        <p:spPr>
          <a:xfrm>
            <a:off x="5836225" y="5473754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sp>
        <p:nvSpPr>
          <p:cNvPr id="8" name="Freeform: Shape 2">
            <a:extLst>
              <a:ext uri="{FF2B5EF4-FFF2-40B4-BE49-F238E27FC236}">
                <a16:creationId xmlns:a16="http://schemas.microsoft.com/office/drawing/2014/main" id="{22E8C19D-27FB-99DA-1287-2092FEE63518}"/>
              </a:ext>
            </a:extLst>
          </p:cNvPr>
          <p:cNvSpPr/>
          <p:nvPr/>
        </p:nvSpPr>
        <p:spPr>
          <a:xfrm>
            <a:off x="4341167" y="3013668"/>
            <a:ext cx="2309446" cy="140677"/>
          </a:xfrm>
          <a:custGeom>
            <a:avLst/>
            <a:gdLst>
              <a:gd name="connsiteX0" fmla="*/ 0 w 2309446"/>
              <a:gd name="connsiteY0" fmla="*/ 140677 h 140677"/>
              <a:gd name="connsiteX1" fmla="*/ 0 w 2309446"/>
              <a:gd name="connsiteY1" fmla="*/ 0 h 140677"/>
              <a:gd name="connsiteX2" fmla="*/ 2309446 w 2309446"/>
              <a:gd name="connsiteY2" fmla="*/ 0 h 14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9446" h="140677">
                <a:moveTo>
                  <a:pt x="0" y="140677"/>
                </a:moveTo>
                <a:lnTo>
                  <a:pt x="0" y="0"/>
                </a:lnTo>
                <a:lnTo>
                  <a:pt x="2309446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5CF7E-2A5A-20B5-B661-C7221095E769}"/>
              </a:ext>
            </a:extLst>
          </p:cNvPr>
          <p:cNvSpPr txBox="1"/>
          <p:nvPr/>
        </p:nvSpPr>
        <p:spPr>
          <a:xfrm>
            <a:off x="306648" y="319086"/>
            <a:ext cx="8048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localStorage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127503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9590DE50-9221-D3FF-1774-A09F2F59CEAE}"/>
              </a:ext>
            </a:extLst>
          </p:cNvPr>
          <p:cNvSpPr txBox="1">
            <a:spLocks/>
          </p:cNvSpPr>
          <p:nvPr/>
        </p:nvSpPr>
        <p:spPr>
          <a:xfrm>
            <a:off x="416258" y="1103478"/>
            <a:ext cx="11281052" cy="54920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</a:rPr>
              <a:t>웹 브라우저에 데이터를 저장하는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localStorage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객체와 활용하기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7-2-15.html)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688831-2B50-7679-7B5D-6E2111FA56A9}"/>
              </a:ext>
            </a:extLst>
          </p:cNvPr>
          <p:cNvGraphicFramePr>
            <a:graphicFrameLocks noGrp="1"/>
          </p:cNvGraphicFramePr>
          <p:nvPr/>
        </p:nvGraphicFramePr>
        <p:xfrm>
          <a:off x="1441792" y="1685966"/>
          <a:ext cx="5943600" cy="4201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201507">
                <a:tc>
                  <a:txBody>
                    <a:bodyPr/>
                    <a:lstStyle/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localStorage.setItem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('input', value)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localStorage.input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= value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도 가능합니다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('click', (event)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localStorage.clear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input.value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''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&lt;/script&gt;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&lt;body&gt;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  &lt;p&gt;&lt;/p&gt;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  &lt;button&gt;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지우기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&lt;/button&gt;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 &lt;input type="text"&gt;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F8CC22-8F24-5462-2760-A01B339A483B}"/>
              </a:ext>
            </a:extLst>
          </p:cNvPr>
          <p:cNvSpPr txBox="1"/>
          <p:nvPr/>
        </p:nvSpPr>
        <p:spPr>
          <a:xfrm>
            <a:off x="5239323" y="3192107"/>
            <a:ext cx="3572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값을 모두 제거할 때는 </a:t>
            </a:r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clear() 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메소드를 사용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B2A14-C467-BA3A-E7C6-D8F2A3064D26}"/>
              </a:ext>
            </a:extLst>
          </p:cNvPr>
          <p:cNvSpPr txBox="1"/>
          <p:nvPr/>
        </p:nvSpPr>
        <p:spPr>
          <a:xfrm>
            <a:off x="1321411" y="1547468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cxnSp>
        <p:nvCxnSpPr>
          <p:cNvPr id="7" name="Straight Arrow Connector 4">
            <a:extLst>
              <a:ext uri="{FF2B5EF4-FFF2-40B4-BE49-F238E27FC236}">
                <a16:creationId xmlns:a16="http://schemas.microsoft.com/office/drawing/2014/main" id="{D5D97057-653D-17DF-9903-D5AC06FE007C}"/>
              </a:ext>
            </a:extLst>
          </p:cNvPr>
          <p:cNvCxnSpPr/>
          <p:nvPr/>
        </p:nvCxnSpPr>
        <p:spPr>
          <a:xfrm>
            <a:off x="3901168" y="3345996"/>
            <a:ext cx="1123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A8F9C0-445E-AE35-8FD6-FAEAFC0BF60A}"/>
              </a:ext>
            </a:extLst>
          </p:cNvPr>
          <p:cNvSpPr txBox="1"/>
          <p:nvPr/>
        </p:nvSpPr>
        <p:spPr>
          <a:xfrm>
            <a:off x="6025243" y="1993904"/>
            <a:ext cx="3572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값을 저장할 때는 </a:t>
            </a:r>
            <a:r>
              <a:rPr lang="en-US" altLang="ko-KR" sz="1400" b="0" i="0" u="none" strike="noStrike" kern="1200" baseline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setItem</a:t>
            </a:r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메소드를 사용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7">
            <a:extLst>
              <a:ext uri="{FF2B5EF4-FFF2-40B4-BE49-F238E27FC236}">
                <a16:creationId xmlns:a16="http://schemas.microsoft.com/office/drawing/2014/main" id="{427C1DFC-C3E5-392D-0CFA-EE739F8F0D9F}"/>
              </a:ext>
            </a:extLst>
          </p:cNvPr>
          <p:cNvCxnSpPr/>
          <p:nvPr/>
        </p:nvCxnSpPr>
        <p:spPr>
          <a:xfrm>
            <a:off x="5239323" y="2107683"/>
            <a:ext cx="742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13">
            <a:extLst>
              <a:ext uri="{FF2B5EF4-FFF2-40B4-BE49-F238E27FC236}">
                <a16:creationId xmlns:a16="http://schemas.microsoft.com/office/drawing/2014/main" id="{9EF868C7-8E96-6D05-A713-F4AD9D51D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849" y="4261204"/>
            <a:ext cx="7096125" cy="1917662"/>
          </a:xfrm>
          <a:prstGeom prst="rect">
            <a:avLst/>
          </a:prstGeom>
        </p:spPr>
      </p:pic>
      <p:sp>
        <p:nvSpPr>
          <p:cNvPr id="11" name="Rectangle 15">
            <a:extLst>
              <a:ext uri="{FF2B5EF4-FFF2-40B4-BE49-F238E27FC236}">
                <a16:creationId xmlns:a16="http://schemas.microsoft.com/office/drawing/2014/main" id="{E85482BC-782B-89E3-B697-314C66303858}"/>
              </a:ext>
            </a:extLst>
          </p:cNvPr>
          <p:cNvSpPr/>
          <p:nvPr/>
        </p:nvSpPr>
        <p:spPr>
          <a:xfrm>
            <a:off x="4638403" y="4967151"/>
            <a:ext cx="2811780" cy="935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3420836A-2A57-5D33-DED7-34FF500D9E13}"/>
              </a:ext>
            </a:extLst>
          </p:cNvPr>
          <p:cNvSpPr/>
          <p:nvPr/>
        </p:nvSpPr>
        <p:spPr>
          <a:xfrm>
            <a:off x="7643336" y="5360586"/>
            <a:ext cx="2811780" cy="71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45C969-A9CC-2B5A-7910-50B46BBBDAFB}"/>
              </a:ext>
            </a:extLst>
          </p:cNvPr>
          <p:cNvSpPr txBox="1"/>
          <p:nvPr/>
        </p:nvSpPr>
        <p:spPr>
          <a:xfrm>
            <a:off x="4829969" y="5265428"/>
            <a:ext cx="22545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입력란에 글자를 입력하고 </a:t>
            </a:r>
            <a:b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</a:b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새로 고침을 시도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069CA-D354-DAFE-F188-B6D40FC90228}"/>
              </a:ext>
            </a:extLst>
          </p:cNvPr>
          <p:cNvSpPr txBox="1"/>
          <p:nvPr/>
        </p:nvSpPr>
        <p:spPr>
          <a:xfrm>
            <a:off x="7357321" y="5712037"/>
            <a:ext cx="38420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새로 고침 후에도 입력 내용이 그대로 남아있음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21">
            <a:extLst>
              <a:ext uri="{FF2B5EF4-FFF2-40B4-BE49-F238E27FC236}">
                <a16:creationId xmlns:a16="http://schemas.microsoft.com/office/drawing/2014/main" id="{36EB0334-2E7D-7737-CBB3-E4D65100A35F}"/>
              </a:ext>
            </a:extLst>
          </p:cNvPr>
          <p:cNvCxnSpPr/>
          <p:nvPr/>
        </p:nvCxnSpPr>
        <p:spPr>
          <a:xfrm>
            <a:off x="5755612" y="4951934"/>
            <a:ext cx="0" cy="31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22">
            <a:extLst>
              <a:ext uri="{FF2B5EF4-FFF2-40B4-BE49-F238E27FC236}">
                <a16:creationId xmlns:a16="http://schemas.microsoft.com/office/drawing/2014/main" id="{6D256FC8-A356-585C-4184-60B5C6199838}"/>
              </a:ext>
            </a:extLst>
          </p:cNvPr>
          <p:cNvCxnSpPr/>
          <p:nvPr/>
        </p:nvCxnSpPr>
        <p:spPr>
          <a:xfrm>
            <a:off x="8627766" y="5377684"/>
            <a:ext cx="0" cy="31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957C4E-0EB4-29D1-04A7-E9CB09969F9E}"/>
              </a:ext>
            </a:extLst>
          </p:cNvPr>
          <p:cNvSpPr txBox="1"/>
          <p:nvPr/>
        </p:nvSpPr>
        <p:spPr>
          <a:xfrm>
            <a:off x="306648" y="319086"/>
            <a:ext cx="8048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localStorage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598191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>
                <a:solidFill>
                  <a:schemeClr val="bg1"/>
                </a:solidFill>
              </a:rPr>
              <a:t>0</a:t>
            </a:r>
            <a:r>
              <a:rPr lang="en-US" sz="7500" spc="-44" baseline="-2222">
                <a:solidFill>
                  <a:schemeClr val="bg1"/>
                </a:solidFill>
              </a:rPr>
              <a:t>6</a:t>
            </a:r>
            <a:r>
              <a:rPr sz="1200" b="0" spc="-35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lang="ko-KR" altLang="en-US" sz="1200" b="0" spc="-1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1909936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5746ED-40E4-1586-C630-34F94BF2402D}"/>
              </a:ext>
            </a:extLst>
          </p:cNvPr>
          <p:cNvSpPr txBox="1"/>
          <p:nvPr/>
        </p:nvSpPr>
        <p:spPr>
          <a:xfrm>
            <a:off x="306648" y="319086"/>
            <a:ext cx="8048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마무리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126ACB93-CEBF-2CA9-4CFA-CEE4BCD8E89E}"/>
              </a:ext>
            </a:extLst>
          </p:cNvPr>
          <p:cNvSpPr txBox="1">
            <a:spLocks/>
          </p:cNvSpPr>
          <p:nvPr/>
        </p:nvSpPr>
        <p:spPr>
          <a:xfrm>
            <a:off x="455474" y="1321194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3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이벤트 모델은 이벤트를 연결하는 방법을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이벤트 객체는 이벤트 리스너의 첫 번째 매개변수로 이벤트와 관련된 정보가 들어 있음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이벤트 발생 객체는 이벤트를 발생시킨 객체를 의미</a:t>
            </a:r>
            <a:b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이벤트 객체의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currentTarget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속성을 사용해서 확인할 수 있음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이벤트 모델의 이름과 코드를 연결해보기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식별자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listener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는 이벤트 리스너</a:t>
            </a:r>
            <a:endParaRPr lang="en-US" altLang="ko-KR" sz="160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8507C7-F195-9357-26B8-02CB5C91FC44}"/>
              </a:ext>
            </a:extLst>
          </p:cNvPr>
          <p:cNvSpPr/>
          <p:nvPr/>
        </p:nvSpPr>
        <p:spPr>
          <a:xfrm>
            <a:off x="1492459" y="4131191"/>
            <a:ext cx="3072954" cy="396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표준 이벤트 모델</a:t>
            </a:r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5C20E7F9-80CB-9467-CA41-9770578F50D3}"/>
              </a:ext>
            </a:extLst>
          </p:cNvPr>
          <p:cNvSpPr/>
          <p:nvPr/>
        </p:nvSpPr>
        <p:spPr>
          <a:xfrm>
            <a:off x="1492459" y="4195517"/>
            <a:ext cx="243840" cy="243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345A7C6-A1AC-17B6-8807-A3F64BA24336}"/>
              </a:ext>
            </a:extLst>
          </p:cNvPr>
          <p:cNvSpPr/>
          <p:nvPr/>
        </p:nvSpPr>
        <p:spPr>
          <a:xfrm>
            <a:off x="1492459" y="4914291"/>
            <a:ext cx="3072954" cy="396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인라인 이벤트 모델</a:t>
            </a:r>
          </a:p>
        </p:txBody>
      </p:sp>
      <p:sp>
        <p:nvSpPr>
          <p:cNvPr id="7" name="Oval 12">
            <a:extLst>
              <a:ext uri="{FF2B5EF4-FFF2-40B4-BE49-F238E27FC236}">
                <a16:creationId xmlns:a16="http://schemas.microsoft.com/office/drawing/2014/main" id="{F406C01B-5DA0-18C7-24D8-2B619B423075}"/>
              </a:ext>
            </a:extLst>
          </p:cNvPr>
          <p:cNvSpPr/>
          <p:nvPr/>
        </p:nvSpPr>
        <p:spPr>
          <a:xfrm>
            <a:off x="1492459" y="4978617"/>
            <a:ext cx="243840" cy="243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77AC8BA9-00F7-0105-DE40-5B7575045A13}"/>
              </a:ext>
            </a:extLst>
          </p:cNvPr>
          <p:cNvSpPr/>
          <p:nvPr/>
        </p:nvSpPr>
        <p:spPr>
          <a:xfrm>
            <a:off x="1492459" y="5674616"/>
            <a:ext cx="3072954" cy="396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고전 이벤트 모델</a:t>
            </a:r>
          </a:p>
        </p:txBody>
      </p:sp>
      <p:sp>
        <p:nvSpPr>
          <p:cNvPr id="9" name="Oval 14">
            <a:extLst>
              <a:ext uri="{FF2B5EF4-FFF2-40B4-BE49-F238E27FC236}">
                <a16:creationId xmlns:a16="http://schemas.microsoft.com/office/drawing/2014/main" id="{04B2F7AC-6801-63E9-527F-509A339F2082}"/>
              </a:ext>
            </a:extLst>
          </p:cNvPr>
          <p:cNvSpPr/>
          <p:nvPr/>
        </p:nvSpPr>
        <p:spPr>
          <a:xfrm>
            <a:off x="1492459" y="5738942"/>
            <a:ext cx="243840" cy="243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825F9A-2BD9-5631-52AB-5B35609CF639}"/>
              </a:ext>
            </a:extLst>
          </p:cNvPr>
          <p:cNvSpPr/>
          <p:nvPr/>
        </p:nvSpPr>
        <p:spPr>
          <a:xfrm>
            <a:off x="3772363" y="4312865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9929E32C-F688-1351-9AC8-5A5227D7894B}"/>
              </a:ext>
            </a:extLst>
          </p:cNvPr>
          <p:cNvSpPr/>
          <p:nvPr/>
        </p:nvSpPr>
        <p:spPr>
          <a:xfrm>
            <a:off x="3772363" y="5094607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7D2649B3-A165-9B01-075A-EAC58702AF5B}"/>
              </a:ext>
            </a:extLst>
          </p:cNvPr>
          <p:cNvSpPr/>
          <p:nvPr/>
        </p:nvSpPr>
        <p:spPr>
          <a:xfrm>
            <a:off x="3772363" y="5835710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F53B0E55-15E8-03B2-9BAE-AB1207D667A8}"/>
              </a:ext>
            </a:extLst>
          </p:cNvPr>
          <p:cNvGraphicFramePr>
            <a:graphicFrameLocks noGrp="1"/>
          </p:cNvGraphicFramePr>
          <p:nvPr/>
        </p:nvGraphicFramePr>
        <p:xfrm>
          <a:off x="5602396" y="4192786"/>
          <a:ext cx="466204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04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96839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document.body.onload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listener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67524F84-448F-69B8-79B1-35774026E93F}"/>
              </a:ext>
            </a:extLst>
          </p:cNvPr>
          <p:cNvGraphicFramePr>
            <a:graphicFrameLocks noGrp="1"/>
          </p:cNvGraphicFramePr>
          <p:nvPr/>
        </p:nvGraphicFramePr>
        <p:xfrm>
          <a:off x="5602396" y="5581364"/>
          <a:ext cx="466204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04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96839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document.body.addEventListener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('load',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listener)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F6EF7437-C70B-3901-3E58-AC7B753120CB}"/>
              </a:ext>
            </a:extLst>
          </p:cNvPr>
          <p:cNvGraphicFramePr>
            <a:graphicFrameLocks noGrp="1"/>
          </p:cNvGraphicFramePr>
          <p:nvPr/>
        </p:nvGraphicFramePr>
        <p:xfrm>
          <a:off x="5602396" y="4810977"/>
          <a:ext cx="466204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04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96839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&lt;body onload="listener()"&gt;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6" name="Oval 20">
            <a:extLst>
              <a:ext uri="{FF2B5EF4-FFF2-40B4-BE49-F238E27FC236}">
                <a16:creationId xmlns:a16="http://schemas.microsoft.com/office/drawing/2014/main" id="{6DF67570-9E54-D273-3465-3425C21C6D27}"/>
              </a:ext>
            </a:extLst>
          </p:cNvPr>
          <p:cNvSpPr/>
          <p:nvPr/>
        </p:nvSpPr>
        <p:spPr>
          <a:xfrm>
            <a:off x="4997659" y="4312865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5746B9B7-6877-4880-518B-D7D3BB4E4D97}"/>
              </a:ext>
            </a:extLst>
          </p:cNvPr>
          <p:cNvSpPr/>
          <p:nvPr/>
        </p:nvSpPr>
        <p:spPr>
          <a:xfrm>
            <a:off x="4997659" y="5094607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5B2FC78D-0ACB-0506-A565-C691764B4EF2}"/>
              </a:ext>
            </a:extLst>
          </p:cNvPr>
          <p:cNvSpPr/>
          <p:nvPr/>
        </p:nvSpPr>
        <p:spPr>
          <a:xfrm>
            <a:off x="4997659" y="5835710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23">
            <a:extLst>
              <a:ext uri="{FF2B5EF4-FFF2-40B4-BE49-F238E27FC236}">
                <a16:creationId xmlns:a16="http://schemas.microsoft.com/office/drawing/2014/main" id="{C4ABE7FF-88E3-2C03-AEC4-7507E68CDAAF}"/>
              </a:ext>
            </a:extLst>
          </p:cNvPr>
          <p:cNvSpPr/>
          <p:nvPr/>
        </p:nvSpPr>
        <p:spPr>
          <a:xfrm>
            <a:off x="5293069" y="4232494"/>
            <a:ext cx="243840" cy="243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Oval 24">
            <a:extLst>
              <a:ext uri="{FF2B5EF4-FFF2-40B4-BE49-F238E27FC236}">
                <a16:creationId xmlns:a16="http://schemas.microsoft.com/office/drawing/2014/main" id="{E5A63BE7-EA80-0265-14BB-90830656EB69}"/>
              </a:ext>
            </a:extLst>
          </p:cNvPr>
          <p:cNvSpPr/>
          <p:nvPr/>
        </p:nvSpPr>
        <p:spPr>
          <a:xfrm>
            <a:off x="5293069" y="5015594"/>
            <a:ext cx="243840" cy="243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Oval 25">
            <a:extLst>
              <a:ext uri="{FF2B5EF4-FFF2-40B4-BE49-F238E27FC236}">
                <a16:creationId xmlns:a16="http://schemas.microsoft.com/office/drawing/2014/main" id="{26C2FCF3-B4BF-E7D0-041E-94164E651134}"/>
              </a:ext>
            </a:extLst>
          </p:cNvPr>
          <p:cNvSpPr/>
          <p:nvPr/>
        </p:nvSpPr>
        <p:spPr>
          <a:xfrm>
            <a:off x="5293069" y="5775919"/>
            <a:ext cx="243840" cy="243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4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키보드 이벤트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331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3EA8FD-1E74-3E42-A1B7-95A56542DFBF}"/>
              </a:ext>
            </a:extLst>
          </p:cNvPr>
          <p:cNvSpPr txBox="1"/>
          <p:nvPr/>
        </p:nvSpPr>
        <p:spPr>
          <a:xfrm>
            <a:off x="306648" y="319086"/>
            <a:ext cx="8048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마무리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25A09107-AA7E-5691-6047-04F87E7E0813}"/>
              </a:ext>
            </a:extLst>
          </p:cNvPr>
          <p:cNvSpPr txBox="1">
            <a:spLocks/>
          </p:cNvSpPr>
          <p:nvPr/>
        </p:nvSpPr>
        <p:spPr>
          <a:xfrm>
            <a:off x="508786" y="972850"/>
            <a:ext cx="11281052" cy="5759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중에서 체크 박스와 라디오 버튼 등 입력 양식의 체크 상태를 확인할 때 사용하는 속성을 고르면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① selected	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② </a:t>
            </a:r>
            <a:r>
              <a:rPr lang="en-US" altLang="ko-KR" dirty="0" err="1">
                <a:solidFill>
                  <a:srgbClr val="000000"/>
                </a:solidFill>
                <a:latin typeface="YoonV YoonMyungjo100Std_OTF"/>
              </a:rPr>
              <a:t>isChecked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③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checked	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④ </a:t>
            </a:r>
            <a:r>
              <a:rPr lang="en-US" altLang="ko-KR" dirty="0" err="1">
                <a:solidFill>
                  <a:srgbClr val="000000"/>
                </a:solidFill>
                <a:latin typeface="YoonV YoonMyungjo100Std_OTF"/>
              </a:rPr>
              <a:t>isSelected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중에서 체크 박스와 라디오 버튼 등 입력 양식의 체크 상태를 확인할 때 사용하는 속성을 고르면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중 기본 이벤트를 막는 메소드 이름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은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1257300" lvl="2" indent="-342900">
              <a:buAutoNum type="circleNumDbPlain"/>
            </a:pPr>
            <a:r>
              <a:rPr lang="en-US" altLang="ko-KR" dirty="0" err="1">
                <a:solidFill>
                  <a:srgbClr val="000000"/>
                </a:solidFill>
                <a:latin typeface="YoonV YoonMyungjo100Std_OTF"/>
              </a:rPr>
              <a:t>preventDefault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()		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②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prevent() 	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③ </a:t>
            </a:r>
            <a:r>
              <a:rPr lang="en-US" altLang="ko-KR" dirty="0" err="1">
                <a:solidFill>
                  <a:srgbClr val="000000"/>
                </a:solidFill>
                <a:latin typeface="YoonV YoonMyungjo100Std_OTF"/>
              </a:rPr>
              <a:t>removeDefault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()		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④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default(false)</a:t>
            </a:r>
          </a:p>
          <a:p>
            <a:pPr marL="1257300" lvl="2" indent="-342900">
              <a:buAutoNum type="circleNumDbPlain"/>
            </a:pP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중 이벤트 리스너 내부에서 이벤트 발생 객체를 찾는 코드로 알맞은 것을 모두 고르기</a:t>
            </a:r>
            <a:b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이벤트 객체를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event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라고 가정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)</a:t>
            </a:r>
          </a:p>
          <a:p>
            <a:pPr marL="914400" lvl="2" indent="0">
              <a:buNone/>
            </a:pPr>
            <a:r>
              <a:rPr lang="ko-KR" altLang="ko-KR" dirty="0">
                <a:solidFill>
                  <a:srgbClr val="000000"/>
                </a:solidFill>
                <a:latin typeface="YoonV YoonMyungjo100Std_OTF"/>
              </a:rPr>
              <a:t>①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latin typeface="YoonV YoonMyungjo100Std_OTF"/>
              </a:rPr>
              <a:t>event.current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		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② </a:t>
            </a:r>
            <a:r>
              <a:rPr lang="en-US" altLang="ko-KR" dirty="0" err="1">
                <a:solidFill>
                  <a:srgbClr val="000000"/>
                </a:solidFill>
                <a:latin typeface="YoonV YoonMyungjo100Std_OTF"/>
              </a:rPr>
              <a:t>event.currentTarget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	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③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this		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④ </a:t>
            </a:r>
            <a:r>
              <a:rPr lang="en-US" altLang="ko-KR" dirty="0" err="1">
                <a:solidFill>
                  <a:srgbClr val="000000"/>
                </a:solidFill>
                <a:latin typeface="YoonV YoonMyungjo100Std_OTF"/>
              </a:rPr>
              <a:t>this.currentTarget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1257300" lvl="2" indent="-342900">
              <a:buAutoNum type="circleNumDbPlain"/>
            </a:pPr>
            <a:endParaRPr lang="en-US" altLang="ko-KR" sz="1400" dirty="0">
              <a:solidFill>
                <a:srgbClr val="000000"/>
              </a:solidFill>
              <a:latin typeface="YoonV YoonMyungjo100Std_OTF"/>
            </a:endParaRP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01C866-7E59-1850-40BD-FF7660E748E2}"/>
              </a:ext>
            </a:extLst>
          </p:cNvPr>
          <p:cNvGraphicFramePr>
            <a:graphicFrameLocks noGrp="1"/>
          </p:cNvGraphicFramePr>
          <p:nvPr/>
        </p:nvGraphicFramePr>
        <p:xfrm>
          <a:off x="1545771" y="2418391"/>
          <a:ext cx="8839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640">
                  <a:extLst>
                    <a:ext uri="{9D8B030D-6E8A-4147-A177-3AD203B41FA5}">
                      <a16:colId xmlns:a16="http://schemas.microsoft.com/office/drawing/2014/main" val="1387516330"/>
                    </a:ext>
                  </a:extLst>
                </a:gridCol>
                <a:gridCol w="5242560">
                  <a:extLst>
                    <a:ext uri="{9D8B030D-6E8A-4147-A177-3AD203B41FA5}">
                      <a16:colId xmlns:a16="http://schemas.microsoft.com/office/drawing/2014/main" val="1437391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contextmenu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50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입력 양식의 값이 변경될 때</a:t>
                      </a:r>
                    </a:p>
                  </a:txBody>
                  <a:tcPr marL="50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842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change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50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마우스 오른쪽 클릭 등으로 컨텍스트 메뉴를 출력할</a:t>
                      </a:r>
                    </a:p>
                  </a:txBody>
                  <a:tcPr marL="50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90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keyup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50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키보드 키가 떨어질 때</a:t>
                      </a:r>
                    </a:p>
                  </a:txBody>
                  <a:tcPr marL="50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262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blur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50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④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입력 양식의 초점이 해제될 때</a:t>
                      </a:r>
                    </a:p>
                  </a:txBody>
                  <a:tcPr marL="50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613211"/>
                  </a:ext>
                </a:extLst>
              </a:tr>
            </a:tbl>
          </a:graphicData>
        </a:graphic>
      </p:graphicFrame>
      <p:sp>
        <p:nvSpPr>
          <p:cNvPr id="6" name="Oval 4">
            <a:extLst>
              <a:ext uri="{FF2B5EF4-FFF2-40B4-BE49-F238E27FC236}">
                <a16:creationId xmlns:a16="http://schemas.microsoft.com/office/drawing/2014/main" id="{70E0251A-3D6D-4EE2-AC34-B7344DD107C3}"/>
              </a:ext>
            </a:extLst>
          </p:cNvPr>
          <p:cNvSpPr/>
          <p:nvPr/>
        </p:nvSpPr>
        <p:spPr>
          <a:xfrm>
            <a:off x="1704267" y="2539973"/>
            <a:ext cx="180000" cy="180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269CDC8F-B38E-C1A4-465D-99F0E3FBEFC9}"/>
              </a:ext>
            </a:extLst>
          </p:cNvPr>
          <p:cNvSpPr/>
          <p:nvPr/>
        </p:nvSpPr>
        <p:spPr>
          <a:xfrm>
            <a:off x="1704267" y="2920135"/>
            <a:ext cx="180000" cy="180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4C678C66-0069-7204-FD51-B3AE7D812E6B}"/>
              </a:ext>
            </a:extLst>
          </p:cNvPr>
          <p:cNvSpPr/>
          <p:nvPr/>
        </p:nvSpPr>
        <p:spPr>
          <a:xfrm>
            <a:off x="1708923" y="3265440"/>
            <a:ext cx="180000" cy="180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DAD099C1-48A0-A111-A34A-31870B2CAB30}"/>
              </a:ext>
            </a:extLst>
          </p:cNvPr>
          <p:cNvSpPr/>
          <p:nvPr/>
        </p:nvSpPr>
        <p:spPr>
          <a:xfrm>
            <a:off x="1704267" y="3615914"/>
            <a:ext cx="180000" cy="180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79621D3E-F3ED-CEF5-0989-2C518A86C00D}"/>
              </a:ext>
            </a:extLst>
          </p:cNvPr>
          <p:cNvSpPr/>
          <p:nvPr/>
        </p:nvSpPr>
        <p:spPr>
          <a:xfrm>
            <a:off x="3475155" y="2589992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7864182C-33A4-E2A9-9329-44973B9B8253}"/>
              </a:ext>
            </a:extLst>
          </p:cNvPr>
          <p:cNvSpPr/>
          <p:nvPr/>
        </p:nvSpPr>
        <p:spPr>
          <a:xfrm>
            <a:off x="3475155" y="2955752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id="{35E5C26A-7F12-98D8-7074-531C959D27DA}"/>
              </a:ext>
            </a:extLst>
          </p:cNvPr>
          <p:cNvSpPr/>
          <p:nvPr/>
        </p:nvSpPr>
        <p:spPr>
          <a:xfrm>
            <a:off x="3475155" y="3306272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6">
            <a:extLst>
              <a:ext uri="{FF2B5EF4-FFF2-40B4-BE49-F238E27FC236}">
                <a16:creationId xmlns:a16="http://schemas.microsoft.com/office/drawing/2014/main" id="{8047E5BE-A6CA-62AB-FE8D-7BE57D3A37B4}"/>
              </a:ext>
            </a:extLst>
          </p:cNvPr>
          <p:cNvSpPr/>
          <p:nvPr/>
        </p:nvSpPr>
        <p:spPr>
          <a:xfrm>
            <a:off x="3475155" y="3687272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6C4F45FC-6C30-3EBF-ECBC-55F758AF4ADE}"/>
              </a:ext>
            </a:extLst>
          </p:cNvPr>
          <p:cNvSpPr/>
          <p:nvPr/>
        </p:nvSpPr>
        <p:spPr>
          <a:xfrm>
            <a:off x="5418255" y="2582372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8">
            <a:extLst>
              <a:ext uri="{FF2B5EF4-FFF2-40B4-BE49-F238E27FC236}">
                <a16:creationId xmlns:a16="http://schemas.microsoft.com/office/drawing/2014/main" id="{417739CE-5FA7-FA56-C918-C915FC660B2D}"/>
              </a:ext>
            </a:extLst>
          </p:cNvPr>
          <p:cNvSpPr/>
          <p:nvPr/>
        </p:nvSpPr>
        <p:spPr>
          <a:xfrm>
            <a:off x="5418255" y="2948132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9">
            <a:extLst>
              <a:ext uri="{FF2B5EF4-FFF2-40B4-BE49-F238E27FC236}">
                <a16:creationId xmlns:a16="http://schemas.microsoft.com/office/drawing/2014/main" id="{670DAABD-515D-F755-3029-FDD955615723}"/>
              </a:ext>
            </a:extLst>
          </p:cNvPr>
          <p:cNvSpPr/>
          <p:nvPr/>
        </p:nvSpPr>
        <p:spPr>
          <a:xfrm>
            <a:off x="5418255" y="3298652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20">
            <a:extLst>
              <a:ext uri="{FF2B5EF4-FFF2-40B4-BE49-F238E27FC236}">
                <a16:creationId xmlns:a16="http://schemas.microsoft.com/office/drawing/2014/main" id="{604E1402-5DE0-7D35-9644-04BAB6D610AF}"/>
              </a:ext>
            </a:extLst>
          </p:cNvPr>
          <p:cNvSpPr/>
          <p:nvPr/>
        </p:nvSpPr>
        <p:spPr>
          <a:xfrm>
            <a:off x="5418255" y="3679652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720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5746ED-40E4-1586-C630-34F94BF2402D}"/>
              </a:ext>
            </a:extLst>
          </p:cNvPr>
          <p:cNvSpPr txBox="1"/>
          <p:nvPr/>
        </p:nvSpPr>
        <p:spPr>
          <a:xfrm>
            <a:off x="306648" y="319086"/>
            <a:ext cx="8048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마무리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8EA5A75F-2C4D-DAC2-BDEC-AB5B8E60EB8F}"/>
              </a:ext>
            </a:extLst>
          </p:cNvPr>
          <p:cNvSpPr txBox="1">
            <a:spLocks/>
          </p:cNvSpPr>
          <p:nvPr/>
        </p:nvSpPr>
        <p:spPr>
          <a:xfrm>
            <a:off x="508787" y="1098037"/>
            <a:ext cx="11281052" cy="575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</a:p>
          <a:p>
            <a:pPr marL="800100" lvl="1" indent="-342900">
              <a:buFont typeface="+mj-lt"/>
              <a:buAutoNum type="arabicPeriod" startAt="6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본문에서 살펴본 입력 양식들을 활용해서 만들 수 있는 프로그램을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5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개만 생각해보기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b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간단한 프로그램이라도 좋으니 다양하게 발상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)</a:t>
            </a:r>
            <a:endParaRPr lang="en-US" altLang="ko-KR" sz="1600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7C0EBA5-DED0-06EA-BCFB-480F02CC615C}"/>
              </a:ext>
            </a:extLst>
          </p:cNvPr>
          <p:cNvSpPr/>
          <p:nvPr/>
        </p:nvSpPr>
        <p:spPr>
          <a:xfrm>
            <a:off x="1369926" y="2334568"/>
            <a:ext cx="9507415" cy="3991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B9960-E7A6-27E0-1FE8-237F6D2A83CE}"/>
              </a:ext>
            </a:extLst>
          </p:cNvPr>
          <p:cNvSpPr txBox="1"/>
          <p:nvPr/>
        </p:nvSpPr>
        <p:spPr>
          <a:xfrm>
            <a:off x="1545772" y="2448039"/>
            <a:ext cx="415498" cy="3180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ko-KR" altLang="en-US" dirty="0"/>
              <a:t>①</a:t>
            </a:r>
            <a:endParaRPr lang="en-US" altLang="ko-KR" dirty="0"/>
          </a:p>
          <a:p>
            <a:pPr>
              <a:lnSpc>
                <a:spcPts val="2700"/>
              </a:lnSpc>
            </a:pPr>
            <a:endParaRPr lang="en-US" altLang="ko-KR" dirty="0"/>
          </a:p>
          <a:p>
            <a:pPr>
              <a:lnSpc>
                <a:spcPts val="2700"/>
              </a:lnSpc>
            </a:pPr>
            <a:r>
              <a:rPr lang="ko-KR" altLang="en-US" dirty="0"/>
              <a:t>②</a:t>
            </a:r>
            <a:endParaRPr lang="en-US" altLang="ko-KR" dirty="0"/>
          </a:p>
          <a:p>
            <a:pPr>
              <a:lnSpc>
                <a:spcPts val="2700"/>
              </a:lnSpc>
            </a:pPr>
            <a:endParaRPr lang="en-US" altLang="ko-KR" dirty="0"/>
          </a:p>
          <a:p>
            <a:pPr>
              <a:lnSpc>
                <a:spcPts val="2700"/>
              </a:lnSpc>
            </a:pPr>
            <a:r>
              <a:rPr lang="ko-KR" altLang="en-US" dirty="0"/>
              <a:t>③</a:t>
            </a:r>
            <a:endParaRPr lang="en-US" altLang="ko-KR" dirty="0"/>
          </a:p>
          <a:p>
            <a:pPr>
              <a:lnSpc>
                <a:spcPts val="2700"/>
              </a:lnSpc>
            </a:pPr>
            <a:endParaRPr lang="en-US" altLang="ko-KR" dirty="0"/>
          </a:p>
          <a:p>
            <a:pPr>
              <a:lnSpc>
                <a:spcPts val="2700"/>
              </a:lnSpc>
            </a:pPr>
            <a:r>
              <a:rPr lang="ko-KR" altLang="en-US" dirty="0"/>
              <a:t>④</a:t>
            </a:r>
            <a:endParaRPr lang="en-US" altLang="ko-KR" dirty="0"/>
          </a:p>
          <a:p>
            <a:pPr>
              <a:lnSpc>
                <a:spcPts val="2700"/>
              </a:lnSpc>
            </a:pPr>
            <a:endParaRPr lang="en-US" altLang="ko-KR" dirty="0"/>
          </a:p>
          <a:p>
            <a:pPr>
              <a:lnSpc>
                <a:spcPts val="2700"/>
              </a:lnSpc>
            </a:pPr>
            <a:r>
              <a:rPr lang="ko-KR" altLang="en-US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141681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2801E9-B950-8E78-727F-704D57FF869B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키보드 이벤트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23711BED-A98B-248A-339E-67F782043F17}"/>
              </a:ext>
            </a:extLst>
          </p:cNvPr>
          <p:cNvSpPr txBox="1">
            <a:spLocks/>
          </p:cNvSpPr>
          <p:nvPr/>
        </p:nvSpPr>
        <p:spPr>
          <a:xfrm>
            <a:off x="448915" y="1026972"/>
            <a:ext cx="11281052" cy="54568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키보드 이벤트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keydown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이벤트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keypress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이벤트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0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keyup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이벤트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2399EBC-EC1C-5BB7-0DA9-47E0C38E5E67}"/>
              </a:ext>
            </a:extLst>
          </p:cNvPr>
          <p:cNvGraphicFramePr>
            <a:graphicFrameLocks noGrp="1"/>
          </p:cNvGraphicFramePr>
          <p:nvPr/>
        </p:nvGraphicFramePr>
        <p:xfrm>
          <a:off x="1485900" y="1417243"/>
          <a:ext cx="9067800" cy="1704975"/>
        </p:xfrm>
        <a:graphic>
          <a:graphicData uri="http://schemas.openxmlformats.org/drawingml/2006/table">
            <a:tbl>
              <a:tblPr/>
              <a:tblGrid>
                <a:gridCol w="2273300">
                  <a:extLst>
                    <a:ext uri="{9D8B030D-6E8A-4147-A177-3AD203B41FA5}">
                      <a16:colId xmlns:a16="http://schemas.microsoft.com/office/drawing/2014/main" val="1825983598"/>
                    </a:ext>
                  </a:extLst>
                </a:gridCol>
                <a:gridCol w="6794500">
                  <a:extLst>
                    <a:ext uri="{9D8B030D-6E8A-4147-A177-3AD203B41FA5}">
                      <a16:colId xmlns:a16="http://schemas.microsoft.com/office/drawing/2014/main" val="311810191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44122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keydown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키가 눌릴 때 실행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키보드를 꾹 누르고 있을 때도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입력될 때도 실행됨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274265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keypress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키가 입력되었을 때 실행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하지만 웹 브라우저에 따라서 아시아권의 </a:t>
                      </a:r>
                      <a:b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한국어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중국어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일본어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제대로 처리하지 못하는 문제가 있음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9862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키보드에서 키가 떨어질 때 실행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669445"/>
                  </a:ext>
                </a:extLst>
              </a:tr>
            </a:tbl>
          </a:graphicData>
        </a:graphic>
      </p:graphicFrame>
      <p:pic>
        <p:nvPicPr>
          <p:cNvPr id="5" name="Picture 9">
            <a:extLst>
              <a:ext uri="{FF2B5EF4-FFF2-40B4-BE49-F238E27FC236}">
                <a16:creationId xmlns:a16="http://schemas.microsoft.com/office/drawing/2014/main" id="{E6E72D4C-91C1-8001-356D-CA5E51DD5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15" y="3559382"/>
            <a:ext cx="5850326" cy="1022838"/>
          </a:xfrm>
          <a:prstGeom prst="rect">
            <a:avLst/>
          </a:prstGeom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3D140CFD-118A-A462-5595-266E5AEF2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4967881"/>
            <a:ext cx="8421199" cy="565134"/>
          </a:xfrm>
          <a:prstGeom prst="rect">
            <a:avLst/>
          </a:prstGeom>
        </p:spPr>
      </p:pic>
      <p:pic>
        <p:nvPicPr>
          <p:cNvPr id="7" name="Picture 15">
            <a:extLst>
              <a:ext uri="{FF2B5EF4-FFF2-40B4-BE49-F238E27FC236}">
                <a16:creationId xmlns:a16="http://schemas.microsoft.com/office/drawing/2014/main" id="{38AAE12C-A166-0764-3214-1F138FDCC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5916325"/>
            <a:ext cx="8421199" cy="5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3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2801E9-B950-8E78-727F-704D57FF869B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키보드 이벤트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B2C34DF0-742F-9E75-7C49-171C9D908660}"/>
              </a:ext>
            </a:extLst>
          </p:cNvPr>
          <p:cNvSpPr txBox="1">
            <a:spLocks/>
          </p:cNvSpPr>
          <p:nvPr/>
        </p:nvSpPr>
        <p:spPr>
          <a:xfrm>
            <a:off x="530558" y="1141579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키보드 이벤트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남은 글자 수 출력하기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7-2-1.html)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8C19F7-22BB-2D47-6CBE-C10B48258944}"/>
              </a:ext>
            </a:extLst>
          </p:cNvPr>
          <p:cNvGraphicFramePr>
            <a:graphicFrameLocks noGrp="1"/>
          </p:cNvGraphicFramePr>
          <p:nvPr/>
        </p:nvGraphicFramePr>
        <p:xfrm>
          <a:off x="1567543" y="1973077"/>
          <a:ext cx="5319392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h1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('h1')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(event)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const length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textarea.value.length</a:t>
                      </a:r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h1.textContent = `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글자 수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${length}`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&lt;/script&gt;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&lt;body&gt;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&lt;h1&gt;&lt;/h1&gt;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&lt;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&gt;&lt;/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&lt;/body&gt;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FF0EA5-8A02-94EC-48B0-218650D6BF9D}"/>
              </a:ext>
            </a:extLst>
          </p:cNvPr>
          <p:cNvSpPr txBox="1"/>
          <p:nvPr/>
        </p:nvSpPr>
        <p:spPr>
          <a:xfrm>
            <a:off x="5671178" y="3528097"/>
            <a:ext cx="44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value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속성으로 입력 양식의 글자를 읽어들일 수 있음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4">
            <a:extLst>
              <a:ext uri="{FF2B5EF4-FFF2-40B4-BE49-F238E27FC236}">
                <a16:creationId xmlns:a16="http://schemas.microsoft.com/office/drawing/2014/main" id="{2279EA8E-9992-4AA4-9111-B32E93965300}"/>
              </a:ext>
            </a:extLst>
          </p:cNvPr>
          <p:cNvCxnSpPr/>
          <p:nvPr/>
        </p:nvCxnSpPr>
        <p:spPr>
          <a:xfrm>
            <a:off x="3349451" y="3688290"/>
            <a:ext cx="125587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9">
            <a:extLst>
              <a:ext uri="{FF2B5EF4-FFF2-40B4-BE49-F238E27FC236}">
                <a16:creationId xmlns:a16="http://schemas.microsoft.com/office/drawing/2014/main" id="{B1AB9AF5-9B95-0673-D2BE-A316ED048A13}"/>
              </a:ext>
            </a:extLst>
          </p:cNvPr>
          <p:cNvCxnSpPr/>
          <p:nvPr/>
        </p:nvCxnSpPr>
        <p:spPr>
          <a:xfrm>
            <a:off x="5330651" y="3688290"/>
            <a:ext cx="257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12">
            <a:extLst>
              <a:ext uri="{FF2B5EF4-FFF2-40B4-BE49-F238E27FC236}">
                <a16:creationId xmlns:a16="http://schemas.microsoft.com/office/drawing/2014/main" id="{79EB4126-B2CC-CE2A-C27C-06FD9B6E1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001" y="4058061"/>
            <a:ext cx="2579810" cy="169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4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824E0A08-479E-E7A1-38EE-2B8461B4DCCE}"/>
              </a:ext>
            </a:extLst>
          </p:cNvPr>
          <p:cNvSpPr txBox="1">
            <a:spLocks/>
          </p:cNvSpPr>
          <p:nvPr/>
        </p:nvSpPr>
        <p:spPr>
          <a:xfrm>
            <a:off x="455474" y="1125251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키보드 키 코드 사용하기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code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속성은 입력한 키를 나타내는 문자열이 들어 있고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, altKey, ctrlKey, shiftKey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속성은 해당 키를 눌렀는지 </a:t>
            </a:r>
            <a:br>
              <a:rPr lang="en-US" altLang="ko-KR" sz="1600">
                <a:solidFill>
                  <a:srgbClr val="000000"/>
                </a:solidFill>
                <a:latin typeface="+mn-ea"/>
              </a:rPr>
            </a:br>
            <a:r>
              <a:rPr lang="ko-KR" altLang="en-US" sz="1600">
                <a:solidFill>
                  <a:srgbClr val="000000"/>
                </a:solidFill>
                <a:latin typeface="+mn-ea"/>
              </a:rPr>
              <a:t>불 자료형 값이 들어 있음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F364E1E-CB54-04A3-1B2C-B6243AF8D5FD}"/>
              </a:ext>
            </a:extLst>
          </p:cNvPr>
          <p:cNvGraphicFramePr>
            <a:graphicFrameLocks noGrp="1"/>
          </p:cNvGraphicFramePr>
          <p:nvPr/>
        </p:nvGraphicFramePr>
        <p:xfrm>
          <a:off x="1516463" y="1545966"/>
          <a:ext cx="5308600" cy="2000250"/>
        </p:xfrm>
        <a:graphic>
          <a:graphicData uri="http://schemas.openxmlformats.org/drawingml/2006/table">
            <a:tbl>
              <a:tblPr/>
              <a:tblGrid>
                <a:gridCol w="2271941">
                  <a:extLst>
                    <a:ext uri="{9D8B030D-6E8A-4147-A177-3AD203B41FA5}">
                      <a16:colId xmlns:a16="http://schemas.microsoft.com/office/drawing/2014/main" val="2885356629"/>
                    </a:ext>
                  </a:extLst>
                </a:gridCol>
                <a:gridCol w="3036659">
                  <a:extLst>
                    <a:ext uri="{9D8B030D-6E8A-4147-A177-3AD203B41FA5}">
                      <a16:colId xmlns:a16="http://schemas.microsoft.com/office/drawing/2014/main" val="343234946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속성 이름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 형태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54422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키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51006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keyCode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키를 나타내는 숫자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75711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altKey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[Alt]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키를 눌렀는지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0556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ctrlKey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[Ctrl]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키를 눌렀는지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29065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shiftKey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[Shift]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키를 눌렀는지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6501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E8C69FF-916F-07A4-3B8F-6C63B3091FB7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키보드 이벤트</a:t>
            </a:r>
          </a:p>
        </p:txBody>
      </p:sp>
    </p:spTree>
    <p:extLst>
      <p:ext uri="{BB962C8B-B14F-4D97-AF65-F5344CB8AC3E}">
        <p14:creationId xmlns:p14="http://schemas.microsoft.com/office/powerpoint/2010/main" val="259321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3F594D12-9991-9715-1C5E-36474EA90F08}"/>
              </a:ext>
            </a:extLst>
          </p:cNvPr>
          <p:cNvSpPr txBox="1">
            <a:spLocks/>
          </p:cNvSpPr>
          <p:nvPr/>
        </p:nvSpPr>
        <p:spPr>
          <a:xfrm>
            <a:off x="455474" y="1228665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키보드 키 코드 사용하기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키보드 이벤트와 관련된 이벤트 속성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7-2-2.html)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B0A9B2-3885-E42C-042B-98AA47D92048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966379"/>
          <a:ext cx="5319392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 h1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('h1')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print = (event)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let output = ''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output += `alt: ${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event.altKey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}&lt;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output += `ctrl: ${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event.ctrlKey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}&lt;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output += `shift: ${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event.shiftKey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}&lt;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  output += `code: ${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typeof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event.code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!== 'undefined' ?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event.code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event.keyCode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}&lt;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h1.innerHTML = output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keydown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print)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print)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&lt;/script&gt;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&lt;body&gt;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&lt;h1&gt;&lt;/h1&gt;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&lt;/body&gt;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D97E85F5-90D3-90EC-D9A7-86C1008E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0190" y="6885965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B2AC1-431F-CD27-BE0B-1E5D4094686E}"/>
              </a:ext>
            </a:extLst>
          </p:cNvPr>
          <p:cNvSpPr txBox="1"/>
          <p:nvPr/>
        </p:nvSpPr>
        <p:spPr>
          <a:xfrm>
            <a:off x="6174152" y="3412677"/>
            <a:ext cx="44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이벤트가 발생하면 불 값을 반환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9">
            <a:extLst>
              <a:ext uri="{FF2B5EF4-FFF2-40B4-BE49-F238E27FC236}">
                <a16:creationId xmlns:a16="http://schemas.microsoft.com/office/drawing/2014/main" id="{C659E117-6A7E-DCE4-9A37-FD41B29688AD}"/>
              </a:ext>
            </a:extLst>
          </p:cNvPr>
          <p:cNvCxnSpPr/>
          <p:nvPr/>
        </p:nvCxnSpPr>
        <p:spPr>
          <a:xfrm>
            <a:off x="5833625" y="3572870"/>
            <a:ext cx="257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77A4D2-E56E-8B64-A180-2A8FD1FA2507}"/>
              </a:ext>
            </a:extLst>
          </p:cNvPr>
          <p:cNvSpPr txBox="1"/>
          <p:nvPr/>
        </p:nvSpPr>
        <p:spPr>
          <a:xfrm>
            <a:off x="6002216" y="4276693"/>
            <a:ext cx="4411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event.code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가 있으면 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event.code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를 출력하고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,</a:t>
            </a:r>
          </a:p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undefined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라면 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event.keyCode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를 출력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E590A-400E-9185-617A-143B61762374}"/>
              </a:ext>
            </a:extLst>
          </p:cNvPr>
          <p:cNvSpPr txBox="1"/>
          <p:nvPr/>
        </p:nvSpPr>
        <p:spPr>
          <a:xfrm>
            <a:off x="6395819" y="5160046"/>
            <a:ext cx="44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키가 눌릴 때 출력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C9BCB-A806-C50C-3E72-89055A6CE396}"/>
              </a:ext>
            </a:extLst>
          </p:cNvPr>
          <p:cNvSpPr txBox="1"/>
          <p:nvPr/>
        </p:nvSpPr>
        <p:spPr>
          <a:xfrm>
            <a:off x="6263751" y="5407597"/>
            <a:ext cx="44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키가 떨어질 때 출력합니다</a:t>
            </a:r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4">
            <a:extLst>
              <a:ext uri="{FF2B5EF4-FFF2-40B4-BE49-F238E27FC236}">
                <a16:creationId xmlns:a16="http://schemas.microsoft.com/office/drawing/2014/main" id="{B2162595-E7ED-5C3E-CBCE-2073541BB9A4}"/>
              </a:ext>
            </a:extLst>
          </p:cNvPr>
          <p:cNvCxnSpPr/>
          <p:nvPr/>
        </p:nvCxnSpPr>
        <p:spPr>
          <a:xfrm>
            <a:off x="5838093" y="5536673"/>
            <a:ext cx="257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5">
            <a:extLst>
              <a:ext uri="{FF2B5EF4-FFF2-40B4-BE49-F238E27FC236}">
                <a16:creationId xmlns:a16="http://schemas.microsoft.com/office/drawing/2014/main" id="{BE581EC4-C6A4-BC0E-0C18-253A266E84AB}"/>
              </a:ext>
            </a:extLst>
          </p:cNvPr>
          <p:cNvCxnSpPr/>
          <p:nvPr/>
        </p:nvCxnSpPr>
        <p:spPr>
          <a:xfrm>
            <a:off x="6002216" y="5313935"/>
            <a:ext cx="257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4">
            <a:extLst>
              <a:ext uri="{FF2B5EF4-FFF2-40B4-BE49-F238E27FC236}">
                <a16:creationId xmlns:a16="http://schemas.microsoft.com/office/drawing/2014/main" id="{0170148A-74B4-7240-7AE2-38DDDFF8C568}"/>
              </a:ext>
            </a:extLst>
          </p:cNvPr>
          <p:cNvCxnSpPr>
            <a:cxnSpLocks/>
          </p:cNvCxnSpPr>
          <p:nvPr/>
        </p:nvCxnSpPr>
        <p:spPr>
          <a:xfrm>
            <a:off x="3590890" y="4176765"/>
            <a:ext cx="290788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7">
            <a:extLst>
              <a:ext uri="{FF2B5EF4-FFF2-40B4-BE49-F238E27FC236}">
                <a16:creationId xmlns:a16="http://schemas.microsoft.com/office/drawing/2014/main" id="{EFE8AFEC-A6D8-CB11-CD75-547EBA8CB6E0}"/>
              </a:ext>
            </a:extLst>
          </p:cNvPr>
          <p:cNvCxnSpPr>
            <a:cxnSpLocks/>
          </p:cNvCxnSpPr>
          <p:nvPr/>
        </p:nvCxnSpPr>
        <p:spPr>
          <a:xfrm>
            <a:off x="2137229" y="4450499"/>
            <a:ext cx="242818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Freeform: Shape 19">
            <a:extLst>
              <a:ext uri="{FF2B5EF4-FFF2-40B4-BE49-F238E27FC236}">
                <a16:creationId xmlns:a16="http://schemas.microsoft.com/office/drawing/2014/main" id="{76A25A25-C18B-434D-9C64-2D70AAD9E808}"/>
              </a:ext>
            </a:extLst>
          </p:cNvPr>
          <p:cNvSpPr/>
          <p:nvPr/>
        </p:nvSpPr>
        <p:spPr>
          <a:xfrm>
            <a:off x="4188767" y="4188488"/>
            <a:ext cx="1758461" cy="527539"/>
          </a:xfrm>
          <a:custGeom>
            <a:avLst/>
            <a:gdLst>
              <a:gd name="connsiteX0" fmla="*/ 0 w 1758461"/>
              <a:gd name="connsiteY0" fmla="*/ 257908 h 527539"/>
              <a:gd name="connsiteX1" fmla="*/ 0 w 1758461"/>
              <a:gd name="connsiteY1" fmla="*/ 527539 h 527539"/>
              <a:gd name="connsiteX2" fmla="*/ 1758461 w 1758461"/>
              <a:gd name="connsiteY2" fmla="*/ 527539 h 527539"/>
              <a:gd name="connsiteX3" fmla="*/ 1758461 w 1758461"/>
              <a:gd name="connsiteY3" fmla="*/ 11723 h 527539"/>
              <a:gd name="connsiteX4" fmla="*/ 1746738 w 1758461"/>
              <a:gd name="connsiteY4" fmla="*/ 0 h 527539"/>
              <a:gd name="connsiteX5" fmla="*/ 1746738 w 1758461"/>
              <a:gd name="connsiteY5" fmla="*/ 0 h 527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8461" h="527539">
                <a:moveTo>
                  <a:pt x="0" y="257908"/>
                </a:moveTo>
                <a:lnTo>
                  <a:pt x="0" y="527539"/>
                </a:lnTo>
                <a:lnTo>
                  <a:pt x="1758461" y="527539"/>
                </a:lnTo>
                <a:lnTo>
                  <a:pt x="1758461" y="11723"/>
                </a:lnTo>
                <a:lnTo>
                  <a:pt x="1746738" y="0"/>
                </a:lnTo>
                <a:lnTo>
                  <a:pt x="1746738" y="0"/>
                </a:ln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ight Bracket 20">
            <a:extLst>
              <a:ext uri="{FF2B5EF4-FFF2-40B4-BE49-F238E27FC236}">
                <a16:creationId xmlns:a16="http://schemas.microsoft.com/office/drawing/2014/main" id="{85EC715C-3298-4FAF-888E-024B17DBC55E}"/>
              </a:ext>
            </a:extLst>
          </p:cNvPr>
          <p:cNvSpPr/>
          <p:nvPr/>
        </p:nvSpPr>
        <p:spPr>
          <a:xfrm>
            <a:off x="5677597" y="3285812"/>
            <a:ext cx="160496" cy="582050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C463C9-0467-499B-AE45-228DF9700060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키보드 이벤트</a:t>
            </a:r>
          </a:p>
        </p:txBody>
      </p:sp>
    </p:spTree>
    <p:extLst>
      <p:ext uri="{BB962C8B-B14F-4D97-AF65-F5344CB8AC3E}">
        <p14:creationId xmlns:p14="http://schemas.microsoft.com/office/powerpoint/2010/main" val="29816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C53D8229-512C-3361-5ECB-EFB38183238E}"/>
              </a:ext>
            </a:extLst>
          </p:cNvPr>
          <p:cNvSpPr txBox="1">
            <a:spLocks/>
          </p:cNvSpPr>
          <p:nvPr/>
        </p:nvSpPr>
        <p:spPr>
          <a:xfrm>
            <a:off x="306648" y="102697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키보드 키 코드 사용하기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키로 별 움직이기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7-2-3.html)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541050-8982-9EBC-3DA2-53FD38A6639A}"/>
              </a:ext>
            </a:extLst>
          </p:cNvPr>
          <p:cNvGraphicFramePr>
            <a:graphicFrameLocks noGrp="1"/>
          </p:cNvGraphicFramePr>
          <p:nvPr/>
        </p:nvGraphicFramePr>
        <p:xfrm>
          <a:off x="1343633" y="1898594"/>
          <a:ext cx="531939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별의 초기 설정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star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('h1')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star.style.position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'absolute'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별의 이동을 출력하는 기능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let [x, y] = [0, 0]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const block = 20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const print = () =&gt;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star.style.left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`${x * block}px`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star.style.top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`${y * block}px`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print()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별을 이동하는 기능</a:t>
                      </a:r>
                      <a:endParaRPr lang="en-US" altLang="ko-KR" sz="1400" b="0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17     const [left, up, right, down] = [37, 38, 39, 40] 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18   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document.body.addEventListener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keydown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', (event) =&gt; { 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19     switch 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event.keyCode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{ 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       case left: </a:t>
                      </a:r>
                    </a:p>
                    <a:p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92278B-3E99-30A9-F2BF-6085E5DB051B}"/>
              </a:ext>
            </a:extLst>
          </p:cNvPr>
          <p:cNvSpPr txBox="1"/>
          <p:nvPr/>
        </p:nvSpPr>
        <p:spPr>
          <a:xfrm>
            <a:off x="5662742" y="2766106"/>
            <a:ext cx="44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style 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속성을 조작하여 </a:t>
            </a:r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값을 설정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AA382-D9C8-C217-2E79-B636AAE3B5E1}"/>
              </a:ext>
            </a:extLst>
          </p:cNvPr>
          <p:cNvSpPr txBox="1"/>
          <p:nvPr/>
        </p:nvSpPr>
        <p:spPr>
          <a:xfrm>
            <a:off x="5224188" y="6332094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cxnSp>
        <p:nvCxnSpPr>
          <p:cNvPr id="7" name="Straight Arrow Connector 5">
            <a:extLst>
              <a:ext uri="{FF2B5EF4-FFF2-40B4-BE49-F238E27FC236}">
                <a16:creationId xmlns:a16="http://schemas.microsoft.com/office/drawing/2014/main" id="{2A3D3CE6-41AC-3661-0F2C-514449E4695B}"/>
              </a:ext>
            </a:extLst>
          </p:cNvPr>
          <p:cNvCxnSpPr/>
          <p:nvPr/>
        </p:nvCxnSpPr>
        <p:spPr>
          <a:xfrm>
            <a:off x="4813664" y="2919995"/>
            <a:ext cx="597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1178DC-45C1-2927-983B-42C0AB388927}"/>
              </a:ext>
            </a:extLst>
          </p:cNvPr>
          <p:cNvSpPr txBox="1"/>
          <p:nvPr/>
        </p:nvSpPr>
        <p:spPr>
          <a:xfrm>
            <a:off x="6186376" y="5279750"/>
            <a:ext cx="4411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방향키 </a:t>
            </a:r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keycode(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키코드</a:t>
            </a:r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를  쉽게 사용할 수 있게 변수를</a:t>
            </a:r>
          </a:p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사용해서 이름을 붙임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8785B-6F67-6503-A73A-BC93B319EFAF}"/>
              </a:ext>
            </a:extLst>
          </p:cNvPr>
          <p:cNvSpPr txBox="1"/>
          <p:nvPr/>
        </p:nvSpPr>
        <p:spPr>
          <a:xfrm>
            <a:off x="5805617" y="5871575"/>
            <a:ext cx="44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키보드가 눌릴 때 실행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23">
            <a:extLst>
              <a:ext uri="{FF2B5EF4-FFF2-40B4-BE49-F238E27FC236}">
                <a16:creationId xmlns:a16="http://schemas.microsoft.com/office/drawing/2014/main" id="{CF0F9AD8-1458-8C6C-6FDC-85B5FE190EBB}"/>
              </a:ext>
            </a:extLst>
          </p:cNvPr>
          <p:cNvCxnSpPr>
            <a:cxnSpLocks/>
          </p:cNvCxnSpPr>
          <p:nvPr/>
        </p:nvCxnSpPr>
        <p:spPr>
          <a:xfrm>
            <a:off x="5224188" y="5463170"/>
            <a:ext cx="943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BB1D3EE6-6062-D0AD-8CF6-35F3A95DA2D5}"/>
              </a:ext>
            </a:extLst>
          </p:cNvPr>
          <p:cNvCxnSpPr/>
          <p:nvPr/>
        </p:nvCxnSpPr>
        <p:spPr>
          <a:xfrm>
            <a:off x="4258283" y="5777100"/>
            <a:ext cx="80669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Freeform: Shape 26">
            <a:extLst>
              <a:ext uri="{FF2B5EF4-FFF2-40B4-BE49-F238E27FC236}">
                <a16:creationId xmlns:a16="http://schemas.microsoft.com/office/drawing/2014/main" id="{3AE656E0-DD20-F082-DA6D-F7D1AA5622D9}"/>
              </a:ext>
            </a:extLst>
          </p:cNvPr>
          <p:cNvSpPr/>
          <p:nvPr/>
        </p:nvSpPr>
        <p:spPr>
          <a:xfrm>
            <a:off x="4667858" y="5774564"/>
            <a:ext cx="1076325" cy="257175"/>
          </a:xfrm>
          <a:custGeom>
            <a:avLst/>
            <a:gdLst>
              <a:gd name="connsiteX0" fmla="*/ 0 w 1076325"/>
              <a:gd name="connsiteY0" fmla="*/ 0 h 257175"/>
              <a:gd name="connsiteX1" fmla="*/ 0 w 1076325"/>
              <a:gd name="connsiteY1" fmla="*/ 247650 h 257175"/>
              <a:gd name="connsiteX2" fmla="*/ 1076325 w 1076325"/>
              <a:gd name="connsiteY2" fmla="*/ 247650 h 257175"/>
              <a:gd name="connsiteX3" fmla="*/ 1076325 w 1076325"/>
              <a:gd name="connsiteY3" fmla="*/ 257175 h 257175"/>
              <a:gd name="connsiteX4" fmla="*/ 1076325 w 1076325"/>
              <a:gd name="connsiteY4" fmla="*/ 25717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325" h="257175">
                <a:moveTo>
                  <a:pt x="0" y="0"/>
                </a:moveTo>
                <a:lnTo>
                  <a:pt x="0" y="247650"/>
                </a:lnTo>
                <a:lnTo>
                  <a:pt x="1076325" y="247650"/>
                </a:lnTo>
                <a:lnTo>
                  <a:pt x="1076325" y="257175"/>
                </a:lnTo>
                <a:lnTo>
                  <a:pt x="1076325" y="257175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7F0156-AEA9-D728-E22B-760771E835AC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키보드 이벤트</a:t>
            </a:r>
          </a:p>
        </p:txBody>
      </p:sp>
    </p:spTree>
    <p:extLst>
      <p:ext uri="{BB962C8B-B14F-4D97-AF65-F5344CB8AC3E}">
        <p14:creationId xmlns:p14="http://schemas.microsoft.com/office/powerpoint/2010/main" val="115328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4567</Words>
  <Application>Microsoft Office PowerPoint</Application>
  <PresentationFormat>와이드스크린</PresentationFormat>
  <Paragraphs>784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KoPubWorld돋움체 Bold</vt:lpstr>
      <vt:lpstr>PCSJUS+RixVeryGoodPM</vt:lpstr>
      <vt:lpstr>YoonV YoonMyungjo100Std_OTF</vt:lpstr>
      <vt:lpstr>맑은 고딕</vt:lpstr>
      <vt:lpstr>시스템 서체</vt:lpstr>
      <vt:lpstr>Arial</vt:lpstr>
      <vt:lpstr>Office 테마</vt:lpstr>
      <vt:lpstr>PowerPoint 프레젠테이션</vt:lpstr>
      <vt:lpstr>01[HTML+CSS+ JAVASCRIPT] 이벤트</vt:lpstr>
      <vt:lpstr>PowerPoint 프레젠테이션</vt:lpstr>
      <vt:lpstr>02[HTML+CSS+ JAVASCRIPT] 키보드 이벤트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03[HTML+CSS+ JAVASCRIPT] 이벤트발생</vt:lpstr>
      <vt:lpstr>PowerPoint 프레젠테이션</vt:lpstr>
      <vt:lpstr>PowerPoint 프레젠테이션</vt:lpstr>
      <vt:lpstr>PowerPoint 프레젠테이션</vt:lpstr>
      <vt:lpstr>04[HTML+CSS+ JAVASCRIPT] 이벤트 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05[HTML+CSS+ JAVASCRIPT] Local storage</vt:lpstr>
      <vt:lpstr>PowerPoint 프레젠테이션</vt:lpstr>
      <vt:lpstr>PowerPoint 프레젠테이션</vt:lpstr>
      <vt:lpstr>PowerPoint 프레젠테이션</vt:lpstr>
      <vt:lpstr>06[HTML+CSS+ JAVASCRIPT] 마무리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5</cp:revision>
  <dcterms:created xsi:type="dcterms:W3CDTF">2023-05-21T05:50:03Z</dcterms:created>
  <dcterms:modified xsi:type="dcterms:W3CDTF">2023-05-21T06:30:05Z</dcterms:modified>
</cp:coreProperties>
</file>