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23271" r:id="rId3"/>
    <p:sldId id="23180" r:id="rId4"/>
    <p:sldId id="23179" r:id="rId5"/>
    <p:sldId id="23272" r:id="rId6"/>
    <p:sldId id="23186" r:id="rId7"/>
    <p:sldId id="23187" r:id="rId8"/>
    <p:sldId id="23189" r:id="rId9"/>
    <p:sldId id="23191" r:id="rId10"/>
    <p:sldId id="23192" r:id="rId11"/>
    <p:sldId id="23193" r:id="rId12"/>
    <p:sldId id="23195" r:id="rId13"/>
    <p:sldId id="23197" r:id="rId14"/>
    <p:sldId id="23199" r:id="rId15"/>
    <p:sldId id="23200" r:id="rId16"/>
    <p:sldId id="23201" r:id="rId17"/>
    <p:sldId id="23202" r:id="rId18"/>
    <p:sldId id="23204" r:id="rId19"/>
    <p:sldId id="23273" r:id="rId20"/>
    <p:sldId id="23203" r:id="rId21"/>
    <p:sldId id="23221" r:id="rId22"/>
    <p:sldId id="23216" r:id="rId23"/>
    <p:sldId id="23218" r:id="rId24"/>
    <p:sldId id="23222" r:id="rId25"/>
    <p:sldId id="2322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828C2-EBA0-E85B-4BDC-48D42ACF8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4555A-77AB-ACD9-A066-EF873E77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DD105-DF40-DAB4-B576-EAF11D3D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03009-A0CE-7D84-FC4E-EC211BD1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A8BBB-39EA-01E5-29C8-7B3A0A27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B0171-94E4-BC87-2524-060F5324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618939-BFE2-89C6-DA58-3709186F3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EE77C-7D05-BD7E-0B61-D6265E28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D72F7-B2AD-99AC-23B1-6F422773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F09C6-B525-929E-42A7-5756BD28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2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AC8FCB-A45D-ABE5-8EC7-E5F231463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012B8A-574D-C02F-866E-0E0E3405E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F0D33-89E8-8F15-A99C-8D7CF0E3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41BD6-326E-71D0-254C-B28CF3EA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1B6A4-AC11-918A-BFF9-8B71934A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2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FFAAF-AD40-205C-EE03-BF805D10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D50C3-7A7D-7C01-2425-D332D3FB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8608D-3054-A091-8FDB-1701888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E2D7D-BBC0-76B2-4FC3-6B72C266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81987-6CA1-DE51-8D5B-7114FEFF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3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1C0E2-BAF8-82A9-3193-B2AE2891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D8390-6EE8-61B7-FE1F-839A8B8A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A48CF-2789-7BD7-1C2B-52F3C00E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91583-F833-F6E3-6906-2CDDD38B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89169-3F4D-E733-8DDD-CD96F60F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1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11C1-768F-A5A4-EC28-C6102193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F9C44-7FFD-C6E4-C631-D8E6B044C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111BA-D8E5-1032-28D2-636348EE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81C8E-3FF4-0BB3-27B2-7BBB2072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C9C35-613B-52D8-8E94-49EDCF64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E694D-759C-EC5C-1A47-0F4E676F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0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8CFDA-DF2F-D7E6-7533-666D620B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42742-B5CD-9679-071B-A36347EFF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64952-549B-B5AA-FF43-934F2D558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22D37D-5E27-2FED-A154-48BAEB926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68BC2E-0D88-D233-5E56-D9FDCF0D0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CF41A8-F145-F6AA-0050-8E5EA522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05988F-C30B-120C-7CFC-D0CA3FC3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BB0123-E26E-4C44-B0B5-237E9AC8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99572-44EB-721B-295C-0943C140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4F569A-068E-8184-AD52-22E121ED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E2B7A-98B8-B98D-B738-DDFC69DD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68843A-3503-B315-AB84-2A834201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2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7A20B-C73F-5FB3-F560-8ED2DCBE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AB32E0-0EA0-3599-378A-90F6244A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C495F-F608-7DF5-9CE0-D35BA7A7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2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945D3-194C-98B7-C6D3-1BE2D9C1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4EFC4-A9E6-A707-1482-E3C4FA49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61E4AA-0654-0EFC-9904-66234C0F0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1705E-6849-F9D9-8BAB-3C520BF0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EA208-ED1E-5193-330B-A442C292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2A953-D981-03DF-61AA-DCCCE33F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BD28F-052A-FBE9-DA45-E3FDAA69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5BE283-6434-2D1F-94EE-744CD8492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A0EDC-D7F3-D8AB-9054-FADA776D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1DBF7-2B48-2E34-B1CE-D0C87BBC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E8186-0FE0-BB5F-48BD-2E4E352E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03F11-0808-8613-D084-7C2936A4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22B936-E18F-F1C1-8524-4A1BB7B9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61E2E-7E8D-98E3-AC64-1C717977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F1909-29CF-291A-A18A-7463F5053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41F3-0D1B-4C6A-8068-CDB642DF03B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95E5A-D714-1A7D-AC72-A4E933FC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CABE1-C6F6-441B-614E-5084D0865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3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331-3.</a:t>
            </a:r>
            <a:r>
              <a:rPr lang="ko-KR" altLang="en-US" sz="3200" spc="-225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서버통신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612C-99B0-4AEB-B4A0-7D56E259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send() – </a:t>
            </a:r>
            <a:r>
              <a:rPr lang="ko-KR" altLang="en-US" dirty="0"/>
              <a:t>서버로 요청 전송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B9F79-29F3-DFE5-036A-B3977617EFFE}"/>
              </a:ext>
            </a:extLst>
          </p:cNvPr>
          <p:cNvSpPr txBox="1"/>
          <p:nvPr/>
        </p:nvSpPr>
        <p:spPr>
          <a:xfrm>
            <a:off x="864326" y="1826331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send(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내용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722811" y="2323874"/>
            <a:ext cx="10110651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send()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괄호 안에 들어가는 매개변수는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옵션다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POST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 경우에는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서버로 넘길 내용을 매개변수로 넘겨주고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b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GET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 경우에는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null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넘기거나 빈 상태로 남겨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둔다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70BCA-3B92-8B0F-6A3B-45A8AD28283A}"/>
              </a:ext>
            </a:extLst>
          </p:cNvPr>
          <p:cNvSpPr txBox="1"/>
          <p:nvPr/>
        </p:nvSpPr>
        <p:spPr>
          <a:xfrm>
            <a:off x="957943" y="3866606"/>
            <a:ext cx="8987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예</a:t>
            </a:r>
            <a:r>
              <a:rPr lang="en-US" altLang="ko-KR" sz="1600" dirty="0">
                <a:solidFill>
                  <a:schemeClr val="accent1"/>
                </a:solidFill>
              </a:rPr>
              <a:t>) 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GET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방식을 이용해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test.txt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파일에 비동기 방식으로 연결하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려면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43381-88D9-B25A-DDAB-49C0C5B0BAE9}"/>
              </a:ext>
            </a:extLst>
          </p:cNvPr>
          <p:cNvSpPr txBox="1"/>
          <p:nvPr/>
        </p:nvSpPr>
        <p:spPr>
          <a:xfrm>
            <a:off x="957943" y="4443416"/>
            <a:ext cx="60960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xhr.open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("GET", "test.txt", true);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xhr.send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7F46F-6CDF-08AB-6449-4002745E5047}"/>
              </a:ext>
            </a:extLst>
          </p:cNvPr>
          <p:cNvSpPr txBox="1"/>
          <p:nvPr/>
        </p:nvSpPr>
        <p:spPr>
          <a:xfrm>
            <a:off x="631885" y="124597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사용자 요청을 서버로 보내는 메서드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840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612C-99B0-4AEB-B4A0-7D56E259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가져오기 연습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631885" y="1325323"/>
            <a:ext cx="1011065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자료는 기본적으로 서버에 저장되어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연습을 위해 사용자 컴퓨터를 서버로 만들어 주는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VS Code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라이브 서버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＇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C1A63-2CDE-B265-9434-6CD0B74E0502}"/>
              </a:ext>
            </a:extLst>
          </p:cNvPr>
          <p:cNvSpPr txBox="1"/>
          <p:nvPr/>
        </p:nvSpPr>
        <p:spPr>
          <a:xfrm>
            <a:off x="957943" y="2432719"/>
            <a:ext cx="608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 </a:t>
            </a:r>
            <a:r>
              <a:rPr lang="ko-KR" altLang="en-US" sz="1600" dirty="0"/>
              <a:t>폴더에는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student.json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미리 만들어져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976-505F-228C-F7AB-B6969EB90979}"/>
              </a:ext>
            </a:extLst>
          </p:cNvPr>
          <p:cNvSpPr txBox="1"/>
          <p:nvPr/>
        </p:nvSpPr>
        <p:spPr>
          <a:xfrm>
            <a:off x="949234" y="2964218"/>
            <a:ext cx="6096000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"major"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"grade" : 2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82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714102" y="715789"/>
            <a:ext cx="1011065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1) VS Code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에서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26\student.html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파일을 열고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kern="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맑은 고딕" panose="020B0503020000020004" pitchFamily="50" charset="-127"/>
              </a:rPr>
              <a:t>라이브 서버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＇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사용해 브라우저에 표시한다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4BAD4-B9ED-6AD1-031C-D384CDF16389}"/>
              </a:ext>
            </a:extLst>
          </p:cNvPr>
          <p:cNvSpPr txBox="1"/>
          <p:nvPr/>
        </p:nvSpPr>
        <p:spPr>
          <a:xfrm>
            <a:off x="4728753" y="319449"/>
            <a:ext cx="5669280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50000"/>
              </a:lnSpc>
              <a:spcBef>
                <a:spcPts val="900"/>
              </a:spcBef>
              <a:spcAft>
                <a:spcPts val="1440"/>
              </a:spcAft>
            </a:pPr>
            <a:r>
              <a:rPr lang="ko-KR" altLang="ko-KR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반드시 </a:t>
            </a:r>
            <a:r>
              <a:rPr lang="en-US" altLang="ko-KR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VS Code</a:t>
            </a:r>
            <a:r>
              <a:rPr lang="ko-KR" altLang="ko-KR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에서 라이브 서버를 사용해서 문서를 열어야 </a:t>
            </a:r>
            <a:r>
              <a:rPr lang="ko-KR" altLang="en-US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한다</a:t>
            </a:r>
            <a:r>
              <a:rPr lang="en-US" altLang="ko-KR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.</a:t>
            </a:r>
            <a:endParaRPr lang="ko-KR" altLang="ko-KR" sz="14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F4CA4-6565-5CF2-B23F-3635686F4BB2}"/>
              </a:ext>
            </a:extLst>
          </p:cNvPr>
          <p:cNvSpPr txBox="1"/>
          <p:nvPr/>
        </p:nvSpPr>
        <p:spPr>
          <a:xfrm>
            <a:off x="714102" y="1300564"/>
            <a:ext cx="9405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2)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콘솔 창을 열고 서버에 있는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student.json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파일을 가져오는 소스를 입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력한다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D91F1-FD27-C922-4320-F78BF235A510}"/>
              </a:ext>
            </a:extLst>
          </p:cNvPr>
          <p:cNvSpPr txBox="1"/>
          <p:nvPr/>
        </p:nvSpPr>
        <p:spPr>
          <a:xfrm>
            <a:off x="888275" y="1807095"/>
            <a:ext cx="6096000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XMLHttpRequest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xhr.open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("GET",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student.json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xhr.send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1FA97-8AAE-EC43-7A95-2CB09B5F73EA}"/>
              </a:ext>
            </a:extLst>
          </p:cNvPr>
          <p:cNvSpPr txBox="1"/>
          <p:nvPr/>
        </p:nvSpPr>
        <p:spPr>
          <a:xfrm>
            <a:off x="714102" y="3060588"/>
            <a:ext cx="9405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3)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자료 확인하기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EF880-6B8F-12ED-6739-14584A3B8E67}"/>
              </a:ext>
            </a:extLst>
          </p:cNvPr>
          <p:cNvSpPr txBox="1"/>
          <p:nvPr/>
        </p:nvSpPr>
        <p:spPr>
          <a:xfrm>
            <a:off x="888275" y="3567119"/>
            <a:ext cx="155883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D33F3C-5220-B7BB-F111-33F72D842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"/>
          <a:stretch/>
        </p:blipFill>
        <p:spPr bwMode="auto">
          <a:xfrm>
            <a:off x="4274821" y="2923236"/>
            <a:ext cx="6367054" cy="3934764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566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B3852-5A8C-66C3-E38D-F58A1206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readyState</a:t>
            </a:r>
            <a:r>
              <a:rPr lang="en-US" altLang="ko-KR" dirty="0"/>
              <a:t> </a:t>
            </a:r>
            <a:r>
              <a:rPr lang="ko-KR" altLang="en-US" dirty="0"/>
              <a:t>프로퍼티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631885" y="1163156"/>
            <a:ext cx="1069195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객체의 현재 상태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나타낸다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객체에서 서버로 자료를 요청했는지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자료가 도착했는지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사용할 준비가 되었는지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등을 알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FFB996-03A0-5B09-16E8-567F98B013D7}"/>
              </a:ext>
            </a:extLst>
          </p:cNvPr>
          <p:cNvGraphicFramePr>
            <a:graphicFrameLocks noGrp="1"/>
          </p:cNvGraphicFramePr>
          <p:nvPr/>
        </p:nvGraphicFramePr>
        <p:xfrm>
          <a:off x="699378" y="2100944"/>
          <a:ext cx="8508274" cy="2656112"/>
        </p:xfrm>
        <a:graphic>
          <a:graphicData uri="http://schemas.openxmlformats.org/drawingml/2006/table">
            <a:tbl>
              <a:tblPr firstRow="1" firstCol="1" bandRow="1"/>
              <a:tblGrid>
                <a:gridCol w="1032268">
                  <a:extLst>
                    <a:ext uri="{9D8B030D-6E8A-4147-A177-3AD203B41FA5}">
                      <a16:colId xmlns:a16="http://schemas.microsoft.com/office/drawing/2014/main" val="3812824079"/>
                    </a:ext>
                  </a:extLst>
                </a:gridCol>
                <a:gridCol w="7476006">
                  <a:extLst>
                    <a:ext uri="{9D8B030D-6E8A-4147-A177-3AD203B41FA5}">
                      <a16:colId xmlns:a16="http://schemas.microsoft.com/office/drawing/2014/main" val="1376850914"/>
                    </a:ext>
                  </a:extLst>
                </a:gridCol>
              </a:tblGrid>
              <a:tr h="435427">
                <a:tc>
                  <a:txBody>
                    <a:bodyPr/>
                    <a:lstStyle/>
                    <a:p>
                      <a:pPr algn="ctr"/>
                      <a:r>
                        <a:rPr lang="ko-KR" sz="1600" b="1" kern="100" dirty="0">
                          <a:effectLst/>
                        </a:rPr>
                        <a:t>상태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600" b="1" kern="100" dirty="0">
                          <a:effectLst/>
                        </a:rPr>
                        <a:t>기능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9420845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0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아직 아무 요청도 하지 않은 상태입니다.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1301328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1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서버로 자료를 요청하고 성공한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7491774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2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 요청에 대한 응답으로 헤더가 도착한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5989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3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서버에서 자료들이 로딩 중인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825345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4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자료 처리가 끝나서 프로그램에서 사용할 수 있는 상태입니다.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62923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B77BB3-B12E-FAA7-171A-2ADE3227DA1C}"/>
              </a:ext>
            </a:extLst>
          </p:cNvPr>
          <p:cNvSpPr txBox="1"/>
          <p:nvPr/>
        </p:nvSpPr>
        <p:spPr>
          <a:xfrm>
            <a:off x="9541534" y="3013501"/>
            <a:ext cx="245312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0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2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3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4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0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1 ...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처럼 순서대로 반복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F70F8-A39C-D5B4-1ABD-6148BD921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" t="51403" b="15238"/>
          <a:stretch/>
        </p:blipFill>
        <p:spPr bwMode="auto">
          <a:xfrm>
            <a:off x="699378" y="4911487"/>
            <a:ext cx="9040803" cy="186378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4A178E-88D2-F684-038F-BE0C53FAC34F}"/>
              </a:ext>
            </a:extLst>
          </p:cNvPr>
          <p:cNvSpPr/>
          <p:nvPr/>
        </p:nvSpPr>
        <p:spPr>
          <a:xfrm>
            <a:off x="1083644" y="5042358"/>
            <a:ext cx="2046515" cy="2786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4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B3852-5A8C-66C3-E38D-F58A1206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state, </a:t>
            </a:r>
            <a:r>
              <a:rPr lang="en-US" altLang="ko-KR" dirty="0" err="1"/>
              <a:t>statusText</a:t>
            </a:r>
            <a:r>
              <a:rPr lang="en-US" altLang="ko-KR" dirty="0"/>
              <a:t> </a:t>
            </a:r>
            <a:r>
              <a:rPr lang="ko-KR" altLang="en-US" dirty="0"/>
              <a:t>프로퍼티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631885" y="1163156"/>
            <a:ext cx="1069195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status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상태 코드를 나타내고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statusText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상태에 대한 설명 메시지를 알려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준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8463759C-6FDB-D267-4966-886CBFADB8CC}"/>
              </a:ext>
            </a:extLst>
          </p:cNvPr>
          <p:cNvGraphicFramePr>
            <a:graphicFrameLocks noGrp="1"/>
          </p:cNvGraphicFramePr>
          <p:nvPr/>
        </p:nvGraphicFramePr>
        <p:xfrm>
          <a:off x="631885" y="2091618"/>
          <a:ext cx="8406855" cy="3657820"/>
        </p:xfrm>
        <a:graphic>
          <a:graphicData uri="http://schemas.openxmlformats.org/drawingml/2006/table">
            <a:tbl>
              <a:tblPr firstRow="1" bandRow="1"/>
              <a:tblGrid>
                <a:gridCol w="700507">
                  <a:extLst>
                    <a:ext uri="{9D8B030D-6E8A-4147-A177-3AD203B41FA5}">
                      <a16:colId xmlns:a16="http://schemas.microsoft.com/office/drawing/2014/main" val="4017923387"/>
                    </a:ext>
                  </a:extLst>
                </a:gridCol>
                <a:gridCol w="2065619">
                  <a:extLst>
                    <a:ext uri="{9D8B030D-6E8A-4147-A177-3AD203B41FA5}">
                      <a16:colId xmlns:a16="http://schemas.microsoft.com/office/drawing/2014/main" val="1136982641"/>
                    </a:ext>
                  </a:extLst>
                </a:gridCol>
                <a:gridCol w="5640729">
                  <a:extLst>
                    <a:ext uri="{9D8B030D-6E8A-4147-A177-3AD203B41FA5}">
                      <a16:colId xmlns:a16="http://schemas.microsoft.com/office/drawing/2014/main" val="2095628940"/>
                    </a:ext>
                  </a:extLst>
                </a:gridCol>
              </a:tblGrid>
              <a:tr h="36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메시지</a:t>
                      </a:r>
                      <a:r>
                        <a:rPr lang="en-US" altLang="ko-KR" sz="1400" b="1" dirty="0"/>
                        <a:t>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9632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OK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클라이언트로 성공적으로 전송했습니다</a:t>
                      </a:r>
                      <a:r>
                        <a:rPr lang="en-US" altLang="ko-KR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3070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Accepted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 요청을 수락했습니다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71028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Bad Request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실패했습니다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260710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Unauthorized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 가능합니다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96075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Forbidden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었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인증을 시도해도 계속 거절됩니다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613092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Found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문서를 찾을 수 없습니다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701232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Request Timeout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시간이 초과되었습니다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735718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Internal Server 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내부에 오류가 발생했습니다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053569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Service Unavailable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요청한 서비스를 이용할 수 없습니다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81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18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B3852-5A8C-66C3-E38D-F58A1206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readyState</a:t>
            </a:r>
            <a:r>
              <a:rPr lang="ko-KR" altLang="en-US" dirty="0"/>
              <a:t>와 </a:t>
            </a:r>
            <a:r>
              <a:rPr lang="en-US" altLang="ko-KR" dirty="0"/>
              <a:t>state</a:t>
            </a:r>
            <a:r>
              <a:rPr lang="ko-KR" altLang="en-US" dirty="0"/>
              <a:t>를 어디에 쓰나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631885" y="1163156"/>
            <a:ext cx="106919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값이 바뀔 때마다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readystatechange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이벤트가 발생한다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039CC-7244-A891-76FE-2C57A2B0AF4F}"/>
              </a:ext>
            </a:extLst>
          </p:cNvPr>
          <p:cNvSpPr txBox="1"/>
          <p:nvPr/>
        </p:nvSpPr>
        <p:spPr>
          <a:xfrm>
            <a:off x="631885" y="1803401"/>
            <a:ext cx="809026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요청이 성공적으로 끝났을 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즉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실행할 명령은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5E7EA-A452-88FA-1AEF-1CEBBC5293A1}"/>
              </a:ext>
            </a:extLst>
          </p:cNvPr>
          <p:cNvSpPr txBox="1"/>
          <p:nvPr/>
        </p:nvSpPr>
        <p:spPr>
          <a:xfrm>
            <a:off x="692845" y="2657489"/>
            <a:ext cx="7106195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xhr.onreadystatechange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xhr.readyState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 4) {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요청이 성공했다면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……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EF25F-A72F-127A-B48D-ADA055F99CB2}"/>
              </a:ext>
            </a:extLst>
          </p:cNvPr>
          <p:cNvSpPr txBox="1"/>
          <p:nvPr/>
        </p:nvSpPr>
        <p:spPr>
          <a:xfrm>
            <a:off x="8020593" y="2754071"/>
            <a:ext cx="3910149" cy="134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readystatechange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이벤트가 발생했을 때 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실행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할 함수를 연결한 후 </a:t>
            </a:r>
            <a:endParaRPr lang="en-US" altLang="ko-KR" sz="1400" kern="0" dirty="0">
              <a:solidFill>
                <a:schemeClr val="accent1"/>
              </a:solidFill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kern="0" dirty="0">
                <a:solidFill>
                  <a:schemeClr val="accent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함수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안에서 </a:t>
            </a: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값이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경우</a:t>
            </a:r>
            <a:r>
              <a:rPr lang="ko-KR" altLang="en-US" sz="1400" kern="0" dirty="0">
                <a:solidFill>
                  <a:schemeClr val="accent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에 명령을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처리합니다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6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D06D26-0956-F4C8-E078-26C6A916A0CE}"/>
              </a:ext>
            </a:extLst>
          </p:cNvPr>
          <p:cNvSpPr txBox="1"/>
          <p:nvPr/>
        </p:nvSpPr>
        <p:spPr>
          <a:xfrm>
            <a:off x="775062" y="644539"/>
            <a:ext cx="1098150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값은 요청이 성공했는지를 알려주기 때문에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만약 서버에 없는 파일을 요청하더라도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값은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4.  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요청에 성공하고 서버에서 필요한 파일을 가져왔는지 체크하려면 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 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이면서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state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 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200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경우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6F50C-C7AA-524D-638F-AAB795E2D1B2}"/>
              </a:ext>
            </a:extLst>
          </p:cNvPr>
          <p:cNvSpPr txBox="1"/>
          <p:nvPr/>
        </p:nvSpPr>
        <p:spPr>
          <a:xfrm>
            <a:off x="775062" y="2106953"/>
            <a:ext cx="10641875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xhr.onreadystatechange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xhr.readyState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=== 4 &amp;&amp;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=== 200) {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자료가 있고 가져오는 데 성공했다면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……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22C4-7B52-46E5-F8FE-4503ABA9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response, </a:t>
            </a:r>
            <a:r>
              <a:rPr lang="en-US" altLang="ko-KR" dirty="0" err="1"/>
              <a:t>responseText</a:t>
            </a:r>
            <a:r>
              <a:rPr lang="ko-KR" altLang="en-US" dirty="0"/>
              <a:t> 프로퍼티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04AD5-112A-4B67-8E15-3D3B2549EC7A}"/>
              </a:ext>
            </a:extLst>
          </p:cNvPr>
          <p:cNvSpPr txBox="1"/>
          <p:nvPr/>
        </p:nvSpPr>
        <p:spPr>
          <a:xfrm>
            <a:off x="844732" y="1410789"/>
            <a:ext cx="9187542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response : </a:t>
            </a:r>
            <a:r>
              <a:rPr lang="ko-KR" altLang="en-US" sz="1600" dirty="0"/>
              <a:t>요청에</a:t>
            </a:r>
            <a:r>
              <a:rPr lang="en-US" altLang="ko-KR" sz="1600" dirty="0"/>
              <a:t> </a:t>
            </a:r>
            <a:r>
              <a:rPr lang="ko-KR" altLang="en-US" sz="1600" dirty="0"/>
              <a:t>대한 응답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responseText</a:t>
            </a:r>
            <a:r>
              <a:rPr lang="en-US" altLang="ko-KR" sz="1600" dirty="0"/>
              <a:t> : </a:t>
            </a:r>
            <a:r>
              <a:rPr lang="ko-KR" altLang="en-US" sz="1600" dirty="0"/>
              <a:t>요청에 대한 응답이 문자열 형태로 저장된다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값을 프로그래밍에 사용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responseType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응답 데이터의 종류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responseURL</a:t>
            </a:r>
            <a:r>
              <a:rPr lang="en-US" altLang="ko-KR" sz="1600" dirty="0"/>
              <a:t> : </a:t>
            </a:r>
            <a:r>
              <a:rPr lang="ko-KR" altLang="en-US" sz="1600" dirty="0"/>
              <a:t>응답을 보낸 </a:t>
            </a:r>
            <a:r>
              <a:rPr lang="en-US" altLang="ko-KR" sz="1600" dirty="0"/>
              <a:t>URL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responseXML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HTML</a:t>
            </a:r>
            <a:r>
              <a:rPr lang="ko-KR" altLang="en-US" sz="1600" dirty="0"/>
              <a:t>이나 </a:t>
            </a:r>
            <a:r>
              <a:rPr lang="en-US" altLang="ko-KR" sz="1600" dirty="0"/>
              <a:t>XML </a:t>
            </a:r>
            <a:r>
              <a:rPr lang="ko-KR" altLang="en-US" sz="1600" dirty="0"/>
              <a:t>같은 형식의 데이터를 받아올 때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234DC-64B2-3D71-3DB4-E5465AC975EA}"/>
              </a:ext>
            </a:extLst>
          </p:cNvPr>
          <p:cNvSpPr txBox="1"/>
          <p:nvPr/>
        </p:nvSpPr>
        <p:spPr>
          <a:xfrm>
            <a:off x="914400" y="4232599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98728-6C5B-4593-486B-BB5A4FDC4D62}"/>
              </a:ext>
            </a:extLst>
          </p:cNvPr>
          <p:cNvSpPr txBox="1"/>
          <p:nvPr/>
        </p:nvSpPr>
        <p:spPr>
          <a:xfrm>
            <a:off x="844732" y="3765193"/>
            <a:ext cx="819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 다음과 같이 입력하면 어떤 값을 가져왔는지 알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739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853440" y="1306159"/>
            <a:ext cx="1011065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4)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가져온 값 확인하기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EF880-6B8F-12ED-6739-14584A3B8E67}"/>
              </a:ext>
            </a:extLst>
          </p:cNvPr>
          <p:cNvSpPr txBox="1"/>
          <p:nvPr/>
        </p:nvSpPr>
        <p:spPr>
          <a:xfrm>
            <a:off x="888274" y="1770946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D713D-1B74-ABB9-FDA1-F4BC4ECB1E0A}"/>
              </a:ext>
            </a:extLst>
          </p:cNvPr>
          <p:cNvSpPr txBox="1"/>
          <p:nvPr/>
        </p:nvSpPr>
        <p:spPr>
          <a:xfrm>
            <a:off x="853439" y="2244842"/>
            <a:ext cx="1011065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5)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객체로 바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꾸기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6) 12\student.html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문서에 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#result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영역을 미리 만들어 두었으므로 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#result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영역에 가져온 값을 표시하자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B7B5B-EA96-182D-1EBE-A80C915DBEF7}"/>
              </a:ext>
            </a:extLst>
          </p:cNvPr>
          <p:cNvSpPr txBox="1"/>
          <p:nvPr/>
        </p:nvSpPr>
        <p:spPr>
          <a:xfrm>
            <a:off x="888274" y="3252634"/>
            <a:ext cx="10833464" cy="867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students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document.getElementById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("result").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innerHTML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`${students.name}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학생은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students.grade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학년입니다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</a:t>
            </a:r>
            <a:r>
              <a:rPr lang="en-US" altLang="ko-KR" sz="14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D2Coding" panose="020B0609020101020101" pitchFamily="49" charset="-127"/>
                <a:cs typeface="맑은 고딕" panose="020B0503020000020004" pitchFamily="50" charset="-127"/>
              </a:rPr>
              <a:t> 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CDFEE-679E-4C0A-945A-3090DB54F2A7}"/>
              </a:ext>
            </a:extLst>
          </p:cNvPr>
          <p:cNvSpPr txBox="1"/>
          <p:nvPr/>
        </p:nvSpPr>
        <p:spPr>
          <a:xfrm>
            <a:off x="853440" y="627017"/>
            <a:ext cx="63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앞의 실습</a:t>
            </a:r>
            <a:r>
              <a:rPr lang="en-US" altLang="ko-KR" b="1" dirty="0"/>
              <a:t>(</a:t>
            </a:r>
            <a:r>
              <a:rPr lang="en-US" altLang="ko-KR" b="1" dirty="0" err="1"/>
              <a:t>student.json</a:t>
            </a:r>
            <a:r>
              <a:rPr lang="en-US" altLang="ko-KR" b="1" dirty="0"/>
              <a:t>)</a:t>
            </a:r>
            <a:r>
              <a:rPr lang="ko-KR" altLang="en-US" b="1" dirty="0"/>
              <a:t>에 이어서 연습해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F54248-D70A-81E7-E781-2763E5CFB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83"/>
          <a:stretch/>
        </p:blipFill>
        <p:spPr bwMode="auto">
          <a:xfrm>
            <a:off x="888274" y="4299553"/>
            <a:ext cx="4817655" cy="226361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95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9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서버에 접속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59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C11305-2E04-1415-65CE-76B1CD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JSON </a:t>
            </a:r>
            <a:r>
              <a:rPr lang="ko-KR" altLang="en-US" dirty="0"/>
              <a:t>자료를 가져와 표시하기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10E4C-3915-FB7B-2CED-93975C4AEFA1}"/>
              </a:ext>
            </a:extLst>
          </p:cNvPr>
          <p:cNvSpPr txBox="1"/>
          <p:nvPr/>
        </p:nvSpPr>
        <p:spPr>
          <a:xfrm>
            <a:off x="792480" y="1163156"/>
            <a:ext cx="890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12\student.html</a:t>
            </a:r>
            <a:r>
              <a:rPr lang="ko-KR" altLang="en-US" sz="1600" dirty="0"/>
              <a:t>과 </a:t>
            </a:r>
            <a:r>
              <a:rPr lang="en-US" altLang="ko-KR" sz="1600" dirty="0"/>
              <a:t>12\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\student.js</a:t>
            </a:r>
            <a:r>
              <a:rPr lang="ko-KR" altLang="en-US" sz="1600" dirty="0"/>
              <a:t>에서 연습하기</a:t>
            </a:r>
            <a:r>
              <a:rPr lang="en-US" altLang="ko-KR" sz="16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883A8-5163-3291-4E5F-DF50A4CEF49F}"/>
              </a:ext>
            </a:extLst>
          </p:cNvPr>
          <p:cNvSpPr txBox="1"/>
          <p:nvPr/>
        </p:nvSpPr>
        <p:spPr>
          <a:xfrm>
            <a:off x="841000" y="1668460"/>
            <a:ext cx="9492342" cy="40318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XMLHttpRequest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("GET", "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student.json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xhr.send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xhr.onreadystatechange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function ()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if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xhr.readyState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=== 4 &amp;&amp;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xhr.status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=== 200)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let student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xhr.responseText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document.getElementById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("result").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innerHTML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`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&lt;h1&gt;${student.name}&lt;/h1&gt;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전공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student.major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학년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student.grade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`;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994B3D-350F-E47C-1395-5714CD137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30" y="3788620"/>
            <a:ext cx="3057952" cy="2172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332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C11305-2E04-1415-65CE-76B1CD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JSON </a:t>
            </a:r>
            <a:r>
              <a:rPr lang="ko-KR" altLang="en-US" dirty="0"/>
              <a:t>자료를 가져와 표시하기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10E4C-3915-FB7B-2CED-93975C4AEFA1}"/>
              </a:ext>
            </a:extLst>
          </p:cNvPr>
          <p:cNvSpPr txBox="1"/>
          <p:nvPr/>
        </p:nvSpPr>
        <p:spPr>
          <a:xfrm>
            <a:off x="792480" y="1163156"/>
            <a:ext cx="890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12\student-2.html</a:t>
            </a:r>
            <a:r>
              <a:rPr lang="ko-KR" altLang="en-US" sz="1600" dirty="0"/>
              <a:t>과 </a:t>
            </a:r>
            <a:r>
              <a:rPr lang="en-US" altLang="ko-KR" sz="1600" dirty="0"/>
              <a:t>12\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\student-2.js</a:t>
            </a:r>
            <a:r>
              <a:rPr lang="ko-KR" altLang="en-US" sz="1600" dirty="0"/>
              <a:t>에서 연습하기</a:t>
            </a:r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F40A7F-351D-6DDD-D9DE-6CC58A28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15" y="1890449"/>
            <a:ext cx="4382645" cy="4070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D03A41-2E42-1E56-E706-42CCF8E1B1D6}"/>
              </a:ext>
            </a:extLst>
          </p:cNvPr>
          <p:cNvSpPr txBox="1"/>
          <p:nvPr/>
        </p:nvSpPr>
        <p:spPr>
          <a:xfrm>
            <a:off x="5974080" y="3429000"/>
            <a:ext cx="2551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12\student-2.json</a:t>
            </a:r>
            <a:endParaRPr lang="ko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5E492A-9EC9-FCD1-3006-288CCE5480B7}"/>
              </a:ext>
            </a:extLst>
          </p:cNvPr>
          <p:cNvCxnSpPr/>
          <p:nvPr/>
        </p:nvCxnSpPr>
        <p:spPr>
          <a:xfrm flipH="1">
            <a:off x="5242560" y="361405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557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C11305-2E04-1415-65CE-76B1CD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JSON </a:t>
            </a:r>
            <a:r>
              <a:rPr lang="ko-KR" altLang="en-US" dirty="0"/>
              <a:t>자료를 가져와 표시하기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28308-C5D9-1A00-A132-8E9F2FF6A59D}"/>
              </a:ext>
            </a:extLst>
          </p:cNvPr>
          <p:cNvSpPr txBox="1"/>
          <p:nvPr/>
        </p:nvSpPr>
        <p:spPr>
          <a:xfrm>
            <a:off x="827314" y="1429931"/>
            <a:ext cx="9492342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XMLHttpRequest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("GET", "student-2.json");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xhr.send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xhr.onreadystatechange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if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xhr.readyState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=== 4 &amp;&amp;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xhr.status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=== 200)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let students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xhr.responseText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renderHTML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(students);</a:t>
            </a: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01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1BC02-52D2-E4B8-6CEB-918CE570C7AB}"/>
              </a:ext>
            </a:extLst>
          </p:cNvPr>
          <p:cNvSpPr txBox="1"/>
          <p:nvPr/>
        </p:nvSpPr>
        <p:spPr>
          <a:xfrm>
            <a:off x="844731" y="766354"/>
            <a:ext cx="890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문자열이 여러 개인 정보를 가져오면 </a:t>
            </a:r>
            <a:r>
              <a:rPr lang="ko-KR" altLang="en-US" sz="1600" dirty="0" err="1"/>
              <a:t>결괏값에는</a:t>
            </a:r>
            <a:r>
              <a:rPr lang="ko-KR" altLang="en-US" sz="1600" dirty="0"/>
              <a:t> 어떻게 정보가 저장될까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A2B74-E2B7-6502-6E1B-2B48BB3C310F}"/>
              </a:ext>
            </a:extLst>
          </p:cNvPr>
          <p:cNvSpPr txBox="1"/>
          <p:nvPr/>
        </p:nvSpPr>
        <p:spPr>
          <a:xfrm>
            <a:off x="844731" y="1279313"/>
            <a:ext cx="86911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창에서 확인해 보자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4BAFA-3A81-56B0-EF2D-8B1FD5C03700}"/>
              </a:ext>
            </a:extLst>
          </p:cNvPr>
          <p:cNvSpPr txBox="1"/>
          <p:nvPr/>
        </p:nvSpPr>
        <p:spPr>
          <a:xfrm>
            <a:off x="844731" y="1822222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JSON.parse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xhr.responseText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8E5201-D000-F880-1869-19CB41B4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45" y="2400511"/>
            <a:ext cx="6402172" cy="3055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8B1611-6695-2DE3-09AC-7A8E85E4DD22}"/>
              </a:ext>
            </a:extLst>
          </p:cNvPr>
          <p:cNvSpPr txBox="1"/>
          <p:nvPr/>
        </p:nvSpPr>
        <p:spPr>
          <a:xfrm>
            <a:off x="7437120" y="3464396"/>
            <a:ext cx="43194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students</a:t>
            </a:r>
            <a:r>
              <a:rPr lang="ko-KR" altLang="en-US" sz="1600" dirty="0">
                <a:solidFill>
                  <a:srgbClr val="C00000"/>
                </a:solidFill>
              </a:rPr>
              <a:t>는 배열로 저장되어 있고 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배열에 있는 객체에 순서대로 접근해서 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내용을 가지고 오면 됩니다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E0C2D5-AF38-299B-D57A-3DAF1199BE76}"/>
              </a:ext>
            </a:extLst>
          </p:cNvPr>
          <p:cNvCxnSpPr>
            <a:stCxn id="10" idx="1"/>
          </p:cNvCxnSpPr>
          <p:nvPr/>
        </p:nvCxnSpPr>
        <p:spPr>
          <a:xfrm flipH="1">
            <a:off x="6426926" y="4040740"/>
            <a:ext cx="1010194" cy="5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11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BD5237-1F15-42D8-4550-6A912D2F5119}"/>
              </a:ext>
            </a:extLst>
          </p:cNvPr>
          <p:cNvSpPr txBox="1"/>
          <p:nvPr/>
        </p:nvSpPr>
        <p:spPr>
          <a:xfrm>
            <a:off x="661852" y="181957"/>
            <a:ext cx="9492342" cy="64940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XMLHttpRequest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("GET", "student-2.json");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xhr.send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xhr.onreadystatechange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renderHTML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(contents)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htmlString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"";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for (let content of contents)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htmlString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+= `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&lt;h2&gt;${content.name}&lt;/h2&gt;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전공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content.major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학년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content.grade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`;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document.getElementById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("result").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innerHTML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htmlString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357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7B76ED-2F84-576B-922E-D38E0377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237679"/>
            <a:ext cx="6487430" cy="63826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201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232E2-159C-8A73-97B7-C6539497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서버와 클라이언트의 통신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ED3FB-D86C-31AD-5D02-7E2109D6ABA9}"/>
              </a:ext>
            </a:extLst>
          </p:cNvPr>
          <p:cNvSpPr txBox="1"/>
          <p:nvPr/>
        </p:nvSpPr>
        <p:spPr>
          <a:xfrm>
            <a:off x="631885" y="1163156"/>
            <a:ext cx="10689258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 화면에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‘www.daum.net’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입력하고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[Enter]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누르면 인터넷 회선을 통해 서버 컴퓨터로 접속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 컴퓨터에서 해당 페이지를 찾아낸 후 내용을 다운로드해서 웹 브라우저 화면에 보여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준다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메뉴 중에서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＇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게임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＇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클릭하면 현재 화면이 완전히 사라지고 게임과 관련된 페이지로 이동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메뉴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나 링크를 클릭하면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현재 페이지를 완전히 지우고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새로운 화면을 가져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와 보여주는 방식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B8FCD1-E21B-5758-8397-C66CAFAD8307}"/>
              </a:ext>
            </a:extLst>
          </p:cNvPr>
          <p:cNvSpPr txBox="1">
            <a:spLocks/>
          </p:cNvSpPr>
          <p:nvPr/>
        </p:nvSpPr>
        <p:spPr>
          <a:xfrm>
            <a:off x="631885" y="3542755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비동기적으로 통신한다면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EFDA3-0025-C4CB-87ED-F9C7207D8C90}"/>
              </a:ext>
            </a:extLst>
          </p:cNvPr>
          <p:cNvSpPr txBox="1"/>
          <p:nvPr/>
        </p:nvSpPr>
        <p:spPr>
          <a:xfrm>
            <a:off x="731520" y="4550049"/>
            <a:ext cx="9039498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페이스북이나 트위터 같은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SNS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사이트를 사용할 때에도 화면을 스크롤하면 사이트 전체가 새로 로딩되는 것이 아니라 기존 내용은 그대로 둔 상태에서 다음 내용만 가져와서 보여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준다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71549-B918-BA84-C54D-75EA9F7104D4}"/>
              </a:ext>
            </a:extLst>
          </p:cNvPr>
          <p:cNvSpPr txBox="1"/>
          <p:nvPr/>
        </p:nvSpPr>
        <p:spPr>
          <a:xfrm>
            <a:off x="731520" y="5616918"/>
            <a:ext cx="83950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이렇게 웹 문서 전체를 다시 불러오지 않고 일부분만 가져와 실행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할 수 있는 것은 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AJAX(Asynchronous </a:t>
            </a:r>
            <a:r>
              <a:rPr lang="en-US" altLang="ko-KR" sz="16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Javascript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And XML)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기능 때문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4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9D55A-F9F4-37DC-8A66-5A1319F1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058F0-C0E0-D842-E5BA-49F8C07F721A}"/>
              </a:ext>
            </a:extLst>
          </p:cNvPr>
          <p:cNvSpPr txBox="1"/>
          <p:nvPr/>
        </p:nvSpPr>
        <p:spPr>
          <a:xfrm>
            <a:off x="777240" y="1167994"/>
            <a:ext cx="815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서버와의 비동기 통신을 위한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F8C55F-DF0F-C59F-D306-7BC09FA6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88" y="1651389"/>
            <a:ext cx="4953091" cy="3555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DA83A8-7DEF-6369-8915-9E969910C0ED}"/>
              </a:ext>
            </a:extLst>
          </p:cNvPr>
          <p:cNvSpPr txBox="1"/>
          <p:nvPr/>
        </p:nvSpPr>
        <p:spPr>
          <a:xfrm>
            <a:off x="5529943" y="2163108"/>
            <a:ext cx="6026331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AJAX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서버에 요청하는 것과 서버의 응답이 한꺼번에 일어나지 않는 것을 말합니다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요청한 후 응답을 기다리는 동안 다른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요청을 할 수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.)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비동기적인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통신을 위해 서버와 클라이언트 사이에 주고받은 통신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법이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입니다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ES6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이후에는 </a:t>
            </a:r>
            <a:r>
              <a:rPr lang="en-US" altLang="ko-KR" sz="1600" b="1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fetch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사용하고 있습니다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8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 err="1">
                <a:solidFill>
                  <a:schemeClr val="bg1"/>
                </a:solidFill>
              </a:rPr>
              <a:t>XMLHttpRequest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1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8503E-55B7-7F0B-72B5-748AA679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514B6-5D7A-600A-289E-83EBDEB8F148}"/>
              </a:ext>
            </a:extLst>
          </p:cNvPr>
          <p:cNvSpPr txBox="1"/>
          <p:nvPr/>
        </p:nvSpPr>
        <p:spPr>
          <a:xfrm>
            <a:off x="689065" y="1413053"/>
            <a:ext cx="1097933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브라우저에서 서버로 데이터를 요청하고 서버에서 자료를 받아올 때는 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통신이 가능한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객체를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객체의 프로퍼티와 메서드를 사용해서 자료를 주고받거나 상태를 체크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 페이지 전체가 아니라 필요한 부분만 자료만 가져올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E47B1-8030-663F-753B-D6CC3705FA4C}"/>
              </a:ext>
            </a:extLst>
          </p:cNvPr>
          <p:cNvSpPr txBox="1"/>
          <p:nvPr/>
        </p:nvSpPr>
        <p:spPr>
          <a:xfrm>
            <a:off x="2490651" y="333815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1"/>
                </a:solidFill>
              </a:rPr>
              <a:t>XML</a:t>
            </a:r>
            <a:r>
              <a:rPr lang="en-US" altLang="ko-KR" sz="3200" b="1" dirty="0" err="1">
                <a:solidFill>
                  <a:schemeClr val="accent2"/>
                </a:solidFill>
              </a:rPr>
              <a:t>Http</a:t>
            </a:r>
            <a:r>
              <a:rPr lang="en-US" altLang="ko-KR" sz="3200" b="1" dirty="0" err="1"/>
              <a:t>Request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08AE2-8C16-F934-D985-CA1015C23E65}"/>
              </a:ext>
            </a:extLst>
          </p:cNvPr>
          <p:cNvSpPr txBox="1"/>
          <p:nvPr/>
        </p:nvSpPr>
        <p:spPr>
          <a:xfrm>
            <a:off x="1506582" y="4088751"/>
            <a:ext cx="7271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‘XML’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이라는 자료를 </a:t>
            </a:r>
            <a:r>
              <a:rPr lang="en-US" altLang="ko-KR" sz="1600" kern="0" dirty="0">
                <a:solidFill>
                  <a:schemeClr val="accent2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‘HTTP’ </a:t>
            </a:r>
            <a:r>
              <a:rPr lang="ko-KR" altLang="ko-KR" sz="1600" kern="0" dirty="0">
                <a:solidFill>
                  <a:schemeClr val="accent2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프로토콜을 사용해서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’Request(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요청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)’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929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0D5D63-12DE-F7F9-6D3C-8C3CCF33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5" y="-120108"/>
            <a:ext cx="6067697" cy="27955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2F40CA-4924-222D-DDEF-BF98E9EC5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28"/>
          <a:stretch/>
        </p:blipFill>
        <p:spPr bwMode="auto">
          <a:xfrm>
            <a:off x="1037408" y="2375908"/>
            <a:ext cx="7131232" cy="44820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9CC9181-22EA-3055-0CA7-C61228CFE00C}"/>
              </a:ext>
            </a:extLst>
          </p:cNvPr>
          <p:cNvSpPr/>
          <p:nvPr/>
        </p:nvSpPr>
        <p:spPr>
          <a:xfrm>
            <a:off x="3735977" y="5096079"/>
            <a:ext cx="783771" cy="15065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E068B4-F9CA-3FB1-A35B-FA2A6B0645B8}"/>
              </a:ext>
            </a:extLst>
          </p:cNvPr>
          <p:cNvSpPr/>
          <p:nvPr/>
        </p:nvSpPr>
        <p:spPr>
          <a:xfrm>
            <a:off x="4119154" y="3981381"/>
            <a:ext cx="766354" cy="2960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2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8503E-55B7-7F0B-72B5-748AA679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13952-6F12-B296-C95F-BB59D451465C}"/>
              </a:ext>
            </a:extLst>
          </p:cNvPr>
          <p:cNvSpPr txBox="1"/>
          <p:nvPr/>
        </p:nvSpPr>
        <p:spPr>
          <a:xfrm>
            <a:off x="757645" y="1524505"/>
            <a:ext cx="7480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new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예약어를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사용해서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객체의 인스턴스를 만든다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14298-29BD-418B-16D6-83BC0ADA35A0}"/>
              </a:ext>
            </a:extLst>
          </p:cNvPr>
          <p:cNvSpPr txBox="1"/>
          <p:nvPr/>
        </p:nvSpPr>
        <p:spPr>
          <a:xfrm>
            <a:off x="757645" y="2056973"/>
            <a:ext cx="3082835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XMLHttpRequest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1603D-F1D9-0BDA-C8E6-3F95D7FBF5D4}"/>
              </a:ext>
            </a:extLst>
          </p:cNvPr>
          <p:cNvSpPr txBox="1"/>
          <p:nvPr/>
        </p:nvSpPr>
        <p:spPr>
          <a:xfrm>
            <a:off x="7968342" y="1531709"/>
            <a:ext cx="44674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인스턴스는 </a:t>
            </a: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xhr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이라는 이름을 많이 사용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D9A29-A83A-3B38-E49C-A70ABA59AFEC}"/>
              </a:ext>
            </a:extLst>
          </p:cNvPr>
          <p:cNvSpPr txBox="1"/>
          <p:nvPr/>
        </p:nvSpPr>
        <p:spPr>
          <a:xfrm>
            <a:off x="7080068" y="2072362"/>
            <a:ext cx="3701143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XMLHttpRequest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F4276-0B3E-6801-CDB8-5AC7888D7DE0}"/>
              </a:ext>
            </a:extLst>
          </p:cNvPr>
          <p:cNvSpPr txBox="1"/>
          <p:nvPr/>
        </p:nvSpPr>
        <p:spPr>
          <a:xfrm>
            <a:off x="818606" y="2635608"/>
            <a:ext cx="872292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객체를 만들면 서버로 자료를 요청하고 자료를 받아올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C7DE0-8F42-754D-A0EB-A3DAAAFD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183465"/>
            <a:ext cx="8161231" cy="3413322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9FC2D8D-75A7-85D3-5BD4-1A0B7CB49911}"/>
              </a:ext>
            </a:extLst>
          </p:cNvPr>
          <p:cNvCxnSpPr/>
          <p:nvPr/>
        </p:nvCxnSpPr>
        <p:spPr>
          <a:xfrm rot="5400000">
            <a:off x="7663009" y="1798819"/>
            <a:ext cx="401663" cy="191588"/>
          </a:xfrm>
          <a:prstGeom prst="bentConnector3">
            <a:avLst>
              <a:gd name="adj1" fmla="val 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7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612C-99B0-4AEB-B4A0-7D56E259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– </a:t>
            </a:r>
            <a:r>
              <a:rPr lang="ko-KR" altLang="en-US" dirty="0"/>
              <a:t>어떤 자료를 가져올지 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41285-64C5-5567-CDED-E187D53BD30F}"/>
              </a:ext>
            </a:extLst>
          </p:cNvPr>
          <p:cNvSpPr txBox="1"/>
          <p:nvPr/>
        </p:nvSpPr>
        <p:spPr>
          <a:xfrm>
            <a:off x="707572" y="1257271"/>
            <a:ext cx="1026522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서버로 자료를 요청할 때 어떤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어떤 자료가 필요한지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그리고 비동기 처리 여부를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B9F79-29F3-DFE5-036A-B3977617EFFE}"/>
              </a:ext>
            </a:extLst>
          </p:cNvPr>
          <p:cNvSpPr txBox="1"/>
          <p:nvPr/>
        </p:nvSpPr>
        <p:spPr>
          <a:xfrm>
            <a:off x="873034" y="2068840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open(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방식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자료 위치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비동기 여부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873034" y="2711172"/>
            <a:ext cx="1011065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방식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 방식을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GET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이나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POST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중 하나이고 대문자로 사용해야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료 위치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요청할 서버의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URL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 여부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 요청인지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동기 요청인지의 여부를 판단하는 항목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true -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false –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동기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기본적으로 비동기 처리하므로 따로 지정하지 않으면 비동기로 처리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13730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1455</Words>
  <Application>Microsoft Office PowerPoint</Application>
  <PresentationFormat>와이드스크린</PresentationFormat>
  <Paragraphs>209</Paragraphs>
  <Slides>25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D2Coding</vt:lpstr>
      <vt:lpstr>KoPubWorld돋움체 Bold</vt:lpstr>
      <vt:lpstr>맑은 고딕</vt:lpstr>
      <vt:lpstr>Arial</vt:lpstr>
      <vt:lpstr>Calibri</vt:lpstr>
      <vt:lpstr>Wingdings</vt:lpstr>
      <vt:lpstr>Office 테마</vt:lpstr>
      <vt:lpstr>PowerPoint 프레젠테이션</vt:lpstr>
      <vt:lpstr>01[HTML+CSS+ JAVASCRIPT] 서버에 접속</vt:lpstr>
      <vt:lpstr>일반적인 서버와 클라이언트의 통신</vt:lpstr>
      <vt:lpstr>AJAX</vt:lpstr>
      <vt:lpstr>01[HTML+CSS+ JAVASCRIPT] XMLHttpRequest</vt:lpstr>
      <vt:lpstr>XMLHttpRequest 객체</vt:lpstr>
      <vt:lpstr>PowerPoint 프레젠테이션</vt:lpstr>
      <vt:lpstr>XMLHttpRequest 객체 만들기</vt:lpstr>
      <vt:lpstr>open() – 어떤 자료를 가져올지 지정</vt:lpstr>
      <vt:lpstr>send() – 서버로 요청 전송</vt:lpstr>
      <vt:lpstr>JSON 가져오기 연습</vt:lpstr>
      <vt:lpstr>PowerPoint 프레젠테이션</vt:lpstr>
      <vt:lpstr>readyState 프로퍼티</vt:lpstr>
      <vt:lpstr>state, statusText 프로퍼티</vt:lpstr>
      <vt:lpstr>readyState와 state를 어디에 쓰나</vt:lpstr>
      <vt:lpstr>PowerPoint 프레젠테이션</vt:lpstr>
      <vt:lpstr>response, responseText 프로퍼티</vt:lpstr>
      <vt:lpstr>PowerPoint 프레젠테이션</vt:lpstr>
      <vt:lpstr>01[HTML+CSS+ JAVASCRIPT] 실습</vt:lpstr>
      <vt:lpstr>[실습] JSON 자료를 가져와 표시하기 1</vt:lpstr>
      <vt:lpstr>[실습] JSON 자료를 가져와 표시하기 1</vt:lpstr>
      <vt:lpstr>[실습] JSON 자료를 가져와 표시하기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서버에 접속</dc:title>
  <dc:creator>이 호진</dc:creator>
  <cp:lastModifiedBy>이 호진</cp:lastModifiedBy>
  <cp:revision>3</cp:revision>
  <dcterms:created xsi:type="dcterms:W3CDTF">2023-05-20T15:29:11Z</dcterms:created>
  <dcterms:modified xsi:type="dcterms:W3CDTF">2023-05-21T06:48:56Z</dcterms:modified>
</cp:coreProperties>
</file>