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2877" r:id="rId3"/>
    <p:sldId id="22678" r:id="rId4"/>
    <p:sldId id="345" r:id="rId5"/>
    <p:sldId id="300" r:id="rId6"/>
    <p:sldId id="272" r:id="rId7"/>
    <p:sldId id="22919" r:id="rId8"/>
    <p:sldId id="22680" r:id="rId9"/>
    <p:sldId id="22915" r:id="rId10"/>
    <p:sldId id="293" r:id="rId11"/>
    <p:sldId id="22683" r:id="rId12"/>
    <p:sldId id="22685" r:id="rId13"/>
    <p:sldId id="22687" r:id="rId14"/>
    <p:sldId id="22895" r:id="rId15"/>
    <p:sldId id="22896" r:id="rId16"/>
    <p:sldId id="22916" r:id="rId17"/>
    <p:sldId id="22691" r:id="rId18"/>
    <p:sldId id="22892" r:id="rId19"/>
    <p:sldId id="22893" r:id="rId20"/>
    <p:sldId id="22894" r:id="rId21"/>
    <p:sldId id="22918" r:id="rId22"/>
    <p:sldId id="22902" r:id="rId23"/>
    <p:sldId id="22903" r:id="rId24"/>
    <p:sldId id="22904" r:id="rId25"/>
    <p:sldId id="22917" r:id="rId26"/>
    <p:sldId id="22693" r:id="rId27"/>
    <p:sldId id="22756" r:id="rId28"/>
    <p:sldId id="227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07494-9CFE-4E73-AC18-77A9FD8874C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377B-6AC6-41C2-A6EE-7FE5BB2B8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변수와 선언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805365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3109" y="1736916"/>
            <a:ext cx="41268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2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변수(variable)</a:t>
            </a:r>
            <a:endParaRPr sz="4400" dirty="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598317"/>
            <a:ext cx="105556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‘3’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이란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숫자는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곳에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사용되어도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09" dirty="0">
                <a:latin typeface="한컴산뜻돋움"/>
                <a:cs typeface="한컴산뜻돋움"/>
              </a:rPr>
              <a:t>‘3’</a:t>
            </a:r>
            <a:r>
              <a:rPr sz="2400" spc="409" dirty="0">
                <a:latin typeface="휴먼아미체"/>
                <a:cs typeface="휴먼아미체"/>
              </a:rPr>
              <a:t>이라는</a:t>
            </a:r>
            <a:r>
              <a:rPr sz="2400" spc="-45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20" dirty="0">
                <a:latin typeface="휴먼아미체"/>
                <a:cs typeface="휴먼아미체"/>
              </a:rPr>
              <a:t>가진다</a:t>
            </a:r>
            <a:r>
              <a:rPr sz="2400" spc="520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이런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상수라고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 </a:t>
            </a:r>
            <a:r>
              <a:rPr sz="2400" spc="650" dirty="0">
                <a:latin typeface="휴먼아미체"/>
                <a:cs typeface="휴먼아미체"/>
              </a:rPr>
              <a:t>이에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반해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변수라는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그때마다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대입되는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저장하여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59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30" dirty="0">
                <a:latin typeface="휴먼아미체"/>
                <a:cs typeface="휴먼아미체"/>
              </a:rPr>
              <a:t>일종의 </a:t>
            </a:r>
            <a:r>
              <a:rPr sz="2400" spc="155" dirty="0">
                <a:latin typeface="휴먼아미체"/>
                <a:cs typeface="휴먼아미체"/>
              </a:rPr>
              <a:t>‘저장소</a:t>
            </a:r>
            <a:r>
              <a:rPr sz="2400" spc="155" dirty="0">
                <a:latin typeface="한컴산뜻돋움"/>
                <a:cs typeface="한컴산뜻돋움"/>
              </a:rPr>
              <a:t>’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같은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25" dirty="0">
                <a:latin typeface="휴먼아미체"/>
                <a:cs typeface="휴먼아미체"/>
              </a:rPr>
              <a:t>것이다</a:t>
            </a:r>
            <a:r>
              <a:rPr sz="2400" spc="5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715" dirty="0">
                <a:latin typeface="휴먼아미체"/>
                <a:cs typeface="휴먼아미체"/>
              </a:rPr>
              <a:t>가령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앞의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프로그램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소스에는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‘now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’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라는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변수가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var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now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=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new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185" dirty="0">
                <a:latin typeface="한컴산뜻돋움"/>
                <a:cs typeface="한컴산뜻돋움"/>
              </a:rPr>
              <a:t>Date()</a:t>
            </a:r>
            <a:r>
              <a:rPr sz="2400" spc="185" dirty="0">
                <a:latin typeface="휴먼아미체"/>
                <a:cs typeface="휴먼아미체"/>
              </a:rPr>
              <a:t>라는 </a:t>
            </a:r>
            <a:r>
              <a:rPr sz="2400" spc="900" dirty="0">
                <a:latin typeface="휴먼아미체"/>
                <a:cs typeface="휴먼아미체"/>
              </a:rPr>
              <a:t>문장은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new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95" dirty="0">
                <a:latin typeface="한컴산뜻돋움"/>
                <a:cs typeface="한컴산뜻돋움"/>
              </a:rPr>
              <a:t>Date()</a:t>
            </a:r>
            <a:r>
              <a:rPr sz="2400" spc="95" dirty="0">
                <a:latin typeface="휴먼아미체"/>
                <a:cs typeface="휴먼아미체"/>
              </a:rPr>
              <a:t>의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결과값을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330" dirty="0">
                <a:latin typeface="한컴산뜻돋움"/>
                <a:cs typeface="한컴산뜻돋움"/>
              </a:rPr>
              <a:t>now</a:t>
            </a:r>
            <a:r>
              <a:rPr sz="2400" spc="330" dirty="0">
                <a:latin typeface="휴먼아미체"/>
                <a:cs typeface="휴먼아미체"/>
              </a:rPr>
              <a:t>라는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변수에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저장하라는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45" dirty="0">
                <a:latin typeface="휴먼아미체"/>
                <a:cs typeface="휴먼아미체"/>
              </a:rPr>
              <a:t>것이다</a:t>
            </a:r>
            <a:r>
              <a:rPr sz="2400" spc="545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20" dirty="0">
                <a:latin typeface="휴먼아미체"/>
                <a:cs typeface="휴먼아미체"/>
              </a:rPr>
              <a:t>저장해 </a:t>
            </a:r>
            <a:r>
              <a:rPr sz="2400" spc="1030" dirty="0">
                <a:latin typeface="휴먼아미체"/>
                <a:cs typeface="휴먼아미체"/>
              </a:rPr>
              <a:t>놓고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나면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프로그램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소스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어디에서나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30" dirty="0">
                <a:latin typeface="한컴산뜻돋움"/>
                <a:cs typeface="한컴산뜻돋움"/>
              </a:rPr>
              <a:t>now</a:t>
            </a:r>
            <a:r>
              <a:rPr sz="2400" spc="330" dirty="0">
                <a:latin typeface="휴먼아미체"/>
                <a:cs typeface="휴먼아미체"/>
              </a:rPr>
              <a:t>라는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저장소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꺼내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75" dirty="0">
                <a:latin typeface="휴먼아미체"/>
                <a:cs typeface="휴먼아미체"/>
              </a:rPr>
              <a:t>있고</a:t>
            </a:r>
            <a:r>
              <a:rPr sz="2400" spc="575" dirty="0">
                <a:latin typeface="한컴산뜻돋움"/>
                <a:cs typeface="한컴산뜻돋움"/>
              </a:rPr>
              <a:t>,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635" y="4792877"/>
            <a:ext cx="63633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35" dirty="0">
                <a:latin typeface="휴먼아미체"/>
                <a:cs typeface="휴먼아미체"/>
              </a:rPr>
              <a:t>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값으로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바꾸어서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정해지지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않은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대입하여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85" dirty="0">
                <a:latin typeface="휴먼아미체"/>
                <a:cs typeface="휴먼아미체"/>
              </a:rPr>
              <a:t>수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것을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우리는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235" dirty="0">
                <a:latin typeface="휴먼아미체"/>
                <a:cs typeface="휴먼아미체"/>
              </a:rPr>
              <a:t>변수</a:t>
            </a:r>
            <a:r>
              <a:rPr sz="2400" spc="235" dirty="0">
                <a:latin typeface="한컴산뜻돋움"/>
                <a:cs typeface="한컴산뜻돋움"/>
              </a:rPr>
              <a:t>(variable)</a:t>
            </a:r>
            <a:r>
              <a:rPr sz="2400" spc="235" dirty="0">
                <a:latin typeface="휴먼아미체"/>
                <a:cs typeface="휴먼아미체"/>
              </a:rPr>
              <a:t>라고</a:t>
            </a:r>
            <a:r>
              <a:rPr sz="2400" spc="-405" dirty="0">
                <a:latin typeface="휴먼아미체"/>
                <a:cs typeface="휴먼아미체"/>
              </a:rPr>
              <a:t> </a:t>
            </a:r>
            <a:r>
              <a:rPr sz="2400" spc="655" dirty="0">
                <a:latin typeface="휴먼아미체"/>
                <a:cs typeface="휴먼아미체"/>
              </a:rPr>
              <a:t>부른다</a:t>
            </a:r>
            <a:r>
              <a:rPr sz="2400" spc="655" dirty="0">
                <a:latin typeface="한컴산뜻돋움"/>
                <a:cs typeface="한컴산뜻돋움"/>
              </a:rPr>
              <a:t>. </a:t>
            </a:r>
            <a:r>
              <a:rPr sz="2400" spc="875" dirty="0">
                <a:latin typeface="휴먼아미체"/>
                <a:cs typeface="휴먼아미체"/>
              </a:rPr>
              <a:t>변수값을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정의하는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변수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00" dirty="0">
                <a:latin typeface="휴먼아미체"/>
                <a:cs typeface="휴먼아미체"/>
              </a:rPr>
              <a:t>선언이라고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31152" y="4690871"/>
            <a:ext cx="5260975" cy="2167255"/>
            <a:chOff x="6931152" y="4690871"/>
            <a:chExt cx="5260975" cy="21672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68" y="5588507"/>
              <a:ext cx="4180331" cy="12694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1668" y="6172199"/>
              <a:ext cx="3587495" cy="288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33360" y="4983483"/>
              <a:ext cx="3926204" cy="1205865"/>
            </a:xfrm>
            <a:custGeom>
              <a:avLst/>
              <a:gdLst/>
              <a:ahLst/>
              <a:cxnLst/>
              <a:rect l="l" t="t" r="r" b="b"/>
              <a:pathLst>
                <a:path w="3926204" h="1205864">
                  <a:moveTo>
                    <a:pt x="3820490" y="0"/>
                  </a:moveTo>
                  <a:lnTo>
                    <a:pt x="105333" y="0"/>
                  </a:lnTo>
                  <a:lnTo>
                    <a:pt x="64331" y="8277"/>
                  </a:lnTo>
                  <a:lnTo>
                    <a:pt x="30849" y="30849"/>
                  </a:lnTo>
                  <a:lnTo>
                    <a:pt x="8277" y="64331"/>
                  </a:lnTo>
                  <a:lnTo>
                    <a:pt x="0" y="105333"/>
                  </a:lnTo>
                  <a:lnTo>
                    <a:pt x="0" y="1100137"/>
                  </a:lnTo>
                  <a:lnTo>
                    <a:pt x="8277" y="1141142"/>
                  </a:lnTo>
                  <a:lnTo>
                    <a:pt x="30849" y="1174627"/>
                  </a:lnTo>
                  <a:lnTo>
                    <a:pt x="64331" y="1197204"/>
                  </a:lnTo>
                  <a:lnTo>
                    <a:pt x="105333" y="1205483"/>
                  </a:lnTo>
                  <a:lnTo>
                    <a:pt x="3820490" y="1205483"/>
                  </a:lnTo>
                  <a:lnTo>
                    <a:pt x="3861492" y="1197204"/>
                  </a:lnTo>
                  <a:lnTo>
                    <a:pt x="3894974" y="1174627"/>
                  </a:lnTo>
                  <a:lnTo>
                    <a:pt x="3917546" y="1141142"/>
                  </a:lnTo>
                  <a:lnTo>
                    <a:pt x="3925824" y="1100137"/>
                  </a:lnTo>
                  <a:lnTo>
                    <a:pt x="3925824" y="105333"/>
                  </a:lnTo>
                  <a:lnTo>
                    <a:pt x="3917546" y="64331"/>
                  </a:lnTo>
                  <a:lnTo>
                    <a:pt x="3894974" y="30849"/>
                  </a:lnTo>
                  <a:lnTo>
                    <a:pt x="3861492" y="8277"/>
                  </a:lnTo>
                  <a:lnTo>
                    <a:pt x="3820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3360" y="4983483"/>
              <a:ext cx="3926204" cy="1205865"/>
            </a:xfrm>
            <a:custGeom>
              <a:avLst/>
              <a:gdLst/>
              <a:ahLst/>
              <a:cxnLst/>
              <a:rect l="l" t="t" r="r" b="b"/>
              <a:pathLst>
                <a:path w="3926204" h="1205864">
                  <a:moveTo>
                    <a:pt x="0" y="105333"/>
                  </a:moveTo>
                  <a:lnTo>
                    <a:pt x="8277" y="64331"/>
                  </a:lnTo>
                  <a:lnTo>
                    <a:pt x="30849" y="30849"/>
                  </a:lnTo>
                  <a:lnTo>
                    <a:pt x="64331" y="8277"/>
                  </a:lnTo>
                  <a:lnTo>
                    <a:pt x="105333" y="0"/>
                  </a:lnTo>
                  <a:lnTo>
                    <a:pt x="3820490" y="0"/>
                  </a:lnTo>
                  <a:lnTo>
                    <a:pt x="3861492" y="8277"/>
                  </a:lnTo>
                  <a:lnTo>
                    <a:pt x="3894974" y="30849"/>
                  </a:lnTo>
                  <a:lnTo>
                    <a:pt x="3917546" y="64331"/>
                  </a:lnTo>
                  <a:lnTo>
                    <a:pt x="3925824" y="105333"/>
                  </a:lnTo>
                  <a:lnTo>
                    <a:pt x="3925824" y="1100137"/>
                  </a:lnTo>
                  <a:lnTo>
                    <a:pt x="3917546" y="1141142"/>
                  </a:lnTo>
                  <a:lnTo>
                    <a:pt x="3894974" y="1174627"/>
                  </a:lnTo>
                  <a:lnTo>
                    <a:pt x="3861492" y="1197204"/>
                  </a:lnTo>
                  <a:lnTo>
                    <a:pt x="3820490" y="1205483"/>
                  </a:lnTo>
                  <a:lnTo>
                    <a:pt x="105333" y="1205483"/>
                  </a:lnTo>
                  <a:lnTo>
                    <a:pt x="64331" y="1197204"/>
                  </a:lnTo>
                  <a:lnTo>
                    <a:pt x="30849" y="1174627"/>
                  </a:lnTo>
                  <a:lnTo>
                    <a:pt x="8277" y="1141142"/>
                  </a:lnTo>
                  <a:lnTo>
                    <a:pt x="0" y="1100137"/>
                  </a:lnTo>
                  <a:lnTo>
                    <a:pt x="0" y="105333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33944" y="5090157"/>
              <a:ext cx="3741420" cy="1019810"/>
            </a:xfrm>
            <a:custGeom>
              <a:avLst/>
              <a:gdLst/>
              <a:ahLst/>
              <a:cxnLst/>
              <a:rect l="l" t="t" r="r" b="b"/>
              <a:pathLst>
                <a:path w="3741420" h="1019810">
                  <a:moveTo>
                    <a:pt x="3664064" y="0"/>
                  </a:moveTo>
                  <a:lnTo>
                    <a:pt x="77355" y="0"/>
                  </a:lnTo>
                  <a:lnTo>
                    <a:pt x="47245" y="6078"/>
                  </a:lnTo>
                  <a:lnTo>
                    <a:pt x="22656" y="22656"/>
                  </a:lnTo>
                  <a:lnTo>
                    <a:pt x="6078" y="47245"/>
                  </a:lnTo>
                  <a:lnTo>
                    <a:pt x="0" y="77355"/>
                  </a:lnTo>
                  <a:lnTo>
                    <a:pt x="0" y="942200"/>
                  </a:lnTo>
                  <a:lnTo>
                    <a:pt x="6078" y="972310"/>
                  </a:lnTo>
                  <a:lnTo>
                    <a:pt x="22656" y="996899"/>
                  </a:lnTo>
                  <a:lnTo>
                    <a:pt x="47245" y="1013477"/>
                  </a:lnTo>
                  <a:lnTo>
                    <a:pt x="77355" y="1019556"/>
                  </a:lnTo>
                  <a:lnTo>
                    <a:pt x="3664064" y="1019556"/>
                  </a:lnTo>
                  <a:lnTo>
                    <a:pt x="3694174" y="1013477"/>
                  </a:lnTo>
                  <a:lnTo>
                    <a:pt x="3718763" y="996899"/>
                  </a:lnTo>
                  <a:lnTo>
                    <a:pt x="3735341" y="972310"/>
                  </a:lnTo>
                  <a:lnTo>
                    <a:pt x="3741420" y="942200"/>
                  </a:lnTo>
                  <a:lnTo>
                    <a:pt x="3741420" y="77355"/>
                  </a:lnTo>
                  <a:lnTo>
                    <a:pt x="3735341" y="47245"/>
                  </a:lnTo>
                  <a:lnTo>
                    <a:pt x="3718763" y="22656"/>
                  </a:lnTo>
                  <a:lnTo>
                    <a:pt x="3694174" y="6078"/>
                  </a:lnTo>
                  <a:lnTo>
                    <a:pt x="366406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668" y="5329440"/>
              <a:ext cx="987551" cy="789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2124" y="5329440"/>
              <a:ext cx="1420355" cy="789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3872" y="5329440"/>
              <a:ext cx="755903" cy="789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0384" y="5329440"/>
              <a:ext cx="1420367" cy="7894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32191" y="4690871"/>
              <a:ext cx="2159808" cy="306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1152" y="4760975"/>
              <a:ext cx="3101700" cy="2360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7620" y="4846319"/>
              <a:ext cx="1153667" cy="478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7160" y="4812804"/>
              <a:ext cx="935723" cy="67969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934094" y="4767556"/>
            <a:ext cx="3182620" cy="10769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b="1" spc="-280" dirty="0">
                <a:solidFill>
                  <a:srgbClr val="FFFFFF"/>
                </a:solidFill>
                <a:latin typeface="함초롬바탕"/>
                <a:cs typeface="함초롬바탕"/>
              </a:rPr>
              <a:t>형식</a:t>
            </a:r>
            <a:endParaRPr sz="2400">
              <a:latin typeface="함초롬바탕"/>
              <a:cs typeface="함초롬바탕"/>
            </a:endParaRPr>
          </a:p>
          <a:p>
            <a:pPr marL="299085">
              <a:lnSpc>
                <a:spcPct val="100000"/>
              </a:lnSpc>
              <a:spcBef>
                <a:spcPts val="1095"/>
              </a:spcBef>
            </a:pPr>
            <a:r>
              <a:rPr sz="2800" b="1" dirty="0">
                <a:solidFill>
                  <a:srgbClr val="FFFFFF"/>
                </a:solidFill>
                <a:latin typeface="한컴산뜻돋움"/>
                <a:cs typeface="한컴산뜻돋움"/>
              </a:rPr>
              <a:t>var</a:t>
            </a:r>
            <a:r>
              <a:rPr sz="2800" b="1" spc="-15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변수명</a:t>
            </a:r>
            <a:r>
              <a:rPr sz="2800" b="1" spc="-15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 </a:t>
            </a:r>
            <a:r>
              <a:rPr sz="2800" b="1" dirty="0">
                <a:solidFill>
                  <a:srgbClr val="FFFFFF"/>
                </a:solidFill>
                <a:latin typeface="한컴산뜻돋움"/>
                <a:cs typeface="한컴산뜻돋움"/>
              </a:rPr>
              <a:t>=</a:t>
            </a:r>
            <a:r>
              <a:rPr sz="2800" b="1" spc="-14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초기값</a:t>
            </a:r>
            <a:endParaRPr sz="2800">
              <a:latin typeface="나눔고딕 ExtraBold"/>
              <a:cs typeface="나눔고딕 Extra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0F19DB-A143-C067-6CC5-CB005188A42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5A12-1CC6-3F1F-24CF-CE84EC02829F}"/>
              </a:ext>
            </a:extLst>
          </p:cNvPr>
          <p:cNvSpPr txBox="1"/>
          <p:nvPr/>
        </p:nvSpPr>
        <p:spPr>
          <a:xfrm>
            <a:off x="306647" y="8567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lang="ko-KR" altLang="en-US"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lang="ko-KR" altLang="en-US" sz="2400" dirty="0">
              <a:latin typeface="나눔고딕 ExtraBold"/>
              <a:cs typeface="나눔고딕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F1366-34A8-336F-028F-A3C7FF85630B}"/>
              </a:ext>
            </a:extLst>
          </p:cNvPr>
          <p:cNvSpPr txBox="1"/>
          <p:nvPr/>
        </p:nvSpPr>
        <p:spPr>
          <a:xfrm>
            <a:off x="716687" y="1291109"/>
            <a:ext cx="1051559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변수 선언</a:t>
            </a:r>
            <a:r>
              <a:rPr lang="en-US" altLang="ko-KR" dirty="0"/>
              <a:t>: </a:t>
            </a:r>
            <a:r>
              <a:rPr lang="ko-KR" altLang="en-US" dirty="0"/>
              <a:t>키워드 </a:t>
            </a:r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 </a:t>
            </a:r>
            <a:r>
              <a:rPr lang="ko-KR" altLang="en-US" dirty="0"/>
              <a:t>다음에 변수 이름을 적어서 변수를 선언한다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9C517-851D-4F0F-6F38-F96FABBE0DF3}"/>
              </a:ext>
            </a:extLst>
          </p:cNvPr>
          <p:cNvSpPr txBox="1"/>
          <p:nvPr/>
        </p:nvSpPr>
        <p:spPr>
          <a:xfrm>
            <a:off x="716687" y="343128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변수에 값 할당 </a:t>
            </a:r>
            <a:r>
              <a:rPr lang="en-US" altLang="ko-KR" dirty="0"/>
              <a:t>: </a:t>
            </a: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38218-3395-4EF0-5FBC-A92B0A184B2B}"/>
              </a:ext>
            </a:extLst>
          </p:cNvPr>
          <p:cNvSpPr txBox="1"/>
          <p:nvPr/>
        </p:nvSpPr>
        <p:spPr>
          <a:xfrm>
            <a:off x="934403" y="2018696"/>
            <a:ext cx="3120390" cy="8781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const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7E88-27E8-E44A-0BDF-6A817F37415B}"/>
              </a:ext>
            </a:extLst>
          </p:cNvPr>
          <p:cNvSpPr txBox="1"/>
          <p:nvPr/>
        </p:nvSpPr>
        <p:spPr>
          <a:xfrm>
            <a:off x="934403" y="4101296"/>
            <a:ext cx="3120390" cy="462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변수명 </a:t>
            </a:r>
            <a:r>
              <a:rPr kumimoji="1" lang="en-US" altLang="ko-KR"/>
              <a:t>=</a:t>
            </a:r>
            <a:r>
              <a:rPr kumimoji="1" lang="ko-KR" altLang="en-US"/>
              <a:t> 값 또는 식</a:t>
            </a:r>
            <a:r>
              <a:rPr kumimoji="1" lang="en-US" altLang="ko-KR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3F265-218F-CDAC-BCA2-E40F388C80B7}"/>
              </a:ext>
            </a:extLst>
          </p:cNvPr>
          <p:cNvSpPr txBox="1"/>
          <p:nvPr/>
        </p:nvSpPr>
        <p:spPr>
          <a:xfrm>
            <a:off x="4867346" y="2018696"/>
            <a:ext cx="67865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</a:t>
            </a:r>
            <a:r>
              <a:rPr kumimoji="1" lang="ko-Kore-KR" altLang="en-US" sz="1600" dirty="0"/>
              <a:t>는</a:t>
            </a:r>
            <a:r>
              <a:rPr kumimoji="1" lang="ko-KR" altLang="en-US" sz="1600"/>
              <a:t> 상수를 위한 예약어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프로그램 안에서 바뀌지 않는 값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상수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 변수에 </a:t>
            </a:r>
            <a:r>
              <a:rPr kumimoji="1" lang="ko-KR" altLang="en-US" sz="1600" dirty="0" err="1"/>
              <a:t>담아놓고</a:t>
            </a:r>
            <a:r>
              <a:rPr kumimoji="1" lang="ko-KR" altLang="en-US" sz="1600" dirty="0"/>
              <a:t> 사용함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EFF3-7C5D-E4DE-CB09-0E0973105D40}"/>
              </a:ext>
            </a:extLst>
          </p:cNvPr>
          <p:cNvSpPr txBox="1"/>
          <p:nvPr/>
        </p:nvSpPr>
        <p:spPr>
          <a:xfrm>
            <a:off x="934403" y="5677701"/>
            <a:ext cx="3120390" cy="45429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let </a:t>
            </a:r>
            <a:r>
              <a:rPr kumimoji="1" lang="ko-KR" altLang="en-US" dirty="0" err="1"/>
              <a:t>변수명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값 또는 식</a:t>
            </a:r>
            <a:r>
              <a:rPr kumimoji="1"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4EA4-EFC1-ECDC-2375-F2A2780C766F}"/>
              </a:ext>
            </a:extLst>
          </p:cNvPr>
          <p:cNvSpPr txBox="1"/>
          <p:nvPr/>
        </p:nvSpPr>
        <p:spPr>
          <a:xfrm>
            <a:off x="716687" y="499935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변수 선언과 값 할당을 동시에 할 수도 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7406E-37E9-CBC0-76F5-3B8FB996DD33}"/>
              </a:ext>
            </a:extLst>
          </p:cNvPr>
          <p:cNvSpPr txBox="1"/>
          <p:nvPr/>
        </p:nvSpPr>
        <p:spPr>
          <a:xfrm>
            <a:off x="306647" y="319086"/>
            <a:ext cx="4439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선언 및 할당</a:t>
            </a:r>
          </a:p>
        </p:txBody>
      </p:sp>
    </p:spTree>
    <p:extLst>
      <p:ext uri="{BB962C8B-B14F-4D97-AF65-F5344CB8AC3E}">
        <p14:creationId xmlns:p14="http://schemas.microsoft.com/office/powerpoint/2010/main" val="378275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CBD1ED-FCF5-7BD3-80AA-0C1C16AF9633}"/>
              </a:ext>
            </a:extLst>
          </p:cNvPr>
          <p:cNvSpPr txBox="1"/>
          <p:nvPr/>
        </p:nvSpPr>
        <p:spPr>
          <a:xfrm>
            <a:off x="815340" y="66444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1) let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값을 할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당하기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63BBA-8D2D-5D0B-4514-851B7B59E1CC}"/>
              </a:ext>
            </a:extLst>
          </p:cNvPr>
          <p:cNvSpPr txBox="1"/>
          <p:nvPr/>
        </p:nvSpPr>
        <p:spPr>
          <a:xfrm>
            <a:off x="877570" y="1258687"/>
            <a:ext cx="2125980" cy="880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result;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result = 10; </a:t>
            </a:r>
            <a:endParaRPr kumimoji="1" lang="ko-Kore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0BEB589-FBB8-27DA-BB80-FDB670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99" y="1258687"/>
            <a:ext cx="3558772" cy="13980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6A2FD-D634-0F49-FEF6-B72481FB5DB0}"/>
              </a:ext>
            </a:extLst>
          </p:cNvPr>
          <p:cNvSpPr txBox="1"/>
          <p:nvPr/>
        </p:nvSpPr>
        <p:spPr>
          <a:xfrm>
            <a:off x="815340" y="305966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이미 만들어 놓은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을 할당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endParaRPr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6DFD90-0C79-61F8-CF4F-E6AFCF77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662902"/>
            <a:ext cx="2915194" cy="13734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DB084-467E-76D6-A3B7-A5C0100D477F}"/>
              </a:ext>
            </a:extLst>
          </p:cNvPr>
          <p:cNvSpPr txBox="1"/>
          <p:nvPr/>
        </p:nvSpPr>
        <p:spPr>
          <a:xfrm>
            <a:off x="2026151" y="5599313"/>
            <a:ext cx="442626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let </a:t>
            </a: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있다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547122-66BD-69EC-E5DF-5A8324C918D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707095" y="4391753"/>
            <a:ext cx="532190" cy="12075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6A28EE2-42B5-FC0E-8DE7-6447AF47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84" y="3662902"/>
            <a:ext cx="5210175" cy="23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D729E2-37CA-FAB5-456B-59F3908D6D9A}"/>
              </a:ext>
            </a:extLst>
          </p:cNvPr>
          <p:cNvSpPr txBox="1"/>
          <p:nvPr/>
        </p:nvSpPr>
        <p:spPr>
          <a:xfrm>
            <a:off x="815340" y="959832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1) const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할당</a:t>
            </a:r>
            <a:r>
              <a:rPr lang="ko-KR" altLang="en-US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6DCE-BACD-D569-A32D-5DA74B411630}"/>
              </a:ext>
            </a:extLst>
          </p:cNvPr>
          <p:cNvSpPr txBox="1"/>
          <p:nvPr/>
        </p:nvSpPr>
        <p:spPr>
          <a:xfrm>
            <a:off x="960121" y="1715047"/>
            <a:ext cx="2517595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const number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10</a:t>
            </a:r>
            <a:r>
              <a:rPr kumimoji="1" lang="en-US" altLang="ko-Kore-KR"/>
              <a:t>;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6F3DFF7-9A50-70A6-49EA-D79CB059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5" y="1606261"/>
            <a:ext cx="3042557" cy="1531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819CF-F6D8-8237-CFD6-E86854410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64"/>
          <a:stretch/>
        </p:blipFill>
        <p:spPr>
          <a:xfrm>
            <a:off x="4632417" y="3661469"/>
            <a:ext cx="5029200" cy="181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7DC6B-CB9B-9676-9C0A-ED5187593CAB}"/>
              </a:ext>
            </a:extLst>
          </p:cNvPr>
          <p:cNvSpPr txBox="1"/>
          <p:nvPr/>
        </p:nvSpPr>
        <p:spPr>
          <a:xfrm>
            <a:off x="960121" y="2951824"/>
            <a:ext cx="879729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en-US" altLang="ko-Kore-KR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할당하기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F406-4C6D-3EFD-62B3-F4991E3BC612}"/>
              </a:ext>
            </a:extLst>
          </p:cNvPr>
          <p:cNvSpPr txBox="1"/>
          <p:nvPr/>
        </p:nvSpPr>
        <p:spPr>
          <a:xfrm>
            <a:off x="960121" y="3706130"/>
            <a:ext cx="2125980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number = </a:t>
            </a:r>
            <a:r>
              <a:rPr kumimoji="1" lang="en-US" altLang="ko-KR"/>
              <a:t>2</a:t>
            </a:r>
            <a:r>
              <a:rPr kumimoji="1" lang="en-US" altLang="ko-Kore-KR"/>
              <a:t>0; </a:t>
            </a: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42C10-033C-15DC-142E-C6F9DC607E8B}"/>
              </a:ext>
            </a:extLst>
          </p:cNvPr>
          <p:cNvSpPr txBox="1"/>
          <p:nvPr/>
        </p:nvSpPr>
        <p:spPr>
          <a:xfrm>
            <a:off x="5887404" y="5443876"/>
            <a:ext cx="494061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상수 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없다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B5158-641E-5EB1-AEBC-A18D49C1101C}"/>
              </a:ext>
            </a:extLst>
          </p:cNvPr>
          <p:cNvSpPr txBox="1"/>
          <p:nvPr/>
        </p:nvSpPr>
        <p:spPr>
          <a:xfrm>
            <a:off x="5568722" y="3327501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오류</a:t>
            </a:r>
            <a:r>
              <a:rPr lang="ko-KR" altLang="en-US" kern="0">
                <a:solidFill>
                  <a:srgbClr val="C00000"/>
                </a:solidFill>
                <a:latin typeface="맑은 고딕" panose="020B0503020000020004" pitchFamily="34" charset="-127"/>
              </a:rPr>
              <a:t> 발생</a:t>
            </a:r>
            <a:r>
              <a:rPr lang="en-US" altLang="ko-KR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!!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97F1A5-A1C0-F8C6-743B-A7C4B81A1EB1}"/>
              </a:ext>
            </a:extLst>
          </p:cNvPr>
          <p:cNvCxnSpPr>
            <a:stCxn id="12" idx="1"/>
          </p:cNvCxnSpPr>
          <p:nvPr/>
        </p:nvCxnSpPr>
        <p:spPr>
          <a:xfrm rot="10800000">
            <a:off x="5568722" y="5251740"/>
            <a:ext cx="318682" cy="39914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2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CB1551-D3AF-9543-8522-AA4F36610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18035"/>
              </p:ext>
            </p:extLst>
          </p:nvPr>
        </p:nvGraphicFramePr>
        <p:xfrm>
          <a:off x="541820" y="1753679"/>
          <a:ext cx="23857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7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8D0F8-31C5-B413-147D-E6CDAEFB27CC}"/>
              </a:ext>
            </a:extLst>
          </p:cNvPr>
          <p:cNvSpPr txBox="1"/>
          <p:nvPr/>
        </p:nvSpPr>
        <p:spPr>
          <a:xfrm>
            <a:off x="2605170" y="1773116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변수를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5F8E-9EB3-97EC-6BAA-8961004F2D18}"/>
              </a:ext>
            </a:extLst>
          </p:cNvPr>
          <p:cNvSpPr txBox="1"/>
          <p:nvPr/>
        </p:nvSpPr>
        <p:spPr>
          <a:xfrm>
            <a:off x="2605170" y="2293049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>
                <a:solidFill>
                  <a:srgbClr val="FF0000"/>
                </a:solidFill>
              </a:rPr>
              <a:t>변수 이름을 입력하면 해당 값을 사용할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50882-BC09-D88E-61FF-827688609640}"/>
              </a:ext>
            </a:extLst>
          </p:cNvPr>
          <p:cNvSpPr txBox="1"/>
          <p:nvPr/>
        </p:nvSpPr>
        <p:spPr>
          <a:xfrm>
            <a:off x="5806181" y="3524224"/>
            <a:ext cx="39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두 변수를 활용해 원의 둘레와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A4F94-31F0-1075-A07C-02E573F795C0}"/>
              </a:ext>
            </a:extLst>
          </p:cNvPr>
          <p:cNvSpPr txBox="1"/>
          <p:nvPr/>
        </p:nvSpPr>
        <p:spPr>
          <a:xfrm>
            <a:off x="2605170" y="3263845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5892-E00A-42E1-5A62-5EF1A639CCFD}"/>
              </a:ext>
            </a:extLst>
          </p:cNvPr>
          <p:cNvSpPr txBox="1"/>
          <p:nvPr/>
        </p:nvSpPr>
        <p:spPr>
          <a:xfrm>
            <a:off x="2605170" y="3737499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넒이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C0590-4464-0E00-594F-ED1920244C5B}"/>
              </a:ext>
            </a:extLst>
          </p:cNvPr>
          <p:cNvSpPr txBox="1"/>
          <p:nvPr/>
        </p:nvSpPr>
        <p:spPr>
          <a:xfrm>
            <a:off x="2605170" y="2782287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반지름이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인 변수를 선언</a:t>
            </a: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AED31520-865A-14BD-4EBA-FC106C1256C4}"/>
              </a:ext>
            </a:extLst>
          </p:cNvPr>
          <p:cNvCxnSpPr/>
          <p:nvPr/>
        </p:nvCxnSpPr>
        <p:spPr>
          <a:xfrm>
            <a:off x="2306231" y="1927004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8C70077C-4451-3E5B-1ED0-1CA2E087F0DE}"/>
              </a:ext>
            </a:extLst>
          </p:cNvPr>
          <p:cNvCxnSpPr>
            <a:cxnSpLocks/>
          </p:cNvCxnSpPr>
          <p:nvPr/>
        </p:nvCxnSpPr>
        <p:spPr>
          <a:xfrm>
            <a:off x="1825585" y="2426152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7">
            <a:extLst>
              <a:ext uri="{FF2B5EF4-FFF2-40B4-BE49-F238E27FC236}">
                <a16:creationId xmlns:a16="http://schemas.microsoft.com/office/drawing/2014/main" id="{89F011DF-DDDD-74B1-1286-9CBED5A5B39A}"/>
              </a:ext>
            </a:extLst>
          </p:cNvPr>
          <p:cNvCxnSpPr>
            <a:cxnSpLocks/>
          </p:cNvCxnSpPr>
          <p:nvPr/>
        </p:nvCxnSpPr>
        <p:spPr>
          <a:xfrm>
            <a:off x="1825585" y="2910446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01D448CA-C778-69C7-DE93-6A00EB676BA6}"/>
              </a:ext>
            </a:extLst>
          </p:cNvPr>
          <p:cNvCxnSpPr>
            <a:cxnSpLocks/>
          </p:cNvCxnSpPr>
          <p:nvPr/>
        </p:nvCxnSpPr>
        <p:spPr>
          <a:xfrm>
            <a:off x="1825585" y="3417609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9">
            <a:extLst>
              <a:ext uri="{FF2B5EF4-FFF2-40B4-BE49-F238E27FC236}">
                <a16:creationId xmlns:a16="http://schemas.microsoft.com/office/drawing/2014/main" id="{50FB0E2F-DCA5-EC0D-CA9D-158B697C8525}"/>
              </a:ext>
            </a:extLst>
          </p:cNvPr>
          <p:cNvCxnSpPr>
            <a:cxnSpLocks/>
          </p:cNvCxnSpPr>
          <p:nvPr/>
        </p:nvCxnSpPr>
        <p:spPr>
          <a:xfrm>
            <a:off x="1825585" y="3900255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2">
            <a:extLst>
              <a:ext uri="{FF2B5EF4-FFF2-40B4-BE49-F238E27FC236}">
                <a16:creationId xmlns:a16="http://schemas.microsoft.com/office/drawing/2014/main" id="{8C917FFC-8ED0-A065-28BA-E3AE5BEA1700}"/>
              </a:ext>
            </a:extLst>
          </p:cNvPr>
          <p:cNvSpPr/>
          <p:nvPr/>
        </p:nvSpPr>
        <p:spPr>
          <a:xfrm>
            <a:off x="5234069" y="3392209"/>
            <a:ext cx="215900" cy="51157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B141E8F3-3A34-DDBB-AD4B-07F2C30CE18C}"/>
              </a:ext>
            </a:extLst>
          </p:cNvPr>
          <p:cNvCxnSpPr/>
          <p:nvPr/>
        </p:nvCxnSpPr>
        <p:spPr>
          <a:xfrm>
            <a:off x="5449969" y="3660522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4D7967E-E3ED-5948-D919-400FFC8B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98758"/>
              </p:ext>
            </p:extLst>
          </p:nvPr>
        </p:nvGraphicFramePr>
        <p:xfrm>
          <a:off x="541820" y="5389401"/>
          <a:ext cx="610772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9CEFF38-8116-EF46-8FD0-AC8E67713054}"/>
              </a:ext>
            </a:extLst>
          </p:cNvPr>
          <p:cNvSpPr txBox="1"/>
          <p:nvPr/>
        </p:nvSpPr>
        <p:spPr>
          <a:xfrm>
            <a:off x="386613" y="1170189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변수를 만들 때는 </a:t>
            </a:r>
            <a:r>
              <a:rPr lang="ko-KR" altLang="en-US" dirty="0" err="1"/>
              <a:t>let</a:t>
            </a:r>
            <a:r>
              <a:rPr lang="ko-KR" altLang="en-US" dirty="0"/>
              <a:t> 키워드를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A287A-A0C2-5052-D216-B52BFE9696B8}"/>
              </a:ext>
            </a:extLst>
          </p:cNvPr>
          <p:cNvSpPr txBox="1"/>
          <p:nvPr/>
        </p:nvSpPr>
        <p:spPr>
          <a:xfrm>
            <a:off x="429536" y="4819434"/>
            <a:ext cx="853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변수의 값을 변경할 때는 변수 이름 뒤에 = 기호를 입력하고 값을 기입</a:t>
            </a:r>
          </a:p>
        </p:txBody>
      </p:sp>
    </p:spTree>
    <p:extLst>
      <p:ext uri="{BB962C8B-B14F-4D97-AF65-F5344CB8AC3E}">
        <p14:creationId xmlns:p14="http://schemas.microsoft.com/office/powerpoint/2010/main" val="18971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289E3EB-0AE6-E4B0-9A68-7A1754B6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48488"/>
              </p:ext>
            </p:extLst>
          </p:nvPr>
        </p:nvGraphicFramePr>
        <p:xfrm>
          <a:off x="441376" y="2206010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4ED958-A06B-9820-57BF-19401EA783F1}"/>
              </a:ext>
            </a:extLst>
          </p:cNvPr>
          <p:cNvSpPr txBox="1"/>
          <p:nvPr/>
        </p:nvSpPr>
        <p:spPr>
          <a:xfrm>
            <a:off x="5874801" y="2447022"/>
            <a:ext cx="3460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Uncaught </a:t>
            </a:r>
            <a:r>
              <a:rPr lang="en-US" altLang="ko-KR" sz="16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</a:rPr>
              <a:t>: Identifier 'name' has already been declared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8B504D1-FCDE-0708-EB95-9A9CB1339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39869"/>
              </p:ext>
            </p:extLst>
          </p:nvPr>
        </p:nvGraphicFramePr>
        <p:xfrm>
          <a:off x="452152" y="4632202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Arrow: Down 7">
            <a:extLst>
              <a:ext uri="{FF2B5EF4-FFF2-40B4-BE49-F238E27FC236}">
                <a16:creationId xmlns:a16="http://schemas.microsoft.com/office/drawing/2014/main" id="{151F4407-4EF8-B39B-6566-90220FF7200B}"/>
              </a:ext>
            </a:extLst>
          </p:cNvPr>
          <p:cNvSpPr/>
          <p:nvPr/>
        </p:nvSpPr>
        <p:spPr>
          <a:xfrm>
            <a:off x="3063883" y="3422858"/>
            <a:ext cx="431354" cy="2575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3060C-BA11-A593-828F-9BAC9C1602C2}"/>
              </a:ext>
            </a:extLst>
          </p:cNvPr>
          <p:cNvSpPr txBox="1"/>
          <p:nvPr/>
        </p:nvSpPr>
        <p:spPr>
          <a:xfrm>
            <a:off x="306647" y="1104581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Identifier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already</a:t>
            </a:r>
            <a:r>
              <a:rPr lang="ko-KR" altLang="en-US" dirty="0"/>
              <a:t> </a:t>
            </a:r>
            <a:r>
              <a:rPr lang="ko-KR" altLang="en-US" dirty="0" err="1"/>
              <a:t>been</a:t>
            </a:r>
            <a:r>
              <a:rPr lang="ko-KR" altLang="en-US" dirty="0"/>
              <a:t> </a:t>
            </a:r>
            <a:r>
              <a:rPr lang="ko-KR" altLang="en-US" dirty="0" err="1"/>
              <a:t>declared</a:t>
            </a:r>
            <a:r>
              <a:rPr lang="ko-KR" altLang="en-US" dirty="0"/>
              <a:t>(구문 오류)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E01C1-6929-EDDC-81EC-0046371BF564}"/>
              </a:ext>
            </a:extLst>
          </p:cNvPr>
          <p:cNvSpPr txBox="1"/>
          <p:nvPr/>
        </p:nvSpPr>
        <p:spPr>
          <a:xfrm>
            <a:off x="282981" y="1558605"/>
            <a:ext cx="11281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상수와 마찬가지로 특정한 이름의 변수는 한 파일에서 한 번만 선언. 만약 같은 이름으로 변수를 한 번 더 선언하면 다음과 같은 오류를 발생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EED87-4AB3-C3B8-2648-72B1D70FA1F1}"/>
              </a:ext>
            </a:extLst>
          </p:cNvPr>
          <p:cNvSpPr txBox="1"/>
          <p:nvPr/>
        </p:nvSpPr>
        <p:spPr>
          <a:xfrm>
            <a:off x="452152" y="399726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다른 이름의 식별자를 사용해서 변수를 선언하면 해결</a:t>
            </a:r>
          </a:p>
        </p:txBody>
      </p:sp>
    </p:spTree>
    <p:extLst>
      <p:ext uri="{BB962C8B-B14F-4D97-AF65-F5344CB8AC3E}">
        <p14:creationId xmlns:p14="http://schemas.microsoft.com/office/powerpoint/2010/main" val="46054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상수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4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A005-92DA-E8B3-EA16-273FC40C1AA2}"/>
              </a:ext>
            </a:extLst>
          </p:cNvPr>
          <p:cNvSpPr txBox="1"/>
          <p:nvPr/>
        </p:nvSpPr>
        <p:spPr>
          <a:xfrm>
            <a:off x="838200" y="1279165"/>
            <a:ext cx="910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값이 바뀌지 않는게 상수인데 프로그래밍에서 왜 상수를 </a:t>
            </a:r>
            <a:r>
              <a:rPr lang="ko-KR" altLang="en-US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변수로 만들어서 </a:t>
            </a:r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사용</a:t>
            </a:r>
            <a:r>
              <a:rPr lang="ko-Kore-KR" altLang="en-US">
                <a:effectLst/>
              </a:rPr>
              <a:t>할까</a:t>
            </a:r>
            <a:r>
              <a:rPr lang="en-US" altLang="ko-Kore-KR">
                <a:effectLst/>
              </a:rPr>
              <a:t>?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A6986-9956-0108-653E-8DFA17E532C1}"/>
              </a:ext>
            </a:extLst>
          </p:cNvPr>
          <p:cNvSpPr txBox="1"/>
          <p:nvPr/>
        </p:nvSpPr>
        <p:spPr>
          <a:xfrm>
            <a:off x="838200" y="2015490"/>
            <a:ext cx="702564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(</a:t>
            </a:r>
            <a:r>
              <a:rPr kumimoji="1" lang="ko-KR" altLang="en-US" sz="1600" b="1" dirty="0"/>
              <a:t>예</a:t>
            </a:r>
            <a:r>
              <a:rPr kumimoji="1" lang="en-US" altLang="ko-KR" sz="1600" b="1" dirty="0"/>
              <a:t>)</a:t>
            </a:r>
            <a:r>
              <a:rPr kumimoji="1" lang="ko-KR" altLang="en-US" sz="1600" b="1" dirty="0"/>
              <a:t> 나이 계산 프로그램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올해 연도를 따로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상수로 저장해 두면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프로그램 안에서 </a:t>
            </a:r>
            <a:r>
              <a:rPr lang="ko-KR" altLang="ko-Kore-KR" sz="1600" dirty="0" err="1"/>
              <a:t>올햇값을</a:t>
            </a:r>
            <a:r>
              <a:rPr lang="ko-KR" altLang="ko-Kore-KR" sz="1600" dirty="0"/>
              <a:t> 사용해야 할 때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 사용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ore-KR" altLang="en-US" sz="1600" dirty="0"/>
              <a:t>내년에</a:t>
            </a:r>
            <a:r>
              <a:rPr lang="ko-KR" altLang="en-US" sz="1600"/>
              <a:t> 다시 이 프로그램을 사용한다면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 </a:t>
            </a:r>
            <a:r>
              <a:rPr lang="ko-KR" altLang="en-US" sz="1600" dirty="0"/>
              <a:t>값만 바꿔주면 됨</a:t>
            </a:r>
            <a:r>
              <a:rPr lang="en-US" altLang="ko-KR" sz="1600" dirty="0"/>
              <a:t>.</a:t>
            </a:r>
            <a:endParaRPr lang="en-US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89D5-1792-F1DC-04E7-1F96042AE7C5}"/>
              </a:ext>
            </a:extLst>
          </p:cNvPr>
          <p:cNvSpPr txBox="1"/>
          <p:nvPr/>
        </p:nvSpPr>
        <p:spPr>
          <a:xfrm>
            <a:off x="8147957" y="2200156"/>
            <a:ext cx="3592286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let age;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currentYear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= 2022;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age = </a:t>
            </a:r>
            <a:r>
              <a:rPr kumimoji="1" lang="en-US" altLang="ko-Kore-KR" sz="1600" dirty="0" err="1"/>
              <a:t>currentYear</a:t>
            </a:r>
            <a:r>
              <a:rPr kumimoji="1" lang="en-US" altLang="ko-Kore-KR" sz="1600" dirty="0"/>
              <a:t> – </a:t>
            </a:r>
            <a:r>
              <a:rPr kumimoji="1" lang="en-US" altLang="ko-Kore-KR" sz="1600" dirty="0" err="1"/>
              <a:t>birthYear</a:t>
            </a:r>
            <a:r>
              <a:rPr kumimoji="1" lang="en-US" altLang="ko-Kore-KR" sz="1600" dirty="0"/>
              <a:t> + 1;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5E2EA-C454-10F7-5785-388EA67A2A5E}"/>
              </a:ext>
            </a:extLst>
          </p:cNvPr>
          <p:cNvSpPr txBox="1"/>
          <p:nvPr/>
        </p:nvSpPr>
        <p:spPr>
          <a:xfrm>
            <a:off x="838200" y="3904503"/>
            <a:ext cx="56845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웹 문서의 요소를 가져와 요소를 변형해야 할 경우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웹 문서 요소를 가져와서 상수 변수로 저장한 후 사용함</a:t>
            </a:r>
            <a:endParaRPr lang="ko-Kore-KR" altLang="ko-Kore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70E04-713C-A2F7-8400-40DFD905FF82}"/>
              </a:ext>
            </a:extLst>
          </p:cNvPr>
          <p:cNvSpPr txBox="1"/>
          <p:nvPr/>
        </p:nvSpPr>
        <p:spPr>
          <a:xfrm>
            <a:off x="972844" y="5047945"/>
            <a:ext cx="5271202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button =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document.querySelector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(“button”);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button.onclick</a:t>
            </a:r>
            <a:r>
              <a:rPr kumimoji="1" lang="en-US" altLang="ko-Kore-KR" sz="1600" dirty="0"/>
              <a:t> = hello;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A0FE5-CB9B-5621-4759-F192E2B084E9}"/>
              </a:ext>
            </a:extLst>
          </p:cNvPr>
          <p:cNvSpPr txBox="1"/>
          <p:nvPr/>
        </p:nvSpPr>
        <p:spPr>
          <a:xfrm>
            <a:off x="4569484" y="6168085"/>
            <a:ext cx="459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버튼 클릭했을 때 </a:t>
            </a:r>
            <a:r>
              <a:rPr kumimoji="1" lang="en-US" altLang="ko-KR" sz="1600" dirty="0"/>
              <a:t>hello() </a:t>
            </a:r>
            <a:r>
              <a:rPr kumimoji="1" lang="ko-KR" altLang="en-US" sz="1600" dirty="0"/>
              <a:t>함수 실행하는 소스</a:t>
            </a:r>
            <a:endParaRPr kumimoji="1" lang="ko-Kore-KR" altLang="en-US" sz="1600" dirty="0"/>
          </a:p>
        </p:txBody>
      </p:sp>
      <p:cxnSp>
        <p:nvCxnSpPr>
          <p:cNvPr id="11" name="꺾인 연결선[E] 7">
            <a:extLst>
              <a:ext uri="{FF2B5EF4-FFF2-40B4-BE49-F238E27FC236}">
                <a16:creationId xmlns:a16="http://schemas.microsoft.com/office/drawing/2014/main" id="{DDBFF6A7-6169-C7FA-67DE-E919EF743E28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3608446" y="5831302"/>
            <a:ext cx="961039" cy="50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9DA887-2DE5-1E99-827B-670D6DC1CA6D}"/>
              </a:ext>
            </a:extLst>
          </p:cNvPr>
          <p:cNvSpPr txBox="1"/>
          <p:nvPr/>
        </p:nvSpPr>
        <p:spPr>
          <a:xfrm>
            <a:off x="306648" y="319086"/>
            <a:ext cx="6616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 변수가 왜 필요할까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52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3A9A3AA-FB49-86C6-6DD1-14EA8CE1419A}"/>
              </a:ext>
            </a:extLst>
          </p:cNvPr>
          <p:cNvSpPr txBox="1">
            <a:spLocks/>
          </p:cNvSpPr>
          <p:nvPr/>
        </p:nvSpPr>
        <p:spPr>
          <a:xfrm>
            <a:off x="455474" y="1718872"/>
            <a:ext cx="11281052" cy="44658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상수를 만드는 과정을 ‘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선언’이라고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표현하고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const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키워드로 다음과 같이 선언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코드 예시</a:t>
            </a:r>
            <a:r>
              <a:rPr lang="en-US" altLang="ko-KR" sz="1600" dirty="0">
                <a:latin typeface="+mn-ea"/>
              </a:rPr>
              <a:t>: 3.141592</a:t>
            </a:r>
            <a:r>
              <a:rPr lang="ko-KR" altLang="en-US" sz="1600" dirty="0">
                <a:latin typeface="+mn-ea"/>
              </a:rPr>
              <a:t>라는 숫자 자료를 </a:t>
            </a:r>
            <a:r>
              <a:rPr lang="en-US" altLang="ko-KR" sz="1600" dirty="0">
                <a:latin typeface="+mn-ea"/>
              </a:rPr>
              <a:t>pi</a:t>
            </a:r>
            <a:r>
              <a:rPr lang="ko-KR" altLang="en-US" sz="1600" dirty="0">
                <a:latin typeface="+mn-ea"/>
              </a:rPr>
              <a:t>라는 이름으로 선언한다면 다음과 같이 코드를 작성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A12433-46A1-0859-ED08-922AD3A4B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2142"/>
              </p:ext>
            </p:extLst>
          </p:nvPr>
        </p:nvGraphicFramePr>
        <p:xfrm>
          <a:off x="1779587" y="2067799"/>
          <a:ext cx="43164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5CA65-2FB7-8478-122F-C0A1B1A2F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47557"/>
              </p:ext>
            </p:extLst>
          </p:nvPr>
        </p:nvGraphicFramePr>
        <p:xfrm>
          <a:off x="1779587" y="3135896"/>
          <a:ext cx="431641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716C7A-5CB0-6E42-B781-07D23D63C73B}"/>
              </a:ext>
            </a:extLst>
          </p:cNvPr>
          <p:cNvSpPr txBox="1"/>
          <p:nvPr/>
        </p:nvSpPr>
        <p:spPr>
          <a:xfrm>
            <a:off x="5565722" y="3160477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상수를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7E1B6-4166-82F3-5839-F711367F09B3}"/>
              </a:ext>
            </a:extLst>
          </p:cNvPr>
          <p:cNvSpPr txBox="1"/>
          <p:nvPr/>
        </p:nvSpPr>
        <p:spPr>
          <a:xfrm>
            <a:off x="4224025" y="3677629"/>
            <a:ext cx="6125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앞서 선언한 상수 이름을 입력하면 해당 값을 사용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A3FB2-CAE0-BEE9-C635-D0C306792679}"/>
              </a:ext>
            </a:extLst>
          </p:cNvPr>
          <p:cNvSpPr txBox="1"/>
          <p:nvPr/>
        </p:nvSpPr>
        <p:spPr>
          <a:xfrm>
            <a:off x="4565413" y="4184631"/>
            <a:ext cx="6242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반지름이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인 상수를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76C01-3571-EF17-2DDE-4233ACAFABED}"/>
              </a:ext>
            </a:extLst>
          </p:cNvPr>
          <p:cNvSpPr txBox="1"/>
          <p:nvPr/>
        </p:nvSpPr>
        <p:spPr>
          <a:xfrm>
            <a:off x="3205536" y="4636247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B17F9-F72E-1FFE-F0D7-BE7AA3A1CE3C}"/>
              </a:ext>
            </a:extLst>
          </p:cNvPr>
          <p:cNvSpPr txBox="1"/>
          <p:nvPr/>
        </p:nvSpPr>
        <p:spPr>
          <a:xfrm>
            <a:off x="3205536" y="5151252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87E26-5D2D-0557-ADF6-97971F03ED57}"/>
              </a:ext>
            </a:extLst>
          </p:cNvPr>
          <p:cNvSpPr txBox="1"/>
          <p:nvPr/>
        </p:nvSpPr>
        <p:spPr>
          <a:xfrm>
            <a:off x="6562183" y="4882208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두 상수를 활용해 원의 둘레와 넓이를 구하기</a:t>
            </a:r>
          </a:p>
        </p:txBody>
      </p: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816C89EE-6249-F57A-8EA3-EA2F379D0AA4}"/>
              </a:ext>
            </a:extLst>
          </p:cNvPr>
          <p:cNvCxnSpPr/>
          <p:nvPr/>
        </p:nvCxnSpPr>
        <p:spPr>
          <a:xfrm>
            <a:off x="4071536" y="3314365"/>
            <a:ext cx="13598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27">
            <a:extLst>
              <a:ext uri="{FF2B5EF4-FFF2-40B4-BE49-F238E27FC236}">
                <a16:creationId xmlns:a16="http://schemas.microsoft.com/office/drawing/2014/main" id="{0CFF67ED-5139-C488-23B6-31E72CA0791D}"/>
              </a:ext>
            </a:extLst>
          </p:cNvPr>
          <p:cNvSpPr/>
          <p:nvPr/>
        </p:nvSpPr>
        <p:spPr>
          <a:xfrm>
            <a:off x="2910951" y="3468254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C0A6B3C3-901F-F46E-EEED-C5E264DA1522}"/>
              </a:ext>
            </a:extLst>
          </p:cNvPr>
          <p:cNvCxnSpPr>
            <a:cxnSpLocks/>
          </p:cNvCxnSpPr>
          <p:nvPr/>
        </p:nvCxnSpPr>
        <p:spPr>
          <a:xfrm>
            <a:off x="3086797" y="3777427"/>
            <a:ext cx="98473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3EEFE6F4-7FD7-FAFC-CB3E-9AE9A1F9C616}"/>
              </a:ext>
            </a:extLst>
          </p:cNvPr>
          <p:cNvCxnSpPr>
            <a:cxnSpLocks/>
          </p:cNvCxnSpPr>
          <p:nvPr/>
        </p:nvCxnSpPr>
        <p:spPr>
          <a:xfrm>
            <a:off x="3205536" y="4310826"/>
            <a:ext cx="119424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34">
            <a:extLst>
              <a:ext uri="{FF2B5EF4-FFF2-40B4-BE49-F238E27FC236}">
                <a16:creationId xmlns:a16="http://schemas.microsoft.com/office/drawing/2014/main" id="{9EA8931C-593B-3A3B-E7AD-A3BD4B07B65F}"/>
              </a:ext>
            </a:extLst>
          </p:cNvPr>
          <p:cNvSpPr/>
          <p:nvPr/>
        </p:nvSpPr>
        <p:spPr>
          <a:xfrm>
            <a:off x="5839907" y="4771138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F5919B5C-41A8-9017-D395-2103B4F2CC9C}"/>
              </a:ext>
            </a:extLst>
          </p:cNvPr>
          <p:cNvCxnSpPr>
            <a:cxnSpLocks/>
          </p:cNvCxnSpPr>
          <p:nvPr/>
        </p:nvCxnSpPr>
        <p:spPr>
          <a:xfrm>
            <a:off x="6015753" y="5000056"/>
            <a:ext cx="38867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8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FBFE578-C366-58C6-100A-5A74A5A2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26488"/>
              </p:ext>
            </p:extLst>
          </p:nvPr>
        </p:nvGraphicFramePr>
        <p:xfrm>
          <a:off x="844260" y="2604667"/>
          <a:ext cx="610772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19057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fr-FR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Uncaught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: Identifier '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' has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already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been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declared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6F4495-1D91-3A52-1D7C-E1B8E0A1FA92}"/>
              </a:ext>
            </a:extLst>
          </p:cNvPr>
          <p:cNvSpPr txBox="1"/>
          <p:nvPr/>
        </p:nvSpPr>
        <p:spPr>
          <a:xfrm>
            <a:off x="6951982" y="2851484"/>
            <a:ext cx="4565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“식별자 ‘</a:t>
            </a:r>
            <a:r>
              <a:rPr lang="en-US" altLang="ko-KR" sz="1400" dirty="0">
                <a:solidFill>
                  <a:srgbClr val="FF0000"/>
                </a:solidFill>
              </a:rPr>
              <a:t>name’</a:t>
            </a:r>
            <a:r>
              <a:rPr lang="ko-KR" altLang="en-US" sz="1400" dirty="0">
                <a:solidFill>
                  <a:srgbClr val="FF0000"/>
                </a:solidFill>
              </a:rPr>
              <a:t>은 이미 사용되고 있습니다”라는 오류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39534A3-2FB8-8A6E-6CFB-01489B1F6C55}"/>
              </a:ext>
            </a:extLst>
          </p:cNvPr>
          <p:cNvCxnSpPr/>
          <p:nvPr/>
        </p:nvCxnSpPr>
        <p:spPr>
          <a:xfrm>
            <a:off x="3755013" y="3429997"/>
            <a:ext cx="35755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652489-BB6B-D74A-4265-B0BDDC812417}"/>
              </a:ext>
            </a:extLst>
          </p:cNvPr>
          <p:cNvSpPr txBox="1"/>
          <p:nvPr/>
        </p:nvSpPr>
        <p:spPr>
          <a:xfrm>
            <a:off x="359764" y="12580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Identifier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already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declared</a:t>
            </a:r>
            <a:r>
              <a:rPr lang="ko-KR" altLang="en-US" sz="2400" dirty="0"/>
              <a:t>(구문 오류)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4B110-3C9F-2C1C-4221-FA6ED0749E33}"/>
              </a:ext>
            </a:extLst>
          </p:cNvPr>
          <p:cNvSpPr txBox="1"/>
          <p:nvPr/>
        </p:nvSpPr>
        <p:spPr>
          <a:xfrm>
            <a:off x="306647" y="1741711"/>
            <a:ext cx="1090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특정한 이름의 상수는 한 파일에서 한 번만 선언. 만약 같은 이름으로 상수를 한 번 더 선언하면 다음과 같은 오류를 발생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86421-5730-4204-854A-F69CB9FB1C2B}"/>
              </a:ext>
            </a:extLst>
          </p:cNvPr>
          <p:cNvSpPr txBox="1"/>
          <p:nvPr/>
        </p:nvSpPr>
        <p:spPr>
          <a:xfrm>
            <a:off x="789481" y="4215668"/>
            <a:ext cx="975360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오류를 해결 방법은 2가지</a:t>
            </a:r>
          </a:p>
          <a:p>
            <a:r>
              <a:rPr lang="ko-KR" altLang="en-US" sz="1400" dirty="0"/>
              <a:t>1) </a:t>
            </a:r>
            <a:r>
              <a:rPr lang="ko-KR" altLang="en-US" sz="1400" dirty="0" err="1"/>
              <a:t>새로고침</a:t>
            </a:r>
            <a:r>
              <a:rPr lang="ko-KR" altLang="en-US" sz="1400" dirty="0"/>
              <a:t>(Windows 단축키 F5 , </a:t>
            </a:r>
            <a:r>
              <a:rPr lang="ko-KR" altLang="en-US" sz="1400" dirty="0" err="1"/>
              <a:t>macOS</a:t>
            </a:r>
            <a:r>
              <a:rPr lang="ko-KR" altLang="en-US" sz="1400" dirty="0"/>
              <a:t> 단축키 </a:t>
            </a:r>
            <a:r>
              <a:rPr lang="ko-KR" altLang="en-US" sz="1400" dirty="0" err="1"/>
              <a:t>Command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R</a:t>
            </a:r>
            <a:r>
              <a:rPr lang="ko-KR" altLang="en-US" sz="1400" dirty="0"/>
              <a:t> )을 눌러서 자바스크립트를 초기화, 다시 코드를 입력</a:t>
            </a:r>
          </a:p>
          <a:p>
            <a:r>
              <a:rPr lang="ko-KR" altLang="en-US" sz="1400" dirty="0"/>
              <a:t>2) 다른 이름의 식별자를 사용해서 상수를 선언 </a:t>
            </a:r>
          </a:p>
        </p:txBody>
      </p:sp>
    </p:spTree>
    <p:extLst>
      <p:ext uri="{BB962C8B-B14F-4D97-AF65-F5344CB8AC3E}">
        <p14:creationId xmlns:p14="http://schemas.microsoft.com/office/powerpoint/2010/main" val="3606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5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2965A2-6DAA-EE68-61B2-496F5D611DC7}"/>
              </a:ext>
            </a:extLst>
          </p:cNvPr>
          <p:cNvSpPr txBox="1">
            <a:spLocks/>
          </p:cNvSpPr>
          <p:nvPr/>
        </p:nvSpPr>
        <p:spPr>
          <a:xfrm>
            <a:off x="675329" y="3429000"/>
            <a:ext cx="9333103" cy="27569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Assignment to constant variable(</a:t>
            </a:r>
            <a:r>
              <a:rPr lang="ko-KR" altLang="en-US" sz="1600" dirty="0">
                <a:latin typeface="+mn-ea"/>
              </a:rPr>
              <a:t>예외 처리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</a:rPr>
              <a:t>한 번 선언된 상수의 자료는 변경할 수 없음</a:t>
            </a:r>
            <a:r>
              <a:rPr lang="en-US" altLang="ko-KR" sz="1400" dirty="0">
                <a:latin typeface="+mn-ea"/>
              </a:rPr>
              <a:t>. pi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>
                <a:latin typeface="+mn-ea"/>
              </a:rPr>
              <a:t>3.141592</a:t>
            </a:r>
            <a:r>
              <a:rPr lang="ko-KR" altLang="en-US" sz="1400" dirty="0">
                <a:latin typeface="+mn-ea"/>
              </a:rPr>
              <a:t>라는 값을 지정했다면 </a:t>
            </a:r>
            <a:r>
              <a:rPr lang="ko-KR" altLang="en-US" sz="1400" dirty="0" err="1">
                <a:latin typeface="+mn-ea"/>
              </a:rPr>
              <a:t>이값은</a:t>
            </a:r>
            <a:r>
              <a:rPr lang="ko-KR" altLang="en-US" sz="1400" dirty="0">
                <a:latin typeface="+mn-ea"/>
              </a:rPr>
              <a:t> 변하지 않으므로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만약 값을 변경하면 다음과 같은 오류를 발생</a:t>
            </a:r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이 경우는 상수가 아닌 변수를 사용해야 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EA24CE8-EF8A-7FFE-9406-E445733F7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9487"/>
              </p:ext>
            </p:extLst>
          </p:nvPr>
        </p:nvGraphicFramePr>
        <p:xfrm>
          <a:off x="548654" y="2590820"/>
          <a:ext cx="610772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Uncaught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Missing initializer in const declaration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D0A53-32D1-EC7E-5A7B-4F593403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4118"/>
              </p:ext>
            </p:extLst>
          </p:nvPr>
        </p:nvGraphicFramePr>
        <p:xfrm>
          <a:off x="1791310" y="4496815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 값을 변경해볼게요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Assignment to constant variable.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2AED89-FA10-89FD-440D-A9E3698E10DD}"/>
              </a:ext>
            </a:extLst>
          </p:cNvPr>
          <p:cNvSpPr txBox="1"/>
          <p:nvPr/>
        </p:nvSpPr>
        <p:spPr>
          <a:xfrm>
            <a:off x="394741" y="1423248"/>
            <a:ext cx="10598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Missing</a:t>
            </a:r>
            <a:r>
              <a:rPr lang="ko-KR" altLang="en-US" dirty="0"/>
              <a:t> </a:t>
            </a:r>
            <a:r>
              <a:rPr lang="ko-KR" altLang="en-US" dirty="0" err="1"/>
              <a:t>initializer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declaration</a:t>
            </a:r>
            <a:r>
              <a:rPr lang="ko-KR" altLang="en-US" dirty="0"/>
              <a:t>(구문 오류)</a:t>
            </a:r>
          </a:p>
          <a:p>
            <a:r>
              <a:rPr lang="ko-KR" altLang="en-US" dirty="0"/>
              <a:t>상수는 한 번만 선언할 수 있으므로 선언할 때 반드시 값을 함께 지정해줘야 함. 만약 상수를 선언할 때 값을 지정해주지 않는다면 다음과 같은 오류를 발생</a:t>
            </a:r>
          </a:p>
        </p:txBody>
      </p:sp>
    </p:spTree>
    <p:extLst>
      <p:ext uri="{BB962C8B-B14F-4D97-AF65-F5344CB8AC3E}">
        <p14:creationId xmlns:p14="http://schemas.microsoft.com/office/powerpoint/2010/main" val="197651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undefined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undefined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43E8A74-4EFA-08E9-44A0-D435C2302D2D}"/>
              </a:ext>
            </a:extLst>
          </p:cNvPr>
          <p:cNvSpPr txBox="1">
            <a:spLocks/>
          </p:cNvSpPr>
          <p:nvPr/>
        </p:nvSpPr>
        <p:spPr>
          <a:xfrm>
            <a:off x="354425" y="1429300"/>
            <a:ext cx="11281052" cy="45810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상수와 변수로 선언하지 않은 식별자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다음 코드의 “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”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“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그냥식별자”라는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식별자는 선언하지 않고 사용했으므로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undefined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자료형으로 나타남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endParaRPr lang="en-US" altLang="ko-KR" sz="1600" dirty="0">
              <a:solidFill>
                <a:srgbClr val="00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</a:rPr>
              <a:t>값이 없는 변수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2"/>
            <a:r>
              <a:rPr lang="ko-KR" altLang="en-US" sz="1400" dirty="0">
                <a:latin typeface="+mn-ea"/>
              </a:rPr>
              <a:t>변수를 선언하면서 값을 지정하지 않은 경우에 해당 식별자는 </a:t>
            </a:r>
            <a:r>
              <a:rPr lang="en-US" altLang="ko-KR" sz="1400" dirty="0">
                <a:latin typeface="+mn-ea"/>
              </a:rPr>
              <a:t>undefined </a:t>
            </a:r>
            <a:r>
              <a:rPr lang="ko-KR" altLang="en-US" sz="1400" dirty="0">
                <a:latin typeface="+mn-ea"/>
              </a:rPr>
              <a:t>자료형이 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98D1D6-F3F2-5478-96A6-38B4766C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65958"/>
              </p:ext>
            </p:extLst>
          </p:nvPr>
        </p:nvGraphicFramePr>
        <p:xfrm>
          <a:off x="1492459" y="2299345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그냥식별자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75B41-4333-17CB-B368-46F08AC0FE06}"/>
              </a:ext>
            </a:extLst>
          </p:cNvPr>
          <p:cNvSpPr txBox="1"/>
          <p:nvPr/>
        </p:nvSpPr>
        <p:spPr>
          <a:xfrm>
            <a:off x="4357897" y="2978919"/>
            <a:ext cx="391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한글로 입력했을 뿐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560ADE82-DF2C-D47F-9F25-9F85AF44AD0E}"/>
              </a:ext>
            </a:extLst>
          </p:cNvPr>
          <p:cNvCxnSpPr/>
          <p:nvPr/>
        </p:nvCxnSpPr>
        <p:spPr>
          <a:xfrm>
            <a:off x="3613359" y="3132808"/>
            <a:ext cx="64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9DC6341-EB10-6ED6-1088-2BE9B81D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17868"/>
              </p:ext>
            </p:extLst>
          </p:nvPr>
        </p:nvGraphicFramePr>
        <p:xfrm>
          <a:off x="1389617" y="4462392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0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4267547-31DB-1A23-F787-1B9490BA7188}"/>
              </a:ext>
            </a:extLst>
          </p:cNvPr>
          <p:cNvSpPr txBox="1">
            <a:spLocks/>
          </p:cNvSpPr>
          <p:nvPr/>
        </p:nvSpPr>
        <p:spPr>
          <a:xfrm>
            <a:off x="536000" y="1234108"/>
            <a:ext cx="11281052" cy="3697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4</a:t>
            </a:r>
            <a:r>
              <a:rPr lang="ko-KR" altLang="en-US"/>
              <a:t>가지 키워드로 정리하는 핵심 포인트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상수는 변하지 않는 값을 저장하는 식별자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 const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사용해 선언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변수는 변하는 값을 저장하는 식별자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 let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사용해 선언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 또는 변수를 생성하는 것을 선언이라 함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 또는 변수에 값을 넣는 것을 할당이라 함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확인 문제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중 상수를 선언할 때 사용하는 키워드는 어떤 것인가</a:t>
            </a: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① const      ② let      ③ var      ④ comment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중 값을 할당할 때 사용하는 연산자는 어떤 것인가</a:t>
            </a: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① :=           ② =        ③ &lt;=       ④ =&gt;</a:t>
            </a: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9D73F-9574-4CFE-4C06-E5EBCBB3FD45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150438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4868FAE-AA89-E2BD-9957-6FED145B68E5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다음 프로그램 중에서 오류를 발생하는 것을 찾고</a:t>
            </a:r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어떤 오류가 발생하는지 적어 보기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다음 프로그램의 실행 결과를 예측해 보기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C2240DF-6D27-E50B-6AF5-D933F651CECB}"/>
              </a:ext>
            </a:extLst>
          </p:cNvPr>
          <p:cNvGraphicFramePr>
            <a:graphicFrameLocks noGrp="1"/>
          </p:cNvGraphicFramePr>
          <p:nvPr/>
        </p:nvGraphicFramePr>
        <p:xfrm>
          <a:off x="1809750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66327A-B9DF-5C28-C4D9-3168BADD1225}"/>
              </a:ext>
            </a:extLst>
          </p:cNvPr>
          <p:cNvGraphicFramePr>
            <a:graphicFrameLocks noGrp="1"/>
          </p:cNvGraphicFramePr>
          <p:nvPr/>
        </p:nvGraphicFramePr>
        <p:xfrm>
          <a:off x="6348413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B4BF0-EDFA-A85D-9D03-AB6EF8DD9908}"/>
              </a:ext>
            </a:extLst>
          </p:cNvPr>
          <p:cNvSpPr txBox="1"/>
          <p:nvPr/>
        </p:nvSpPr>
        <p:spPr>
          <a:xfrm>
            <a:off x="1485208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A5B50-4CC4-308A-A5BD-4871C95346B7}"/>
              </a:ext>
            </a:extLst>
          </p:cNvPr>
          <p:cNvSpPr txBox="1"/>
          <p:nvPr/>
        </p:nvSpPr>
        <p:spPr>
          <a:xfrm>
            <a:off x="6023871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②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DBE332C-7B67-C29D-31D0-D31A92032045}"/>
              </a:ext>
            </a:extLst>
          </p:cNvPr>
          <p:cNvGraphicFramePr>
            <a:graphicFrameLocks noGrp="1"/>
          </p:cNvGraphicFramePr>
          <p:nvPr/>
        </p:nvGraphicFramePr>
        <p:xfrm>
          <a:off x="1525659" y="4117054"/>
          <a:ext cx="36449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9" name="Picture 15">
            <a:extLst>
              <a:ext uri="{FF2B5EF4-FFF2-40B4-BE49-F238E27FC236}">
                <a16:creationId xmlns:a16="http://schemas.microsoft.com/office/drawing/2014/main" id="{1AD1E74C-F05D-8E2B-3468-400EDCA1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03" y="4156742"/>
            <a:ext cx="4629150" cy="177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19DFD-C193-BC60-439A-96F40E86359F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</p:spTree>
    <p:extLst>
      <p:ext uri="{BB962C8B-B14F-4D97-AF65-F5344CB8AC3E}">
        <p14:creationId xmlns:p14="http://schemas.microsoft.com/office/powerpoint/2010/main" val="197594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차이점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9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A04E6-733B-C11B-3297-F6B4BACE571A}"/>
              </a:ext>
            </a:extLst>
          </p:cNvPr>
          <p:cNvSpPr txBox="1"/>
          <p:nvPr/>
        </p:nvSpPr>
        <p:spPr>
          <a:xfrm>
            <a:off x="631885" y="1412014"/>
            <a:ext cx="103898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ECMAScript 2015</a:t>
            </a:r>
            <a:r>
              <a:rPr kumimoji="1" lang="en-US" altLang="ko-KR" dirty="0"/>
              <a:t>(ES6)</a:t>
            </a:r>
            <a:r>
              <a:rPr kumimoji="1" lang="ko-KR" altLang="en-US" dirty="0"/>
              <a:t> 이전까지는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를 사용해 변수를 선언했음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지금은 자바스크립트 역할이 커지면서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로는 부족해서 </a:t>
            </a:r>
            <a:r>
              <a:rPr kumimoji="1" lang="en-US" altLang="ko-KR" dirty="0"/>
              <a:t>let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const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사용하게 됨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C023959-5A47-DE65-873A-063F08CFCAFA}"/>
              </a:ext>
            </a:extLst>
          </p:cNvPr>
          <p:cNvGraphicFramePr>
            <a:graphicFrameLocks noGrp="1"/>
          </p:cNvGraphicFramePr>
          <p:nvPr/>
        </p:nvGraphicFramePr>
        <p:xfrm>
          <a:off x="742406" y="2691965"/>
          <a:ext cx="8134351" cy="1875896"/>
        </p:xfrm>
        <a:graphic>
          <a:graphicData uri="http://schemas.openxmlformats.org/drawingml/2006/table">
            <a:tbl>
              <a:tblPr firstRow="1" bandRow="1"/>
              <a:tblGrid>
                <a:gridCol w="1471809">
                  <a:extLst>
                    <a:ext uri="{9D8B030D-6E8A-4147-A177-3AD203B41FA5}">
                      <a16:colId xmlns:a16="http://schemas.microsoft.com/office/drawing/2014/main" val="2674990931"/>
                    </a:ext>
                  </a:extLst>
                </a:gridCol>
                <a:gridCol w="3122828">
                  <a:extLst>
                    <a:ext uri="{9D8B030D-6E8A-4147-A177-3AD203B41FA5}">
                      <a16:colId xmlns:a16="http://schemas.microsoft.com/office/drawing/2014/main" val="3339350199"/>
                    </a:ext>
                  </a:extLst>
                </a:gridCol>
                <a:gridCol w="1841668">
                  <a:extLst>
                    <a:ext uri="{9D8B030D-6E8A-4147-A177-3AD203B41FA5}">
                      <a16:colId xmlns:a16="http://schemas.microsoft.com/office/drawing/2014/main" val="1945902185"/>
                    </a:ext>
                  </a:extLst>
                </a:gridCol>
                <a:gridCol w="1698046">
                  <a:extLst>
                    <a:ext uri="{9D8B030D-6E8A-4147-A177-3AD203B41FA5}">
                      <a16:colId xmlns:a16="http://schemas.microsoft.com/office/drawing/2014/main" val="1269621192"/>
                    </a:ext>
                  </a:extLst>
                </a:gridCol>
              </a:tblGrid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선언하지</a:t>
                      </a:r>
                      <a:r>
                        <a:rPr lang="ko-KR" altLang="en-US" b="1"/>
                        <a:t> 않고 사용하면</a:t>
                      </a:r>
                      <a:r>
                        <a:rPr lang="en-US" altLang="ko-KR" b="1"/>
                        <a:t>?</a:t>
                      </a:r>
                      <a:endParaRPr lang="ko-Kore-KR" altLang="en-US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재선언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재할당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57518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var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05481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let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2493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const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3818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BED5A3-4420-347E-2BAD-5BA7866B2146}"/>
              </a:ext>
            </a:extLst>
          </p:cNvPr>
          <p:cNvSpPr txBox="1"/>
          <p:nvPr/>
        </p:nvSpPr>
        <p:spPr>
          <a:xfrm>
            <a:off x="306647" y="319086"/>
            <a:ext cx="4727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let, const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38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095847"/>
            <a:ext cx="4508863" cy="3789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100;      </a:t>
            </a:r>
            <a:endParaRPr kumimoji="1"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50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var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재할당 가능</a:t>
            </a:r>
            <a:endParaRPr lang="ko-Kore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72D48-F3D4-D766-E2BD-81FB775A221E}"/>
              </a:ext>
            </a:extLst>
          </p:cNvPr>
          <p:cNvSpPr txBox="1"/>
          <p:nvPr/>
        </p:nvSpPr>
        <p:spPr>
          <a:xfrm>
            <a:off x="6096000" y="2089628"/>
            <a:ext cx="4678016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100;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264F-DFE5-7046-C1EB-210010D2BBF6}"/>
              </a:ext>
            </a:extLst>
          </p:cNvPr>
          <p:cNvSpPr txBox="1"/>
          <p:nvPr/>
        </p:nvSpPr>
        <p:spPr>
          <a:xfrm>
            <a:off x="6096000" y="1441726"/>
            <a:ext cx="50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let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ko-KR" altLang="en-US" dirty="0">
                <a:latin typeface="+mn-ea"/>
              </a:rPr>
              <a:t> 안되고 재할당 가능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3BCBE-6FB2-61E4-CBA0-461210A5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60" r="20458" b="30041"/>
          <a:stretch/>
        </p:blipFill>
        <p:spPr bwMode="auto">
          <a:xfrm>
            <a:off x="6096000" y="4874327"/>
            <a:ext cx="5046765" cy="120581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3A27B2-A5F3-B31A-1DBE-72D1A2DD6DCD}"/>
              </a:ext>
            </a:extLst>
          </p:cNvPr>
          <p:cNvCxnSpPr/>
          <p:nvPr/>
        </p:nvCxnSpPr>
        <p:spPr>
          <a:xfrm>
            <a:off x="5765074" y="1163156"/>
            <a:ext cx="0" cy="5490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60494D-D997-6F56-E171-B88E9693DD29}"/>
              </a:ext>
            </a:extLst>
          </p:cNvPr>
          <p:cNvSpPr txBox="1"/>
          <p:nvPr/>
        </p:nvSpPr>
        <p:spPr>
          <a:xfrm>
            <a:off x="306647" y="319086"/>
            <a:ext cx="78140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재선언과 재할당</a:t>
            </a:r>
          </a:p>
        </p:txBody>
      </p:sp>
    </p:spTree>
    <p:extLst>
      <p:ext uri="{BB962C8B-B14F-4D97-AF65-F5344CB8AC3E}">
        <p14:creationId xmlns:p14="http://schemas.microsoft.com/office/powerpoint/2010/main" val="311706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230448"/>
            <a:ext cx="4678016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const myNumber = 10;</a:t>
            </a:r>
          </a:p>
          <a:p>
            <a:pPr>
              <a:lnSpc>
                <a:spcPct val="150000"/>
              </a:lnSpc>
            </a:pPr>
            <a:b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myNumber =50;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console.log(myNumber);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43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n-ea"/>
              </a:rPr>
              <a:t>const</a:t>
            </a:r>
            <a:r>
              <a:rPr kumimoji="1" lang="ko-KR" altLang="en-US" dirty="0">
                <a:latin typeface="+mn-ea"/>
              </a:rPr>
              <a:t> 변수는 재선언도 재할당도 안됨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7BD9E9-4917-C0BC-FC54-8D8ED32A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9477"/>
            <a:ext cx="4371132" cy="10392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2E352-3C20-9FFD-669B-6DAD43499BD5}"/>
              </a:ext>
            </a:extLst>
          </p:cNvPr>
          <p:cNvSpPr txBox="1"/>
          <p:nvPr/>
        </p:nvSpPr>
        <p:spPr>
          <a:xfrm>
            <a:off x="306647" y="319086"/>
            <a:ext cx="5925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재선언과 재할당</a:t>
            </a:r>
          </a:p>
        </p:txBody>
      </p:sp>
    </p:spTree>
    <p:extLst>
      <p:ext uri="{BB962C8B-B14F-4D97-AF65-F5344CB8AC3E}">
        <p14:creationId xmlns:p14="http://schemas.microsoft.com/office/powerpoint/2010/main" val="15718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710701" y="1314844"/>
            <a:ext cx="10523357" cy="147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프로그램에서 사용하기 위해 값을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담아놓는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바구니</a:t>
            </a:r>
            <a:b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날씨 정보를 알려 주는 프로그램이라면 지역이나 날짜 같은 값</a:t>
            </a:r>
            <a:endParaRPr lang="en-US" altLang="ko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변수는 프로그램 안에서 값이 달라질 수 있는 데이터를 가리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만 프로그램 안에서 계속 값이 바뀌지 않더라도 변수로 만들어서 사용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상수 변수라고 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C1598-0AF3-3AEC-567E-138F5E177B9A}"/>
              </a:ext>
            </a:extLst>
          </p:cNvPr>
          <p:cNvSpPr txBox="1"/>
          <p:nvPr/>
        </p:nvSpPr>
        <p:spPr>
          <a:xfrm>
            <a:off x="306647" y="319086"/>
            <a:ext cx="4575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2226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BA2B4-3217-437A-897C-D3AE13E5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4" y="1920009"/>
            <a:ext cx="8992478" cy="3140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840C1-E215-5355-BC13-F443A6B21D8E}"/>
              </a:ext>
            </a:extLst>
          </p:cNvPr>
          <p:cNvSpPr txBox="1"/>
          <p:nvPr/>
        </p:nvSpPr>
        <p:spPr>
          <a:xfrm>
            <a:off x="306648" y="319086"/>
            <a:ext cx="6502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390418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72191" y="2507092"/>
            <a:ext cx="8447619" cy="1858013"/>
            <a:chOff x="348190" y="2123368"/>
            <a:chExt cx="8447619" cy="18580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2876619"/>
              <a:ext cx="8447619" cy="11047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46" y="2123368"/>
              <a:ext cx="8419048" cy="657143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2109973" y="4788442"/>
            <a:ext cx="797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는 데이터를 담을 수 있는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그릇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입니다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35560" y="3529885"/>
            <a:ext cx="812338" cy="273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020864" y="3653532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84960" y="342270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62" y="2698890"/>
            <a:ext cx="4119048" cy="1447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BC766-5779-10FB-C145-0C8A06572EFC}"/>
              </a:ext>
            </a:extLst>
          </p:cNvPr>
          <p:cNvSpPr txBox="1"/>
          <p:nvPr/>
        </p:nvSpPr>
        <p:spPr>
          <a:xfrm>
            <a:off x="306648" y="319086"/>
            <a:ext cx="510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39564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44675-F3B5-6149-81C7-A4E803E8B29B}"/>
              </a:ext>
            </a:extLst>
          </p:cNvPr>
          <p:cNvSpPr txBox="1"/>
          <p:nvPr/>
        </p:nvSpPr>
        <p:spPr>
          <a:xfrm>
            <a:off x="944879" y="1493237"/>
            <a:ext cx="991985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변수를 선언하는 규칙 세 가지</a:t>
            </a:r>
            <a:endParaRPr lang="en-US" altLang="ko-KR" sz="2000" b="1" dirty="0"/>
          </a:p>
          <a:p>
            <a:endParaRPr lang="en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이름은 </a:t>
            </a:r>
            <a:r>
              <a:rPr lang="ko-KR" altLang="en-US" dirty="0" err="1"/>
              <a:t>의미있게</a:t>
            </a:r>
            <a:r>
              <a:rPr lang="ko-KR" altLang="en-US" dirty="0"/>
              <a:t> 짓는다</a:t>
            </a:r>
            <a:endParaRPr lang="en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단어를 연결한 변수 이름을 낙타 모양으로 만들어 준다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이름의 첫 글자는 반드시 문자나 밑줄</a:t>
            </a:r>
            <a:r>
              <a:rPr lang="en-US" altLang="ko-KR" dirty="0"/>
              <a:t>(_),</a:t>
            </a:r>
            <a:r>
              <a:rPr lang="ko-KR" altLang="en-US" dirty="0"/>
              <a:t> 달러 기호</a:t>
            </a:r>
            <a:r>
              <a:rPr lang="en-US" altLang="ko-KR" dirty="0"/>
              <a:t>($)</a:t>
            </a:r>
            <a:r>
              <a:rPr lang="ko-KR" altLang="en-US" dirty="0"/>
              <a:t>로 시작해야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dirty="0"/>
          </a:p>
          <a:p>
            <a:r>
              <a:rPr lang="en" altLang="ko-KR" dirty="0"/>
              <a:t> </a:t>
            </a:r>
            <a:endParaRPr kumimoji="1" lang="en-US" altLang="ko-KR" dirty="0"/>
          </a:p>
          <a:p>
            <a:r>
              <a:rPr kumimoji="1" lang="ko-KR" altLang="en-US" sz="2000" b="1" dirty="0"/>
              <a:t>변수 선언과 값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식 할당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var</a:t>
            </a:r>
            <a:r>
              <a:rPr lang="ko-KR" altLang="en-US" dirty="0"/>
              <a:t> 다음에 변수 이름을 적어서 변수를 선언하고</a:t>
            </a:r>
            <a:r>
              <a:rPr lang="en-US" altLang="ko-KR" dirty="0"/>
              <a:t>,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변수 선언과 값 할당을 동시에 할 수도 있음</a:t>
            </a:r>
            <a:r>
              <a:rPr lang="en-US" altLang="ko-KR" dirty="0"/>
              <a:t>)</a:t>
            </a:r>
            <a:endParaRPr lang="en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BB794-EFFD-A490-3E8C-C9C82ED83730}"/>
              </a:ext>
            </a:extLst>
          </p:cNvPr>
          <p:cNvSpPr txBox="1"/>
          <p:nvPr/>
        </p:nvSpPr>
        <p:spPr>
          <a:xfrm>
            <a:off x="306647" y="319086"/>
            <a:ext cx="4488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379874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C2B49-525C-6BCC-57EC-E6B8755B4813}"/>
              </a:ext>
            </a:extLst>
          </p:cNvPr>
          <p:cNvSpPr txBox="1"/>
          <p:nvPr/>
        </p:nvSpPr>
        <p:spPr>
          <a:xfrm>
            <a:off x="306647" y="319086"/>
            <a:ext cx="683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이름 정하는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353B1-47EE-E2F6-49DA-3022FBBB3674}"/>
              </a:ext>
            </a:extLst>
          </p:cNvPr>
          <p:cNvSpPr txBox="1"/>
          <p:nvPr/>
        </p:nvSpPr>
        <p:spPr>
          <a:xfrm>
            <a:off x="7323708" y="122703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A4804305-CAA8-C71A-486D-4FF544192D22}"/>
              </a:ext>
            </a:extLst>
          </p:cNvPr>
          <p:cNvSpPr txBox="1">
            <a:spLocks/>
          </p:cNvSpPr>
          <p:nvPr/>
        </p:nvSpPr>
        <p:spPr>
          <a:xfrm>
            <a:off x="479485" y="1302603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/>
              <a:t>변수 이름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7A6B2-52B8-6C06-2B04-AE8D1052B15E}"/>
              </a:ext>
            </a:extLst>
          </p:cNvPr>
          <p:cNvSpPr txBox="1"/>
          <p:nvPr/>
        </p:nvSpPr>
        <p:spPr>
          <a:xfrm>
            <a:off x="479485" y="2274805"/>
            <a:ext cx="10131909" cy="189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지정하는 것은 값을 저장해 놓은 메모리 공간에 문패를 붙이는 것과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프로그램 안에서 사용할 값이 메모리의 어느 위치에 저장되어 있는지 </a:t>
            </a:r>
            <a:r>
              <a:rPr lang="ko-KR" altLang="ko-Kore-KR" sz="1600" dirty="0" err="1"/>
              <a:t>신경쓰지</a:t>
            </a:r>
            <a:r>
              <a:rPr lang="ko-KR" altLang="ko-Kore-KR" sz="1600" dirty="0"/>
              <a:t> 않고 </a:t>
            </a:r>
            <a:br>
              <a:rPr lang="en-US" altLang="ko-KR" sz="1600" dirty="0"/>
            </a:br>
            <a:r>
              <a:rPr lang="ko-KR" altLang="ko-Kore-KR" sz="1600" dirty="0"/>
              <a:t>문패 이름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즉 값을 </a:t>
            </a:r>
            <a:r>
              <a:rPr lang="ko-KR" altLang="ko-Kore-KR" sz="1600" dirty="0" err="1"/>
              <a:t>넣어놓은</a:t>
            </a:r>
            <a:r>
              <a:rPr lang="ko-KR" altLang="ko-Kore-KR" sz="1600" dirty="0"/>
              <a:t> 변수 이름만 기억해 놓으면 </a:t>
            </a:r>
            <a:r>
              <a:rPr lang="ko-KR" altLang="en-US" sz="1600" dirty="0"/>
              <a:t>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쉽게 가져와서 </a:t>
            </a:r>
            <a:r>
              <a:rPr lang="ko-Kore-KR" altLang="en-US" sz="1600" dirty="0"/>
              <a:t> 그</a:t>
            </a:r>
            <a:r>
              <a:rPr lang="ko-KR" altLang="en-US" sz="1600"/>
              <a:t> 안의 값을 </a:t>
            </a:r>
            <a:r>
              <a:rPr lang="ko-KR" altLang="ko-Kore-KR" sz="1600"/>
              <a:t>사용할 수도 있고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같은 위치에 바뀐 값을 저장할 수도 있</a:t>
            </a:r>
            <a:r>
              <a:rPr lang="ko-KR" altLang="en-US" sz="1600" dirty="0"/>
              <a:t>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따라서 변수 이름은 서로 다르게 만들어야</a:t>
            </a:r>
            <a:r>
              <a:rPr lang="ko-Kore-KR" altLang="en-US" sz="1600" dirty="0"/>
              <a:t> 함</a:t>
            </a:r>
            <a:endParaRPr lang="ko-Kore-KR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01545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631886" y="1363355"/>
            <a:ext cx="53944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</a:t>
            </a:r>
            <a:r>
              <a:rPr lang="ko-KR" altLang="en-US" sz="1600" dirty="0"/>
              <a:t> </a:t>
            </a:r>
            <a:r>
              <a:rPr lang="ko-KR" altLang="ko-Kore-KR" sz="1600" dirty="0"/>
              <a:t>변수 이름은 숫자로 시작할 수 없고 </a:t>
            </a:r>
            <a:br>
              <a:rPr lang="en-US" altLang="ko-KR" sz="1600" dirty="0"/>
            </a:br>
            <a:r>
              <a:rPr lang="ko-KR" altLang="ko-Kore-KR" sz="1600" dirty="0"/>
              <a:t>이름 안에 공백이 포함되어 있으면 안 </a:t>
            </a:r>
            <a:r>
              <a:rPr lang="ko-KR" altLang="en-US" sz="1600" dirty="0"/>
              <a:t>된다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3FEAF-6A02-CC86-1EBE-8F728A9E6011}"/>
              </a:ext>
            </a:extLst>
          </p:cNvPr>
          <p:cNvSpPr txBox="1"/>
          <p:nvPr/>
        </p:nvSpPr>
        <p:spPr>
          <a:xfrm>
            <a:off x="631885" y="2313503"/>
            <a:ext cx="5298652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_current, $current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가능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25current,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current*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불가능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1FEC6-840A-2AE6-9A3A-E5F291807E75}"/>
              </a:ext>
            </a:extLst>
          </p:cNvPr>
          <p:cNvSpPr txBox="1"/>
          <p:nvPr/>
        </p:nvSpPr>
        <p:spPr>
          <a:xfrm>
            <a:off x="631885" y="3475237"/>
            <a:ext cx="609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2)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영문자의 대소문자를 구별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B7959-B3DC-DAA5-7637-1124166C0766}"/>
              </a:ext>
            </a:extLst>
          </p:cNvPr>
          <p:cNvSpPr txBox="1"/>
          <p:nvPr/>
        </p:nvSpPr>
        <p:spPr>
          <a:xfrm>
            <a:off x="679783" y="3984526"/>
            <a:ext cx="5298652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urrent,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모두 다른 변수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BF234-0201-0155-F390-45B6A9A73DFA}"/>
              </a:ext>
            </a:extLst>
          </p:cNvPr>
          <p:cNvSpPr txBox="1"/>
          <p:nvPr/>
        </p:nvSpPr>
        <p:spPr>
          <a:xfrm>
            <a:off x="631885" y="4620581"/>
            <a:ext cx="541621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</a:t>
            </a:r>
            <a:r>
              <a:rPr lang="ko-KR" altLang="en-US" sz="1600" dirty="0"/>
              <a:t> </a:t>
            </a:r>
            <a:r>
              <a:rPr lang="ko-KR" altLang="ko-Kore-KR" sz="1600" dirty="0"/>
              <a:t>한 단어로 이루어진 변수를 사용할 때에는</a:t>
            </a:r>
            <a:r>
              <a:rPr lang="en-US" altLang="ko-KR" sz="1600" dirty="0"/>
              <a:t> </a:t>
            </a:r>
            <a:r>
              <a:rPr lang="ko-KR" altLang="ko-Kore-KR" sz="1600" dirty="0"/>
              <a:t>주로 </a:t>
            </a:r>
            <a:br>
              <a:rPr lang="en-US" altLang="ko-KR" sz="1600" dirty="0"/>
            </a:br>
            <a:r>
              <a:rPr lang="ko-KR" altLang="ko-Kore-KR" sz="1600" dirty="0"/>
              <a:t>소문자를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EE829-D3DA-DB4B-EF69-F9DD5A922A76}"/>
              </a:ext>
            </a:extLst>
          </p:cNvPr>
          <p:cNvSpPr txBox="1"/>
          <p:nvPr/>
        </p:nvSpPr>
        <p:spPr>
          <a:xfrm>
            <a:off x="6682127" y="1363355"/>
            <a:ext cx="525273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4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/>
              <a:t>두 단어 이상으로 이루어진 변수는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ko-Kore-KR" sz="1600" dirty="0"/>
              <a:t>로 연결하거나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중간에 대문자를 섞어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4271F-3EFE-2D2C-4C99-C99A3182A308}"/>
              </a:ext>
            </a:extLst>
          </p:cNvPr>
          <p:cNvSpPr txBox="1"/>
          <p:nvPr/>
        </p:nvSpPr>
        <p:spPr>
          <a:xfrm>
            <a:off x="679783" y="5493579"/>
            <a:ext cx="3069258" cy="4217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age, sum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580F-6F18-EF6E-455E-73279ABBE485}"/>
              </a:ext>
            </a:extLst>
          </p:cNvPr>
          <p:cNvSpPr txBox="1"/>
          <p:nvPr/>
        </p:nvSpPr>
        <p:spPr>
          <a:xfrm>
            <a:off x="6777450" y="2308411"/>
            <a:ext cx="515741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current_year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total_area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ore-KR" altLang="en-US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스네이크</a:t>
            </a:r>
            <a:r>
              <a:rPr lang="ko-KR" altLang="en-US" sz="14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표기법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en-US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currentYear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totalArea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카멜 표기법</a:t>
            </a:r>
            <a:endParaRPr lang="ko-Kore-KR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85A08-D303-B34A-89B8-C09E9CF95E55}"/>
              </a:ext>
            </a:extLst>
          </p:cNvPr>
          <p:cNvSpPr txBox="1"/>
          <p:nvPr/>
        </p:nvSpPr>
        <p:spPr>
          <a:xfrm>
            <a:off x="6682127" y="3764616"/>
            <a:ext cx="52527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/>
              <a:t>5) </a:t>
            </a:r>
            <a:r>
              <a:rPr lang="ko-KR" altLang="ko-Kore-KR" sz="1600" dirty="0"/>
              <a:t>자바스크립트에서 미리 정해 놓은 </a:t>
            </a:r>
            <a:r>
              <a:rPr lang="ko-KR" altLang="ko-Kore-KR" sz="1600" dirty="0" err="1"/>
              <a:t>예약어</a:t>
            </a:r>
            <a:r>
              <a:rPr lang="en-US" altLang="ko-Kore-KR" sz="1600" dirty="0"/>
              <a:t>(</a:t>
            </a:r>
            <a:r>
              <a:rPr lang="ko-KR" altLang="ko-Kore-KR" sz="1600" dirty="0"/>
              <a:t>예</a:t>
            </a:r>
            <a:r>
              <a:rPr lang="en-US" altLang="ko-Kore-KR" sz="1600" dirty="0"/>
              <a:t>: let </a:t>
            </a:r>
            <a:r>
              <a:rPr lang="ko-KR" altLang="ko-Kore-KR" sz="1600" dirty="0"/>
              <a:t>등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는 변수 이름으로 사용할 수 </a:t>
            </a:r>
            <a:r>
              <a:rPr lang="ko-KR" altLang="en-US" sz="1600" dirty="0"/>
              <a:t>없음</a:t>
            </a:r>
            <a:endParaRPr lang="en-US" altLang="ko-KR" sz="1600" dirty="0"/>
          </a:p>
          <a:p>
            <a:endParaRPr lang="ko-Kore-KR" altLang="ko-Kore-KR" sz="1600" dirty="0"/>
          </a:p>
          <a:p>
            <a:r>
              <a:rPr lang="en-US" altLang="ko-Kore-KR" sz="1600" dirty="0"/>
              <a:t>6) </a:t>
            </a:r>
            <a:r>
              <a:rPr lang="ko-KR" altLang="ko-Kore-KR" sz="1600" dirty="0"/>
              <a:t>무의미한 변수 이름은 피</a:t>
            </a:r>
            <a:r>
              <a:rPr lang="ko-KR" altLang="en-US" sz="1600" dirty="0"/>
              <a:t>한다</a:t>
            </a:r>
            <a:endParaRPr lang="ko-Kore-KR" altLang="ko-Kore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912E-8925-65F4-AD5B-FA192488D424}"/>
              </a:ext>
            </a:extLst>
          </p:cNvPr>
          <p:cNvSpPr txBox="1"/>
          <p:nvPr/>
        </p:nvSpPr>
        <p:spPr>
          <a:xfrm>
            <a:off x="306647" y="319086"/>
            <a:ext cx="683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이름 정하는 규칙</a:t>
            </a:r>
          </a:p>
        </p:txBody>
      </p:sp>
    </p:spTree>
    <p:extLst>
      <p:ext uri="{BB962C8B-B14F-4D97-AF65-F5344CB8AC3E}">
        <p14:creationId xmlns:p14="http://schemas.microsoft.com/office/powerpoint/2010/main" val="239075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변수 선언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1796</Words>
  <Application>Microsoft Office PowerPoint</Application>
  <PresentationFormat>와이드스크린</PresentationFormat>
  <Paragraphs>292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D2Coding</vt:lpstr>
      <vt:lpstr>KoPubWorld돋움체 Bold</vt:lpstr>
      <vt:lpstr>Tmon몬소리OTF Black</vt:lpstr>
      <vt:lpstr>YoonV YoonMyungjo100Std_OTF</vt:lpstr>
      <vt:lpstr>나눔고딕 ExtraBold</vt:lpstr>
      <vt:lpstr>맑은 고딕</vt:lpstr>
      <vt:lpstr>한컴산뜻돋움</vt:lpstr>
      <vt:lpstr>함초롬바탕</vt:lpstr>
      <vt:lpstr>휴먼아미체</vt:lpstr>
      <vt:lpstr>Arial</vt:lpstr>
      <vt:lpstr>Office 테마</vt:lpstr>
      <vt:lpstr>PowerPoint 프레젠테이션</vt:lpstr>
      <vt:lpstr>01[HTML+CSS+ JAVASCRIPT]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변수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상수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undefined</vt:lpstr>
      <vt:lpstr>PowerPoint 프레젠테이션</vt:lpstr>
      <vt:lpstr>PowerPoint 프레젠테이션</vt:lpstr>
      <vt:lpstr>PowerPoint 프레젠테이션</vt:lpstr>
      <vt:lpstr>05[HTML+CSS+ JAVASCRIPT] 차이점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34</cp:revision>
  <dcterms:created xsi:type="dcterms:W3CDTF">2023-02-26T07:55:58Z</dcterms:created>
  <dcterms:modified xsi:type="dcterms:W3CDTF">2023-05-23T01:06:10Z</dcterms:modified>
</cp:coreProperties>
</file>