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2879" r:id="rId3"/>
    <p:sldId id="22724" r:id="rId4"/>
    <p:sldId id="22726" r:id="rId5"/>
    <p:sldId id="22727" r:id="rId6"/>
    <p:sldId id="22911" r:id="rId7"/>
    <p:sldId id="22914" r:id="rId8"/>
    <p:sldId id="22908" r:id="rId9"/>
    <p:sldId id="22731" r:id="rId10"/>
    <p:sldId id="22732" r:id="rId11"/>
    <p:sldId id="22915" r:id="rId12"/>
    <p:sldId id="22907" r:id="rId13"/>
    <p:sldId id="22729" r:id="rId14"/>
    <p:sldId id="22734" r:id="rId15"/>
    <p:sldId id="22742" r:id="rId16"/>
    <p:sldId id="22730" r:id="rId17"/>
    <p:sldId id="22910" r:id="rId18"/>
    <p:sldId id="22916" r:id="rId19"/>
    <p:sldId id="22733" r:id="rId20"/>
    <p:sldId id="22909" r:id="rId21"/>
    <p:sldId id="22877" r:id="rId22"/>
    <p:sldId id="22917" r:id="rId23"/>
    <p:sldId id="22918" r:id="rId24"/>
    <p:sldId id="2291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7" y="41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DB53C-4FCA-483E-88B0-D86FBDC1DA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14F9C-95EE-4543-B8E2-A56462384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8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7917-A5B3-4F77-97E3-AE6D677C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89DDF-DD47-346B-7153-62466F13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9340C-3AFD-3485-E29A-3691DAA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24095-CCCE-3766-B067-6E8E4814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DEDAB-CB54-1D51-0F29-0E521A6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48E4D-AAFB-D0E3-165A-07F67CA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0D985-684D-1141-57DF-5E6371D3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24A7E-CC4A-3253-7EE3-97A8A14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33D06-AE4D-88A1-BC3A-4261852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50826-AF39-824D-9087-0C51DDCB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3AFD9-6241-DCB0-843E-8DDED00B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E4E07-143D-09ED-35D6-7A8D018E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6AB7-1145-E7BC-37AC-05C49AB3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7AF73-083E-2C33-28A3-9883C738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4DCC2-49FB-D709-39CC-92CA7A0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A455-44B9-3A2D-6205-B690945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7C3F8-0BCC-026B-EE09-F513AC65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C094-C879-0785-57BA-14DB4EA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BC23F-F755-0D66-1DF8-DE65DD3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235E9-98C5-434D-C9E4-02FFD2B2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6E1C-690E-C502-2DC6-FDF8856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0ABBD-9F71-EFAF-A4FD-F8CD930A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90737-5275-C8FE-2ACD-1C49763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115F-7A56-4E9D-AB05-9B140D4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B2125-D58D-EF8C-B9E6-6016B236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5910-B630-DE31-109D-965ED8C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AF2B-4053-9775-146C-08A4C807C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5C67-7A69-9FDE-312C-1A34CBAE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4A13D-9E0D-745A-B838-9E256938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B83A5-AE37-4DF4-E191-E072538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8F92B-CBB6-F28D-09FE-E675C7E4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4B67-8EBD-FA27-266E-A6A5D4F3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030AB-DC28-81E5-3056-D28C8376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5F6D5-B6C9-2732-0256-64789EC7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42143A-C77B-F4FD-C34B-78717EBAC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545BE0-287F-5918-C51A-A158C953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0E5A1-28FC-BCD2-A279-047961F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DB5A09-DED0-5D43-9AFF-B7D17E0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D6E0F-E5B0-C929-D6E4-81825BA9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CF17-0FF8-F819-6B83-C09F4AE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E7427-DF09-CE94-76AC-DFD1F20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CF3F7-6101-C442-3826-4F2681D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53E06-C10C-1DD1-4967-1AB2E975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B547CB-CC95-3637-4CA4-D87DFEB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059F7-C982-0B0B-4EFD-DFDB34B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2719C-BDCE-12F5-5851-D880807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5060-3487-6924-1E99-1FBBA066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CBD99-E1C5-5E4A-D4EC-D4D3F33D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39161-2F66-D186-EBAF-1F5A1213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7AC1C-8AF6-0683-2B01-D38201FD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DC02B-3F92-D2AD-4399-A3765502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96AB-88A3-4DBB-A5A1-2ED841F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3BCC-2EC5-9D9B-0FB9-5C20FA72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56DAA-EDEB-2057-50F8-CBFB08465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6A8E-0EE4-AE2D-FB26-434BEF72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68BD-0FE0-1730-14F0-A9364F21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47D0B-9FFF-65A0-71F0-C00119E2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AB5E7-B2C1-5264-37E8-2F46A9E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570F9A-D34B-39AF-100E-204BCA6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4B6EF-B013-7C36-D918-3B3E2941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12CD8-A9C2-3F04-9405-2E90BB08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0F04-3F05-452B-9A9E-EE4295773E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30007-69B4-9DD6-37CB-F60DB6924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82D0-50D7-8A65-0D29-59A80D01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자료형 변환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359228" y="1239271"/>
            <a:ext cx="96728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포함해서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문자열 데이터로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String()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값을 넣어서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dirty="0"/>
              <a:t>null</a:t>
            </a:r>
            <a:r>
              <a:rPr lang="ko-KR" altLang="ko-Kore-KR" dirty="0"/>
              <a:t>이면 </a:t>
            </a:r>
            <a:r>
              <a:rPr lang="en-US" altLang="ko-Kore-KR" dirty="0"/>
              <a:t>‘null’</a:t>
            </a:r>
            <a:r>
              <a:rPr lang="ko-KR" altLang="ko-Kore-KR" dirty="0"/>
              <a:t>로</a:t>
            </a:r>
            <a:r>
              <a:rPr lang="en-US" altLang="ko-Kore-KR" dirty="0"/>
              <a:t>, undefined</a:t>
            </a:r>
            <a:r>
              <a:rPr lang="ko-KR" altLang="ko-Kore-KR" dirty="0"/>
              <a:t>이면 </a:t>
            </a:r>
            <a:r>
              <a:rPr lang="en-US" altLang="ko-Kore-KR" dirty="0"/>
              <a:t>‘undefined’</a:t>
            </a:r>
            <a:r>
              <a:rPr lang="ko-KR" altLang="ko-Kore-KR" dirty="0"/>
              <a:t>로 변환</a:t>
            </a:r>
            <a:r>
              <a:rPr lang="en-US" altLang="ko-Kore-KR" dirty="0"/>
              <a:t>.</a:t>
            </a:r>
            <a:r>
              <a:rPr lang="ko-Kore-KR" altLang="en-US" dirty="0"/>
              <a:t> 그</a:t>
            </a:r>
            <a:r>
              <a:rPr lang="ko-KR" altLang="en-US"/>
              <a:t> 외에는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함수와 같다</a:t>
            </a:r>
            <a:r>
              <a:rPr lang="en-US" altLang="ko-KR" dirty="0"/>
              <a:t>.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533399" y="3058723"/>
            <a:ext cx="254943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4539904" y="3058723"/>
            <a:ext cx="6097508" cy="17348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isFull = false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논리형</a:t>
            </a:r>
            <a:endParaRPr lang="ko-KR" altLang="en-US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initValue = null    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형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String(isFull)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'false'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String(initValue)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'null'</a:t>
            </a:r>
            <a:endParaRPr lang="en-US" altLang="ko-Kore-KR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5CE1-D0E9-A220-2438-02098FDD9D91}"/>
              </a:ext>
            </a:extLst>
          </p:cNvPr>
          <p:cNvSpPr txBox="1"/>
          <p:nvPr/>
        </p:nvSpPr>
        <p:spPr>
          <a:xfrm>
            <a:off x="306647" y="319086"/>
            <a:ext cx="8821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String()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273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숫자형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8B49783-339E-8ACF-8400-497C7E3F6632}"/>
              </a:ext>
            </a:extLst>
          </p:cNvPr>
          <p:cNvSpPr txBox="1">
            <a:spLocks/>
          </p:cNvSpPr>
          <p:nvPr/>
        </p:nvSpPr>
        <p:spPr>
          <a:xfrm>
            <a:off x="541444" y="1141580"/>
            <a:ext cx="11281052" cy="31528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자료형으로 변환하기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다른 자료형을 숫자 자료형으로 변환할 때는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Number()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다른 문자가 들어있어서 숫자로 변환할 수 없는 문자열의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NaN</a:t>
            </a:r>
            <a:r>
              <a:rPr lang="en-US" altLang="ko-KR" sz="1600" dirty="0">
                <a:latin typeface="+mn-ea"/>
              </a:rPr>
              <a:t>(Not a Number)</a:t>
            </a:r>
            <a:r>
              <a:rPr lang="ko-KR" altLang="en-US" sz="1600" dirty="0">
                <a:latin typeface="+mn-ea"/>
              </a:rPr>
              <a:t>라는 값을 출력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400" dirty="0" err="1">
                <a:latin typeface="+mn-ea"/>
              </a:rPr>
              <a:t>NaN</a:t>
            </a:r>
            <a:r>
              <a:rPr lang="ko-KR" altLang="en-US" sz="1400" dirty="0">
                <a:latin typeface="+mn-ea"/>
              </a:rPr>
              <a:t>은 자바스크립트에서 숫자이지만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숫자로 나타낼 수 없는 숫자를 의미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숫자 연산자를 사용해 자료형 변환하기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434BD34-1E4C-CAE7-D3A8-2F9D6B6949F5}"/>
              </a:ext>
            </a:extLst>
          </p:cNvPr>
          <p:cNvGraphicFramePr>
            <a:graphicFrameLocks noGrp="1"/>
          </p:cNvGraphicFramePr>
          <p:nvPr/>
        </p:nvGraphicFramePr>
        <p:xfrm>
          <a:off x="1723014" y="2033966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Number("273")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(Number("273"))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 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379D4F-9ADC-536E-ADA5-C4E609729689}"/>
              </a:ext>
            </a:extLst>
          </p:cNvPr>
          <p:cNvSpPr txBox="1"/>
          <p:nvPr/>
        </p:nvSpPr>
        <p:spPr>
          <a:xfrm>
            <a:off x="5276210" y="2767255"/>
            <a:ext cx="1745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자료형은 숫자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B5A780D3-7E85-4360-677D-F2E7F015F6BC}"/>
              </a:ext>
            </a:extLst>
          </p:cNvPr>
          <p:cNvCxnSpPr>
            <a:cxnSpLocks/>
          </p:cNvCxnSpPr>
          <p:nvPr/>
        </p:nvCxnSpPr>
        <p:spPr>
          <a:xfrm>
            <a:off x="2950029" y="2936532"/>
            <a:ext cx="235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FAE99A6-F2D0-E8C6-B05F-65EA7E62250B}"/>
              </a:ext>
            </a:extLst>
          </p:cNvPr>
          <p:cNvGraphicFramePr>
            <a:graphicFrameLocks noGrp="1"/>
          </p:cNvGraphicFramePr>
          <p:nvPr/>
        </p:nvGraphicFramePr>
        <p:xfrm>
          <a:off x="1723014" y="4457270"/>
          <a:ext cx="305581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"52"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("52"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F340B3F-3F50-81B1-D9EE-B944BBF7635E}"/>
              </a:ext>
            </a:extLst>
          </p:cNvPr>
          <p:cNvGraphicFramePr>
            <a:graphicFrameLocks noGrp="1"/>
          </p:cNvGraphicFramePr>
          <p:nvPr/>
        </p:nvGraphicFramePr>
        <p:xfrm>
          <a:off x="5427506" y="4457270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true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false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3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0AC94-0888-1AC6-A8DB-9D296091C638}"/>
              </a:ext>
            </a:extLst>
          </p:cNvPr>
          <p:cNvSpPr txBox="1"/>
          <p:nvPr/>
        </p:nvSpPr>
        <p:spPr>
          <a:xfrm>
            <a:off x="631885" y="1348952"/>
            <a:ext cx="90534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문자열</a:t>
            </a:r>
            <a:r>
              <a:rPr lang="en-US" altLang="ko-KR" sz="1600" dirty="0"/>
              <a:t> </a:t>
            </a:r>
            <a:r>
              <a:rPr lang="ko-KR" altLang="ko-Kore-KR" sz="1600" dirty="0"/>
              <a:t>뿐만 아니라 </a:t>
            </a:r>
            <a:r>
              <a:rPr lang="en-US" altLang="ko-Kore-KR" sz="1600" dirty="0"/>
              <a:t>null</a:t>
            </a:r>
            <a:r>
              <a:rPr lang="ko-KR" altLang="ko-Kore-KR" sz="1600" dirty="0"/>
              <a:t>과 </a:t>
            </a:r>
            <a:r>
              <a:rPr lang="en-US" altLang="ko-Kore-KR" sz="1600" dirty="0" err="1"/>
              <a:t>undefind</a:t>
            </a:r>
            <a:r>
              <a:rPr lang="ko-KR" altLang="ko-Kore-KR" sz="1600" dirty="0"/>
              <a:t>를 포함해서 모든 자료형을 숫자로 변환할 수 있다 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90AB8-8CB5-6BA4-85D2-0EAF5849CF62}"/>
              </a:ext>
            </a:extLst>
          </p:cNvPr>
          <p:cNvSpPr txBox="1"/>
          <p:nvPr/>
        </p:nvSpPr>
        <p:spPr>
          <a:xfrm>
            <a:off x="732554" y="2142049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Number() </a:t>
            </a:r>
            <a:r>
              <a:rPr lang="ko-KR" altLang="ko-Kore-KR" sz="1600" b="1" dirty="0"/>
              <a:t>함수의 변환 규칙</a:t>
            </a:r>
            <a:endParaRPr lang="ko-Kore-KR" altLang="ko-Kore-KR" sz="16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EA7B23-B186-E44E-1E8B-5C3F4AC252D8}"/>
              </a:ext>
            </a:extLst>
          </p:cNvPr>
          <p:cNvGraphicFramePr>
            <a:graphicFrameLocks noGrp="1"/>
          </p:cNvGraphicFramePr>
          <p:nvPr/>
        </p:nvGraphicFramePr>
        <p:xfrm>
          <a:off x="840505" y="2545667"/>
          <a:ext cx="6347631" cy="3663462"/>
        </p:xfrm>
        <a:graphic>
          <a:graphicData uri="http://schemas.openxmlformats.org/drawingml/2006/table">
            <a:tbl>
              <a:tblPr firstRow="1" firstCol="1" bandRow="1"/>
              <a:tblGrid>
                <a:gridCol w="2337255">
                  <a:extLst>
                    <a:ext uri="{9D8B030D-6E8A-4147-A177-3AD203B41FA5}">
                      <a16:colId xmlns:a16="http://schemas.microsoft.com/office/drawing/2014/main" val="3115278943"/>
                    </a:ext>
                  </a:extLst>
                </a:gridCol>
                <a:gridCol w="4010376">
                  <a:extLst>
                    <a:ext uri="{9D8B030D-6E8A-4147-A177-3AD203B41FA5}">
                      <a16:colId xmlns:a16="http://schemas.microsoft.com/office/drawing/2014/main" val="1646580396"/>
                    </a:ext>
                  </a:extLst>
                </a:gridCol>
              </a:tblGrid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기존 유형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변환 결과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4149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992228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0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617547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숫자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숫자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512983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1448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47654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 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5577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61712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10</a:t>
                      </a:r>
                      <a:r>
                        <a:rPr lang="ko-KR" sz="1600" kern="100" dirty="0">
                          <a:effectLst/>
                        </a:rPr>
                        <a:t>진수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18343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5075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위 상황 외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9845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27269E-11FC-57A9-7456-F7AA3906F735}"/>
              </a:ext>
            </a:extLst>
          </p:cNvPr>
          <p:cNvSpPr txBox="1"/>
          <p:nvPr/>
        </p:nvSpPr>
        <p:spPr>
          <a:xfrm>
            <a:off x="7687522" y="4090094"/>
            <a:ext cx="3990312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Number(true)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Number("20")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20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Number("Hi?")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ore-KR" sz="18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NaN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A424-C73F-177B-99C6-9E4B488A7E7C}"/>
              </a:ext>
            </a:extLst>
          </p:cNvPr>
          <p:cNvSpPr txBox="1"/>
          <p:nvPr/>
        </p:nvSpPr>
        <p:spPr>
          <a:xfrm>
            <a:off x="306648" y="319086"/>
            <a:ext cx="10932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Number()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17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A23DFD-4DC4-FD5C-14F0-244424709CF1}"/>
              </a:ext>
            </a:extLst>
          </p:cNvPr>
          <p:cNvSpPr txBox="1"/>
          <p:nvPr/>
        </p:nvSpPr>
        <p:spPr>
          <a:xfrm>
            <a:off x="783771" y="1478184"/>
            <a:ext cx="85555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먼저</a:t>
            </a:r>
            <a:r>
              <a:rPr kumimoji="1" lang="ko-KR" altLang="en-US" sz="1600" b="1"/>
              <a:t> 생각해 보기</a:t>
            </a:r>
            <a:endParaRPr kumimoji="1"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화씨 온도를 섭씨 온도로 변환하는 공식은 무엇일까</a:t>
            </a:r>
            <a:r>
              <a:rPr lang="en-US" altLang="ko-Kore-KR" sz="1600" dirty="0"/>
              <a:t>?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프롬프트 창에서 받은 값을 정수로 변환할까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실수로 변환할까</a:t>
            </a:r>
            <a:r>
              <a:rPr lang="en-US" altLang="ko-Kore-KR" sz="1600" dirty="0"/>
              <a:t>?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E49B9-8AF0-4896-9FC8-1CB4FF8BD917}"/>
              </a:ext>
            </a:extLst>
          </p:cNvPr>
          <p:cNvSpPr txBox="1"/>
          <p:nvPr/>
        </p:nvSpPr>
        <p:spPr>
          <a:xfrm>
            <a:off x="707572" y="3289167"/>
            <a:ext cx="4970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구글링해서</a:t>
            </a:r>
            <a:r>
              <a:rPr kumimoji="1" lang="ko-KR" altLang="en-US" sz="1600"/>
              <a:t> 공식을 찾아보자</a:t>
            </a:r>
            <a:endParaRPr kumimoji="1" lang="en-US" altLang="ko-KR" sz="1600" dirty="0"/>
          </a:p>
          <a:p>
            <a:endParaRPr kumimoji="1" lang="en-US" altLang="ko-Kore-KR" sz="1600" dirty="0"/>
          </a:p>
          <a:p>
            <a:r>
              <a:rPr lang="ko-KR" altLang="ko-Kore-KR" sz="1600" dirty="0">
                <a:solidFill>
                  <a:schemeClr val="accent1"/>
                </a:solidFill>
              </a:rPr>
              <a:t>섭씨 온도</a:t>
            </a:r>
            <a:r>
              <a:rPr lang="en-US" altLang="ko-Kore-KR" sz="1600" dirty="0">
                <a:solidFill>
                  <a:schemeClr val="accent1"/>
                </a:solidFill>
              </a:rPr>
              <a:t> = (</a:t>
            </a:r>
            <a:r>
              <a:rPr lang="ko-KR" altLang="ko-Kore-KR" sz="1600" dirty="0">
                <a:solidFill>
                  <a:schemeClr val="accent1"/>
                </a:solidFill>
              </a:rPr>
              <a:t>화씨온도</a:t>
            </a:r>
            <a:r>
              <a:rPr lang="en-US" altLang="ko-Kore-KR" sz="1600" dirty="0">
                <a:solidFill>
                  <a:schemeClr val="accent1"/>
                </a:solidFill>
              </a:rPr>
              <a:t> - 32) / 1.8</a:t>
            </a:r>
            <a:endParaRPr lang="ko-Kore-KR" altLang="ko-Kore-KR" sz="1600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0EE9E9-3421-16E5-7B7A-DB6A4D4C81C4}"/>
              </a:ext>
            </a:extLst>
          </p:cNvPr>
          <p:cNvSpPr/>
          <p:nvPr/>
        </p:nvSpPr>
        <p:spPr>
          <a:xfrm>
            <a:off x="3471618" y="3720054"/>
            <a:ext cx="498497" cy="448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45C2E-7C0E-2E57-86EC-4A92811EC1E0}"/>
              </a:ext>
            </a:extLst>
          </p:cNvPr>
          <p:cNvSpPr txBox="1"/>
          <p:nvPr/>
        </p:nvSpPr>
        <p:spPr>
          <a:xfrm>
            <a:off x="715286" y="4519996"/>
            <a:ext cx="445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rgbClr val="C00000"/>
                </a:solidFill>
              </a:rPr>
              <a:t>실수로</a:t>
            </a:r>
            <a:r>
              <a:rPr kumimoji="1" lang="ko-KR" altLang="en-US" sz="1400">
                <a:solidFill>
                  <a:srgbClr val="C00000"/>
                </a:solidFill>
              </a:rPr>
              <a:t> 나누는 부분이 있으니 결괏값도 실수일 수 있다</a:t>
            </a:r>
            <a:r>
              <a:rPr kumimoji="1" lang="en-US" altLang="ko-KR" sz="1400" dirty="0">
                <a:solidFill>
                  <a:srgbClr val="C00000"/>
                </a:solidFill>
              </a:rPr>
              <a:t>.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C958FA-7FD5-8EC9-99EC-AD65A3465DC6}"/>
              </a:ext>
            </a:extLst>
          </p:cNvPr>
          <p:cNvCxnSpPr>
            <a:endCxn id="6" idx="3"/>
          </p:cNvCxnSpPr>
          <p:nvPr/>
        </p:nvCxnSpPr>
        <p:spPr>
          <a:xfrm flipV="1">
            <a:off x="3605349" y="4168702"/>
            <a:ext cx="115518" cy="2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67A1B2-5AA1-CDAB-BD60-9FD159690947}"/>
              </a:ext>
            </a:extLst>
          </p:cNvPr>
          <p:cNvSpPr txBox="1"/>
          <p:nvPr/>
        </p:nvSpPr>
        <p:spPr>
          <a:xfrm>
            <a:off x="5677990" y="3148845"/>
            <a:ext cx="5525328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(f - 32) / 1.8;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8AD99-A6A8-D41F-F95B-8DD72DF8287B}"/>
              </a:ext>
            </a:extLst>
          </p:cNvPr>
          <p:cNvSpPr txBox="1"/>
          <p:nvPr/>
        </p:nvSpPr>
        <p:spPr>
          <a:xfrm>
            <a:off x="306648" y="319086"/>
            <a:ext cx="9321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화씨 온도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섭씨 온도 변환기</a:t>
            </a:r>
          </a:p>
        </p:txBody>
      </p:sp>
    </p:spTree>
    <p:extLst>
      <p:ext uri="{BB962C8B-B14F-4D97-AF65-F5344CB8AC3E}">
        <p14:creationId xmlns:p14="http://schemas.microsoft.com/office/powerpoint/2010/main" val="357102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20F1B4-5E2C-7751-BEB0-B4CB8EAC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695045" y="547599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6B32C7-5781-3C2F-60FF-22BB627D8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20"/>
          <a:stretch/>
        </p:blipFill>
        <p:spPr bwMode="auto">
          <a:xfrm>
            <a:off x="4333123" y="605795"/>
            <a:ext cx="3093183" cy="134919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AE4D2-CC68-7D38-C83D-9DAF77CEBA13}"/>
              </a:ext>
            </a:extLst>
          </p:cNvPr>
          <p:cNvSpPr txBox="1"/>
          <p:nvPr/>
        </p:nvSpPr>
        <p:spPr>
          <a:xfrm>
            <a:off x="6791045" y="1732006"/>
            <a:ext cx="4392549" cy="698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dirty="0" err="1">
                <a:solidFill>
                  <a:srgbClr val="FF0000"/>
                </a:solidFill>
              </a:rPr>
              <a:t>소숫점</a:t>
            </a:r>
            <a:r>
              <a:rPr lang="ko-KR" altLang="ko-Kore-KR" sz="1400" dirty="0">
                <a:solidFill>
                  <a:srgbClr val="FF0000"/>
                </a:solidFill>
              </a:rPr>
              <a:t> 이하 자리가 너무 많이 </a:t>
            </a:r>
            <a:r>
              <a:rPr lang="ko-KR" altLang="ko-Kore-KR" sz="1400" dirty="0">
                <a:solidFill>
                  <a:schemeClr val="accent1"/>
                </a:solidFill>
              </a:rPr>
              <a:t>나타나는 경우가</a:t>
            </a:r>
            <a:r>
              <a:rPr lang="ko-Kore-KR" altLang="en-US" sz="1400" dirty="0">
                <a:solidFill>
                  <a:schemeClr val="accent1"/>
                </a:solidFill>
              </a:rPr>
              <a:t> 생김</a:t>
            </a:r>
            <a:endParaRPr lang="en-US" altLang="ko-Kore-KR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kumimoji="1" lang="ko-Kore-KR" altLang="en-US" sz="1400" dirty="0">
                <a:solidFill>
                  <a:schemeClr val="accent1"/>
                </a:solidFill>
                <a:sym typeface="Wingdings" pitchFamily="2" charset="2"/>
              </a:rPr>
              <a:t> 소숫점</a:t>
            </a:r>
            <a:r>
              <a:rPr kumimoji="1" lang="ko-KR" altLang="en-US" sz="1400">
                <a:solidFill>
                  <a:schemeClr val="accent1"/>
                </a:solidFill>
                <a:sym typeface="Wingdings" pitchFamily="2" charset="2"/>
              </a:rPr>
              <a:t> 이하 자릿수를 지정하자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2B5D1-57F9-3D2A-D511-884F110780D9}"/>
              </a:ext>
            </a:extLst>
          </p:cNvPr>
          <p:cNvSpPr txBox="1"/>
          <p:nvPr/>
        </p:nvSpPr>
        <p:spPr>
          <a:xfrm>
            <a:off x="695045" y="2727392"/>
            <a:ext cx="86509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실수의 소수점 자릿수를 고정하려면</a:t>
            </a:r>
            <a:r>
              <a:rPr lang="ko-Kore-KR" altLang="en-US" sz="1600" dirty="0"/>
              <a:t> </a:t>
            </a:r>
            <a:r>
              <a:rPr lang="en-US" altLang="ko-Kore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 </a:t>
            </a:r>
            <a:r>
              <a:rPr lang="en-US" altLang="ko-Kore-KR" sz="1600" dirty="0" err="1"/>
              <a:t>toFixed</a:t>
            </a:r>
            <a:r>
              <a:rPr lang="en-US" altLang="ko-Kore-KR" sz="1600" dirty="0"/>
              <a:t>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이나 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(2)</a:t>
            </a:r>
            <a:r>
              <a:rPr kumimoji="1" lang="ko-KR" altLang="en-US" sz="1600" dirty="0"/>
              <a:t>처럼 괄호 안에 자릿수만 지정하면 됨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1E6F7-5BF5-ACDA-6378-982268B9C910}"/>
              </a:ext>
            </a:extLst>
          </p:cNvPr>
          <p:cNvSpPr txBox="1"/>
          <p:nvPr/>
        </p:nvSpPr>
        <p:spPr>
          <a:xfrm>
            <a:off x="695045" y="3759215"/>
            <a:ext cx="569704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((f - 32) / 1.8)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toFixed</a:t>
            </a: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48C1995-A3E9-34CC-C7F7-D58D4E5DA3EE}"/>
              </a:ext>
            </a:extLst>
          </p:cNvPr>
          <p:cNvCxnSpPr>
            <a:stCxn id="8" idx="1"/>
          </p:cNvCxnSpPr>
          <p:nvPr/>
        </p:nvCxnSpPr>
        <p:spPr>
          <a:xfrm rot="10800000">
            <a:off x="6096001" y="1386119"/>
            <a:ext cx="695045" cy="695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94F63A8-26E3-3D36-BE2B-306723F62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66"/>
          <a:stretch/>
        </p:blipFill>
        <p:spPr bwMode="auto">
          <a:xfrm>
            <a:off x="7319501" y="4781878"/>
            <a:ext cx="3230481" cy="12524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8644B-F605-709F-607D-7A01CCFCB962}"/>
              </a:ext>
            </a:extLst>
          </p:cNvPr>
          <p:cNvSpPr txBox="1"/>
          <p:nvPr/>
        </p:nvSpPr>
        <p:spPr>
          <a:xfrm>
            <a:off x="7472924" y="6297053"/>
            <a:ext cx="278634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</a:rPr>
              <a:t>소숫점</a:t>
            </a:r>
            <a:r>
              <a:rPr lang="ko-KR" altLang="en-US" sz="1600" dirty="0">
                <a:solidFill>
                  <a:schemeClr val="accent1"/>
                </a:solidFill>
              </a:rPr>
              <a:t> 이하 한자리만 표시됨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8982EA-5671-0626-EC3D-8814DC16778F}"/>
              </a:ext>
            </a:extLst>
          </p:cNvPr>
          <p:cNvCxnSpPr>
            <a:cxnSpLocks/>
          </p:cNvCxnSpPr>
          <p:nvPr/>
        </p:nvCxnSpPr>
        <p:spPr>
          <a:xfrm flipV="1">
            <a:off x="8866094" y="5895703"/>
            <a:ext cx="0" cy="40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688E11C-BC4A-C5BE-ACC0-DFC5C259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7319502" y="3262067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1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6A000-C8BE-CEB7-472F-4AEF35E63598}"/>
              </a:ext>
            </a:extLst>
          </p:cNvPr>
          <p:cNvSpPr txBox="1"/>
          <p:nvPr/>
        </p:nvSpPr>
        <p:spPr>
          <a:xfrm>
            <a:off x="703821" y="1314886"/>
            <a:ext cx="609750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partseInt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정수로 변환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parseFloat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실수로 변환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24614-68E7-5682-F29A-E400D5F4674E}"/>
              </a:ext>
            </a:extLst>
          </p:cNvPr>
          <p:cNvSpPr txBox="1"/>
          <p:nvPr/>
        </p:nvSpPr>
        <p:spPr>
          <a:xfrm>
            <a:off x="1023193" y="2792021"/>
            <a:ext cx="7806350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."));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85E4-0358-CD9E-1E88-65C4C8C6FFCE}"/>
              </a:ext>
            </a:extLst>
          </p:cNvPr>
          <p:cNvSpPr txBox="1"/>
          <p:nvPr/>
        </p:nvSpPr>
        <p:spPr>
          <a:xfrm>
            <a:off x="1023193" y="3730755"/>
            <a:ext cx="609750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bodyHeat = prompt("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체온은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parseFloat(bodyHeat)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36.4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2941C-0DB4-3944-191A-8A21D4726C95}"/>
              </a:ext>
            </a:extLst>
          </p:cNvPr>
          <p:cNvSpPr txBox="1"/>
          <p:nvPr/>
        </p:nvSpPr>
        <p:spPr>
          <a:xfrm>
            <a:off x="306648" y="319086"/>
            <a:ext cx="10867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parseInt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parseFloat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누적 예제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7726DA6-5E2F-78C7-06AA-75AA87F33DAA}"/>
              </a:ext>
            </a:extLst>
          </p:cNvPr>
          <p:cNvSpPr txBox="1">
            <a:spLocks/>
          </p:cNvSpPr>
          <p:nvPr/>
        </p:nvSpPr>
        <p:spPr>
          <a:xfrm>
            <a:off x="399929" y="11143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inch</a:t>
            </a:r>
            <a:r>
              <a:rPr lang="ko-KR" altLang="en-US"/>
              <a:t>를 </a:t>
            </a:r>
            <a:r>
              <a:rPr lang="en-US" altLang="ko-KR"/>
              <a:t>cm </a:t>
            </a:r>
            <a:r>
              <a:rPr lang="ko-KR" altLang="en-US"/>
              <a:t>단위로 변경하기</a:t>
            </a:r>
            <a:r>
              <a:rPr lang="en-US" altLang="ko-KR"/>
              <a:t>(</a:t>
            </a:r>
            <a:r>
              <a:rPr lang="ko-KR" altLang="en-US"/>
              <a:t>소스 코드 </a:t>
            </a:r>
            <a:r>
              <a:rPr lang="en-US" altLang="ko-KR"/>
              <a:t>2-3-3.html)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2CA3701-CDF2-78DA-89F0-9368E87C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85031"/>
              </p:ext>
            </p:extLst>
          </p:nvPr>
        </p:nvGraphicFramePr>
        <p:xfrm>
          <a:off x="690962" y="2101444"/>
          <a:ext cx="678375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단위의 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입력받은 데이터를 숫자형으로 변경하고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cm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inch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cm = inch * 2.54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alert(`${inch}inch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${cm}cm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429684-0B41-7322-9DD8-543092D4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76" y="2023842"/>
            <a:ext cx="3583964" cy="16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716279" y="1205665"/>
            <a:ext cx="499223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다른 유형의 데이터를 논리형 데이터로 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ore-KR" dirty="0"/>
              <a:t>함수</a:t>
            </a:r>
            <a:r>
              <a:rPr lang="ko-KR" altLang="en-US" dirty="0"/>
              <a:t>의</a:t>
            </a:r>
            <a:r>
              <a:rPr lang="ko-KR" altLang="ko-Kore-KR" dirty="0"/>
              <a:t> 괄호 안에 </a:t>
            </a:r>
            <a:r>
              <a:rPr lang="ko-KR" altLang="ko-Kore-KR" dirty="0" err="1"/>
              <a:t>원랫값을</a:t>
            </a:r>
            <a:r>
              <a:rPr lang="ko-KR" altLang="ko-Kore-KR" dirty="0"/>
              <a:t> 넣</a:t>
            </a:r>
            <a:r>
              <a:rPr lang="ko-KR" altLang="en-US" dirty="0"/>
              <a:t>는다</a:t>
            </a:r>
            <a:r>
              <a:rPr lang="en-US" altLang="ko-KR" dirty="0"/>
              <a:t>.</a:t>
            </a:r>
            <a:endParaRPr lang="ko-Kore-KR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199" y="2256174"/>
            <a:ext cx="364326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97D31-83F4-31D9-F14B-A425D57F5716}"/>
              </a:ext>
            </a:extLst>
          </p:cNvPr>
          <p:cNvSpPr txBox="1"/>
          <p:nvPr/>
        </p:nvSpPr>
        <p:spPr>
          <a:xfrm>
            <a:off x="781552" y="3133954"/>
            <a:ext cx="36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논리형으로</a:t>
            </a:r>
            <a:r>
              <a:rPr kumimoji="1" lang="ko-KR" altLang="en-US" b="1"/>
              <a:t> 변환할 때의 규칙</a:t>
            </a:r>
            <a:endParaRPr kumimoji="1" lang="ko-Kore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87465-8F3D-BD6A-317A-C86ACE2EA658}"/>
              </a:ext>
            </a:extLst>
          </p:cNvPr>
          <p:cNvGraphicFramePr>
            <a:graphicFrameLocks noGrp="1"/>
          </p:cNvGraphicFramePr>
          <p:nvPr/>
        </p:nvGraphicFramePr>
        <p:xfrm>
          <a:off x="781552" y="3609636"/>
          <a:ext cx="6350768" cy="2827376"/>
        </p:xfrm>
        <a:graphic>
          <a:graphicData uri="http://schemas.openxmlformats.org/drawingml/2006/table">
            <a:tbl>
              <a:tblPr firstRow="1" firstCol="1" bandRow="1"/>
              <a:tblGrid>
                <a:gridCol w="1173933">
                  <a:extLst>
                    <a:ext uri="{9D8B030D-6E8A-4147-A177-3AD203B41FA5}">
                      <a16:colId xmlns:a16="http://schemas.microsoft.com/office/drawing/2014/main" val="1681496600"/>
                    </a:ext>
                  </a:extLst>
                </a:gridCol>
                <a:gridCol w="2468469">
                  <a:extLst>
                    <a:ext uri="{9D8B030D-6E8A-4147-A177-3AD203B41FA5}">
                      <a16:colId xmlns:a16="http://schemas.microsoft.com/office/drawing/2014/main" val="1613877429"/>
                    </a:ext>
                  </a:extLst>
                </a:gridCol>
                <a:gridCol w="2708366">
                  <a:extLst>
                    <a:ext uri="{9D8B030D-6E8A-4147-A177-3AD203B41FA5}">
                      <a16:colId xmlns:a16="http://schemas.microsoft.com/office/drawing/2014/main" val="558497595"/>
                    </a:ext>
                  </a:extLst>
                </a:gridCol>
              </a:tblGrid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true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false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398497"/>
                  </a:ext>
                </a:extLst>
              </a:tr>
              <a:tr h="644492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숫자형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ko-KR" sz="1600" kern="100">
                          <a:effectLst/>
                        </a:rPr>
                        <a:t>이 아닌 값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02628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빈 문자열이 아닌 모든 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4926892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undefined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-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7393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511D5D-CFB2-FE56-5909-21679A2F981E}"/>
              </a:ext>
            </a:extLst>
          </p:cNvPr>
          <p:cNvSpPr txBox="1"/>
          <p:nvPr/>
        </p:nvSpPr>
        <p:spPr>
          <a:xfrm>
            <a:off x="7540763" y="4484715"/>
            <a:ext cx="4376597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Boolean(5 * 4)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Boolean("Hi?")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Boolean(undefined)   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C173C-6003-3C8E-AEE8-AC1F8F81DAF8}"/>
              </a:ext>
            </a:extLst>
          </p:cNvPr>
          <p:cNvSpPr txBox="1"/>
          <p:nvPr/>
        </p:nvSpPr>
        <p:spPr>
          <a:xfrm>
            <a:off x="306647" y="319086"/>
            <a:ext cx="8973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Boolean()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3562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자료형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9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537F324-306B-CF99-82CE-4F333C64FF62}"/>
              </a:ext>
            </a:extLst>
          </p:cNvPr>
          <p:cNvSpPr txBox="1">
            <a:spLocks/>
          </p:cNvSpPr>
          <p:nvPr/>
        </p:nvSpPr>
        <p:spPr>
          <a:xfrm>
            <a:off x="455474" y="12395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불 자료형으로 변환하기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다른 자료형을 불 자료형으로 변환할 때는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Boolean()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대부분의 자료는 불로 변환했을 때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변환되나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0,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NaN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'...'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혹은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"..."(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빈 문자열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), null, undefined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개의 자료형은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변환됨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논리 부정 연산자를 사용해 자료형 변환하기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Boolean() </a:t>
            </a:r>
            <a:r>
              <a:rPr lang="ko-KR" altLang="en-US" sz="1400" dirty="0">
                <a:latin typeface="+mn-ea"/>
              </a:rPr>
              <a:t>함수를 사용하지 않고 논리 부정 연산자</a:t>
            </a:r>
            <a:r>
              <a:rPr lang="en-US" altLang="ko-KR" sz="1400" dirty="0">
                <a:latin typeface="+mn-ea"/>
              </a:rPr>
              <a:t>(!)</a:t>
            </a:r>
            <a:r>
              <a:rPr lang="ko-KR" altLang="en-US" sz="1400" dirty="0">
                <a:latin typeface="+mn-ea"/>
              </a:rPr>
              <a:t>를 사용해서 다른 자료형을 불 자료형으로 변환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불이 아닌 다른 자료에 논리 부정 연산자를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번 사용하면 불 자료형으로 변환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BDC125-5225-690D-0C83-4104EF63CFBF}"/>
              </a:ext>
            </a:extLst>
          </p:cNvPr>
          <p:cNvGraphicFramePr>
            <a:graphicFrameLocks noGrp="1"/>
          </p:cNvGraphicFramePr>
          <p:nvPr/>
        </p:nvGraphicFramePr>
        <p:xfrm>
          <a:off x="1637043" y="2659302"/>
          <a:ext cx="6783754" cy="157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  <a:gridCol w="3391877">
                  <a:extLst>
                    <a:ext uri="{9D8B030D-6E8A-4147-A177-3AD203B41FA5}">
                      <a16:colId xmlns:a16="http://schemas.microsoft.com/office/drawing/2014/main" val="377995195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Boolean("")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Boolean(null)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5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141CF-AAD7-AF9D-83CE-BB402D2BAA32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FC658-DC5D-B959-F51F-0055F531CEFE}"/>
              </a:ext>
            </a:extLst>
          </p:cNvPr>
          <p:cNvSpPr txBox="1"/>
          <p:nvPr/>
        </p:nvSpPr>
        <p:spPr>
          <a:xfrm>
            <a:off x="359227" y="1394350"/>
            <a:ext cx="6377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cm를</a:t>
            </a:r>
            <a:r>
              <a:rPr lang="ko-KR" altLang="en-US" dirty="0"/>
              <a:t> </a:t>
            </a:r>
            <a:r>
              <a:rPr lang="ko-KR" altLang="en-US" dirty="0" err="1"/>
              <a:t>inch</a:t>
            </a:r>
            <a:r>
              <a:rPr lang="ko-KR" altLang="en-US" dirty="0"/>
              <a:t> 단위로 변환하여 출력하는 프로그램을 만들어 보기. 1cm는 0.393701inch로 변환할 수 있음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B11069-FE03-2055-B5E9-300EB735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8296"/>
              </p:ext>
            </p:extLst>
          </p:nvPr>
        </p:nvGraphicFramePr>
        <p:xfrm>
          <a:off x="611273" y="2831501"/>
          <a:ext cx="41460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입력을 숫자로 변경하고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65C6C6E6-84C5-BC90-F9FA-D9AAE159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84" y="2613176"/>
            <a:ext cx="5908243" cy="25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7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A978C-797C-CD21-A2CF-3E9E1B5F7B0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2405-4357-B1BE-6DE4-9D6569F2A3B1}"/>
              </a:ext>
            </a:extLst>
          </p:cNvPr>
          <p:cNvSpPr txBox="1"/>
          <p:nvPr/>
        </p:nvSpPr>
        <p:spPr>
          <a:xfrm>
            <a:off x="625929" y="18981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입력받아</a:t>
            </a:r>
            <a:r>
              <a:rPr lang="ko-KR" altLang="en-US" dirty="0"/>
              <a:t> 원의 넓이와 둘레를 구하는 프로그램을 만들어 보기. ‘넓이 = 3.14 * 반지름 * 반지름’, ‘둘레 = 2 * 3.14 * </a:t>
            </a:r>
            <a:r>
              <a:rPr lang="ko-KR" altLang="en-US" dirty="0" err="1"/>
              <a:t>반지름’이라는</a:t>
            </a:r>
            <a:r>
              <a:rPr lang="ko-KR" altLang="en-US" dirty="0"/>
              <a:t> 공식으로 구할 수 있음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A37A441B-CFAB-4A29-A947-20F38623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84" y="1942192"/>
            <a:ext cx="4611287" cy="284836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6CA5068-02EF-2E3F-0B09-B42267ED5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99479"/>
              </p:ext>
            </p:extLst>
          </p:nvPr>
        </p:nvGraphicFramePr>
        <p:xfrm>
          <a:off x="780001" y="3543299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6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A978C-797C-CD21-A2CF-3E9E1B5F7B0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5178D-CB0B-510B-B131-962F3C746056}"/>
              </a:ext>
            </a:extLst>
          </p:cNvPr>
          <p:cNvSpPr txBox="1"/>
          <p:nvPr/>
        </p:nvSpPr>
        <p:spPr>
          <a:xfrm>
            <a:off x="417301" y="1427006"/>
            <a:ext cx="6155871" cy="935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 환율을 기반으로 사용자에게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달러(USD)에서 원화(KRW)로 환율을 변환하는 프로그램을 만들어보기. 현재 집필 시점의 환율은 1달러=1207원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29E2A-D0C3-EC43-7F39-73B1212D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71" y="1562232"/>
            <a:ext cx="4846646" cy="2494267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C587045-0D72-D045-A7FC-52FBB4E94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74515"/>
              </p:ext>
            </p:extLst>
          </p:nvPr>
        </p:nvGraphicFramePr>
        <p:xfrm>
          <a:off x="607655" y="3011116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3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DE242-7924-254B-DC73-31246E9C3AA6}"/>
              </a:ext>
            </a:extLst>
          </p:cNvPr>
          <p:cNvSpPr txBox="1"/>
          <p:nvPr/>
        </p:nvSpPr>
        <p:spPr>
          <a:xfrm>
            <a:off x="704079" y="1342072"/>
            <a:ext cx="1009687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다른 언어와 다르게 프로그램 실행 중에 자료형이 변환되는 언어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자동으로 형이 변환될 때에도 있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다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이런 상황을 미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리 알아 두지 않으면 오류를 발생시키기도 하고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처음에 예상했던 것과 다른 결과가 나올 수도 있습니다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94EEB-690B-7E30-E044-712A9CBF1B93}"/>
              </a:ext>
            </a:extLst>
          </p:cNvPr>
          <p:cNvSpPr txBox="1"/>
          <p:nvPr/>
        </p:nvSpPr>
        <p:spPr>
          <a:xfrm>
            <a:off x="895710" y="2979283"/>
            <a:ext cx="482776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C </a:t>
            </a:r>
            <a:r>
              <a:rPr lang="ko-KR" altLang="en-US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언어나 자바 등 일반 프로그래밍 언어</a:t>
            </a: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변수의 자료형을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자료형에 맞는 값만 변수에 저장 가능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자료형으로 인한 프로그램의 오류 방지 가능</a:t>
            </a:r>
            <a:endParaRPr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CE0E-1F79-9847-16C1-FF76FBF9FF8D}"/>
              </a:ext>
            </a:extLst>
          </p:cNvPr>
          <p:cNvSpPr txBox="1"/>
          <p:nvPr/>
        </p:nvSpPr>
        <p:spPr>
          <a:xfrm>
            <a:off x="1061130" y="5101683"/>
            <a:ext cx="449691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int num = 20    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정수형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 *name = "John"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</a:t>
            </a:r>
            <a:r>
              <a:rPr lang="en-US" altLang="ko-Kore-KR" sz="14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C61E9-DD3E-3CDA-D3E5-149E1ECA47E5}"/>
              </a:ext>
            </a:extLst>
          </p:cNvPr>
          <p:cNvSpPr txBox="1"/>
          <p:nvPr/>
        </p:nvSpPr>
        <p:spPr>
          <a:xfrm>
            <a:off x="6164827" y="2979283"/>
            <a:ext cx="5731082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</a:t>
            </a:r>
            <a:endParaRPr lang="en-US" altLang="ko-KR" sz="3200" b="1" kern="0" dirty="0">
              <a:solidFill>
                <a:srgbClr val="FF0000"/>
              </a:solidFill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자료형 지정하지 않음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변수에 값을 저장할 때 자료형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편리하긴</a:t>
            </a:r>
            <a:r>
              <a:rPr lang="ko-KR" altLang="en-US" sz="160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일관성 있게 유지하기 힘들다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8D6A-74B9-81B1-952B-81E0DEC4CF1B}"/>
              </a:ext>
            </a:extLst>
          </p:cNvPr>
          <p:cNvSpPr txBox="1"/>
          <p:nvPr/>
        </p:nvSpPr>
        <p:spPr>
          <a:xfrm>
            <a:off x="6406083" y="5152263"/>
            <a:ext cx="325172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20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"John"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50DB1-848C-10EA-0C6A-81BA3532B67D}"/>
              </a:ext>
            </a:extLst>
          </p:cNvPr>
          <p:cNvSpPr txBox="1"/>
          <p:nvPr/>
        </p:nvSpPr>
        <p:spPr>
          <a:xfrm>
            <a:off x="306648" y="319086"/>
            <a:ext cx="7199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형 변환</a:t>
            </a:r>
          </a:p>
        </p:txBody>
      </p:sp>
    </p:spTree>
    <p:extLst>
      <p:ext uri="{BB962C8B-B14F-4D97-AF65-F5344CB8AC3E}">
        <p14:creationId xmlns:p14="http://schemas.microsoft.com/office/powerpoint/2010/main" val="32707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E6ECA-489A-E2D8-0D2E-3F06C744137B}"/>
              </a:ext>
            </a:extLst>
          </p:cNvPr>
          <p:cNvSpPr txBox="1"/>
          <p:nvPr/>
        </p:nvSpPr>
        <p:spPr>
          <a:xfrm>
            <a:off x="909873" y="1341583"/>
            <a:ext cx="730614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변수에</a:t>
            </a:r>
            <a:r>
              <a:rPr kumimoji="1" lang="ko-KR" altLang="en-US" sz="1600"/>
              <a:t> 값을 저장할 때 자료형이 결정되기도 하지만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연산을 할 때 자료형이 자동으로 변환된다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주의해야 함</a:t>
            </a:r>
            <a:r>
              <a:rPr kumimoji="1" lang="en-US" altLang="ko-KR" sz="16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문자열을 사칙 연산에 사용하면 자동으로 숫자형으로 변환됨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숫자와 문자열을 연결하면 숫자가 문자열로 변환됨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CD84-8EAF-436E-9324-445645398D0E}"/>
              </a:ext>
            </a:extLst>
          </p:cNvPr>
          <p:cNvSpPr txBox="1"/>
          <p:nvPr/>
        </p:nvSpPr>
        <p:spPr>
          <a:xfrm>
            <a:off x="1207991" y="3592406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= "20"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two = 10     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8ED24-8691-4E5D-7751-01EA67975612}"/>
              </a:ext>
            </a:extLst>
          </p:cNvPr>
          <p:cNvSpPr txBox="1"/>
          <p:nvPr/>
        </p:nvSpPr>
        <p:spPr>
          <a:xfrm>
            <a:off x="1207991" y="4647064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+ two   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"2010”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/>
              <a:t>one - two  </a:t>
            </a:r>
            <a:r>
              <a:rPr lang="ko-KR" altLang="en-US" sz="1600"/>
              <a:t>         </a:t>
            </a:r>
            <a:r>
              <a:rPr lang="en-US" altLang="ko-Kore-KR" sz="1400">
                <a:solidFill>
                  <a:schemeClr val="bg1">
                    <a:lumMod val="50000"/>
                  </a:schemeClr>
                </a:solidFill>
              </a:rPr>
              <a:t>// 10</a:t>
            </a:r>
            <a:endParaRPr lang="ko-Kore-KR" altLang="ko-Kore-KR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8C4AB-0AAB-275A-2BE8-E950621552A1}"/>
              </a:ext>
            </a:extLst>
          </p:cNvPr>
          <p:cNvSpPr txBox="1"/>
          <p:nvPr/>
        </p:nvSpPr>
        <p:spPr>
          <a:xfrm>
            <a:off x="5562708" y="3393752"/>
            <a:ext cx="590285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b="1" dirty="0"/>
              <a:t>+</a:t>
            </a:r>
            <a:r>
              <a:rPr kumimoji="1" lang="ko-KR" altLang="en-US" sz="1400" b="1" dirty="0"/>
              <a:t> 연산자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앞이나 뒤에 문자열이 있으면 </a:t>
            </a:r>
            <a:r>
              <a:rPr kumimoji="1" lang="en-US" altLang="ko-KR" sz="1400" dirty="0"/>
              <a:t>＂</a:t>
            </a:r>
            <a:r>
              <a:rPr kumimoji="1" lang="ko-KR" altLang="en-US" sz="1400" dirty="0"/>
              <a:t>연결 연산자</a:t>
            </a:r>
            <a:r>
              <a:rPr kumimoji="1" lang="en-US" altLang="ko-KR" sz="1400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앞뒤에 숫자가 있으면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더하기 연산자</a:t>
            </a:r>
            <a:r>
              <a:rPr kumimoji="1" lang="en-US" altLang="ko-KR" sz="1400" dirty="0"/>
              <a:t>”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775F5-2A0F-900B-4427-F3A05536E7AF}"/>
              </a:ext>
            </a:extLst>
          </p:cNvPr>
          <p:cNvSpPr txBox="1"/>
          <p:nvPr/>
        </p:nvSpPr>
        <p:spPr>
          <a:xfrm>
            <a:off x="5562708" y="4647064"/>
            <a:ext cx="59028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/>
              <a:t>-,</a:t>
            </a:r>
            <a:r>
              <a:rPr kumimoji="1" lang="ko-KR" altLang="en-US" sz="1400" b="1"/>
              <a:t> *</a:t>
            </a:r>
            <a:r>
              <a:rPr kumimoji="1" lang="en-US" altLang="ko-KR" sz="1400" b="1"/>
              <a:t>,</a:t>
            </a:r>
            <a:r>
              <a:rPr kumimoji="1" lang="ko-KR" altLang="en-US" sz="1400" b="1"/>
              <a:t> </a:t>
            </a:r>
            <a:r>
              <a:rPr kumimoji="1" lang="en-US" altLang="ko-KR" sz="1400" b="1"/>
              <a:t>/</a:t>
            </a:r>
            <a:r>
              <a:rPr kumimoji="1" lang="ko-KR" altLang="en-US" sz="1400" b="1"/>
              <a:t> 연산자</a:t>
            </a:r>
            <a:endParaRPr kumimoji="1"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/>
              <a:t>기호 앞이나 뒤에 문자열이 있으면 숫자로 인식함</a:t>
            </a:r>
            <a:endParaRPr kumimoji="1" lang="ko-Kore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7B80A-E747-5E45-64F3-D9D642E9B793}"/>
              </a:ext>
            </a:extLst>
          </p:cNvPr>
          <p:cNvSpPr txBox="1"/>
          <p:nvPr/>
        </p:nvSpPr>
        <p:spPr>
          <a:xfrm>
            <a:off x="306648" y="319086"/>
            <a:ext cx="3485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자동 형 변환</a:t>
            </a:r>
          </a:p>
        </p:txBody>
      </p:sp>
    </p:spTree>
    <p:extLst>
      <p:ext uri="{BB962C8B-B14F-4D97-AF65-F5344CB8AC3E}">
        <p14:creationId xmlns:p14="http://schemas.microsoft.com/office/powerpoint/2010/main" val="2260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37AC-315F-B01C-5996-FEF2D9F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ore-KR" altLang="en-US" sz="2800" dirty="0"/>
              <a:t>프롬프트</a:t>
            </a:r>
            <a:r>
              <a:rPr kumimoji="1" lang="ko-KR" altLang="en-US" sz="2800"/>
              <a:t> 창에서 값을 입력 받으면 그 값은 문자열</a:t>
            </a:r>
            <a:endParaRPr kumimoji="1" lang="ko-Kore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6E9EF-ADEC-FF6C-F09F-875B447E68F2}"/>
              </a:ext>
            </a:extLst>
          </p:cNvPr>
          <p:cNvSpPr txBox="1"/>
          <p:nvPr/>
        </p:nvSpPr>
        <p:spPr>
          <a:xfrm>
            <a:off x="755835" y="1389176"/>
            <a:ext cx="6097508" cy="9577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3F912-C24D-3C98-4DD3-8105474EF2E8}"/>
              </a:ext>
            </a:extLst>
          </p:cNvPr>
          <p:cNvSpPr txBox="1"/>
          <p:nvPr/>
        </p:nvSpPr>
        <p:spPr>
          <a:xfrm>
            <a:off x="755835" y="2733043"/>
            <a:ext cx="467158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 = userInput * 10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1000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         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908D-84DD-0FCA-6F4D-C6504A248803}"/>
              </a:ext>
            </a:extLst>
          </p:cNvPr>
          <p:cNvSpPr txBox="1"/>
          <p:nvPr/>
        </p:nvSpPr>
        <p:spPr>
          <a:xfrm>
            <a:off x="825569" y="3830175"/>
            <a:ext cx="942441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곱하면 자동으로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숫자형으로 변환되면서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계산값이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저장됨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값은 계속 문자열인 상태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숫자로 바뀌었다고 착각할 수 있음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94BD-8496-A22D-3B4E-7CCF4FDC3464}"/>
              </a:ext>
            </a:extLst>
          </p:cNvPr>
          <p:cNvSpPr txBox="1"/>
          <p:nvPr/>
        </p:nvSpPr>
        <p:spPr>
          <a:xfrm>
            <a:off x="895238" y="5356720"/>
            <a:ext cx="97229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프롬프트 창에서 숫자를 입력 받을 경우 직접 숫자로 변환한 후 연산에 사용하는 것이 좋다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382CE01-A8F5-1AC6-FC95-4B5C6A2E58B3}"/>
              </a:ext>
            </a:extLst>
          </p:cNvPr>
          <p:cNvSpPr txBox="1">
            <a:spLocks/>
          </p:cNvSpPr>
          <p:nvPr/>
        </p:nvSpPr>
        <p:spPr>
          <a:xfrm>
            <a:off x="530557" y="1168794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사용자로부터 글자를 입력 받을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prompt()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어떤 자료형의 값을 다른 자료형으로 변경하는 것을 자료형 변환이라고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Number()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String()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Boolean()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사용자로부터 불 입력을 받는 함수는 어떤 것인가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input()      ② </a:t>
            </a:r>
            <a:r>
              <a:rPr lang="en-US" altLang="ko-KR" dirty="0" err="1"/>
              <a:t>boolInput</a:t>
            </a:r>
            <a:r>
              <a:rPr lang="en-US" altLang="ko-KR" dirty="0"/>
              <a:t>()     ③ confirm()   ④ prompt()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표의 빈칸 채우기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F48D0D-33EC-353B-AF3C-CC3A7E2D4C5E}"/>
              </a:ext>
            </a:extLst>
          </p:cNvPr>
          <p:cNvGraphicFramePr>
            <a:graphicFrameLocks noGrp="1"/>
          </p:cNvGraphicFramePr>
          <p:nvPr/>
        </p:nvGraphicFramePr>
        <p:xfrm>
          <a:off x="2486338" y="4976141"/>
          <a:ext cx="4000500" cy="133350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705974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77757816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66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Number()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666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980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8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A64F5B5-CCFD-E202-DBBA-6EFFB51AFD75}"/>
              </a:ext>
            </a:extLst>
          </p:cNvPr>
          <p:cNvSpPr txBox="1">
            <a:spLocks/>
          </p:cNvSpPr>
          <p:nvPr/>
        </p:nvSpPr>
        <p:spPr>
          <a:xfrm>
            <a:off x="455474" y="12286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문자열 자료형으로 변환하기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다른 자료형을 문자열 자료형으로 변환할 때는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String()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문자열 연산자를 사용해 자료형 변환하기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문자열 연결 연산자</a:t>
            </a:r>
            <a:r>
              <a:rPr lang="en-US" altLang="ko-KR" dirty="0">
                <a:latin typeface="+mn-ea"/>
              </a:rPr>
              <a:t>(+)</a:t>
            </a:r>
            <a:r>
              <a:rPr lang="ko-KR" altLang="en-US" dirty="0">
                <a:latin typeface="+mn-ea"/>
              </a:rPr>
              <a:t>를 사용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09593E0-E644-1836-0F92-11BFC981E7C3}"/>
              </a:ext>
            </a:extLst>
          </p:cNvPr>
          <p:cNvGraphicFramePr>
            <a:graphicFrameLocks noGrp="1"/>
          </p:cNvGraphicFramePr>
          <p:nvPr/>
        </p:nvGraphicFramePr>
        <p:xfrm>
          <a:off x="1637044" y="2121051"/>
          <a:ext cx="30558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String(52.273)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"52.273"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String(true)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String(false)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"false"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5C1423-DAA7-E8BD-7939-7E3BEA19DDEA}"/>
              </a:ext>
            </a:extLst>
          </p:cNvPr>
          <p:cNvSpPr txBox="1"/>
          <p:nvPr/>
        </p:nvSpPr>
        <p:spPr>
          <a:xfrm>
            <a:off x="5249462" y="2121051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숫자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E010-9184-E280-99F9-83EB3F810395}"/>
              </a:ext>
            </a:extLst>
          </p:cNvPr>
          <p:cNvSpPr txBox="1"/>
          <p:nvPr/>
        </p:nvSpPr>
        <p:spPr>
          <a:xfrm>
            <a:off x="5249462" y="2606907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불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37BCA059-1D9C-DFFF-1055-3A39D0969040}"/>
              </a:ext>
            </a:extLst>
          </p:cNvPr>
          <p:cNvCxnSpPr>
            <a:cxnSpLocks/>
          </p:cNvCxnSpPr>
          <p:nvPr/>
        </p:nvCxnSpPr>
        <p:spPr>
          <a:xfrm>
            <a:off x="3164951" y="2285063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54F1306A-15C2-F144-5E99-A5BDA3A51AC5}"/>
              </a:ext>
            </a:extLst>
          </p:cNvPr>
          <p:cNvCxnSpPr>
            <a:cxnSpLocks/>
          </p:cNvCxnSpPr>
          <p:nvPr/>
        </p:nvCxnSpPr>
        <p:spPr>
          <a:xfrm>
            <a:off x="3164951" y="2789155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590EF64-E74C-9993-85C5-369B0D60102C}"/>
              </a:ext>
            </a:extLst>
          </p:cNvPr>
          <p:cNvGraphicFramePr>
            <a:graphicFrameLocks noGrp="1"/>
          </p:cNvGraphicFramePr>
          <p:nvPr/>
        </p:nvGraphicFramePr>
        <p:xfrm>
          <a:off x="1637044" y="4709525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273 + ""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+ ""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9B0FE-3FB5-73F3-4197-34BB00570494}"/>
              </a:ext>
            </a:extLst>
          </p:cNvPr>
          <p:cNvSpPr txBox="1"/>
          <p:nvPr/>
        </p:nvSpPr>
        <p:spPr>
          <a:xfrm>
            <a:off x="5249462" y="4709525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빈 문자열을 연결해 문자열 자료형으로 변환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617636D8-63B8-034B-3C17-ABAB2E6D4760}"/>
              </a:ext>
            </a:extLst>
          </p:cNvPr>
          <p:cNvCxnSpPr>
            <a:cxnSpLocks/>
          </p:cNvCxnSpPr>
          <p:nvPr/>
        </p:nvCxnSpPr>
        <p:spPr>
          <a:xfrm>
            <a:off x="3164951" y="4878802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454517" y="1299669"/>
            <a:ext cx="9672873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제외한 데이터형을 문자열 데이터로 변환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원랫값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뒤에 마침표를 붙이고 함수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작성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34" charset="-127"/>
              </a:rPr>
              <a:t>숫자를 문자열로 변환할 때는</a:t>
            </a:r>
            <a:r>
              <a:rPr lang="en-US" altLang="ko-KR" sz="1600" kern="0" dirty="0">
                <a:ea typeface="맑은 고딕" panose="020B0503020000020004" pitchFamily="34" charset="-127"/>
              </a:rPr>
              <a:t> basis </a:t>
            </a:r>
            <a:r>
              <a:rPr lang="ko-KR" altLang="en-US" sz="1600" kern="0" dirty="0">
                <a:ea typeface="맑은 고딕" panose="020B0503020000020004" pitchFamily="34" charset="-127"/>
              </a:rPr>
              <a:t>옵션을 사용해  숫자가 </a:t>
            </a:r>
            <a:r>
              <a:rPr lang="en-US" altLang="ko-KR" sz="1600" kern="0" dirty="0">
                <a:ea typeface="맑은 고딕" panose="020B0503020000020004" pitchFamily="34" charset="-127"/>
              </a:rPr>
              <a:t>10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</a:t>
            </a:r>
            <a:r>
              <a:rPr lang="en-US" altLang="ko-KR" sz="1600" kern="0" dirty="0">
                <a:ea typeface="맑은 고딕" panose="020B0503020000020004" pitchFamily="34" charset="-127"/>
              </a:rPr>
              <a:t>,</a:t>
            </a:r>
            <a:r>
              <a:rPr lang="ko-KR" altLang="en-US" sz="1600" kern="0" dirty="0">
                <a:ea typeface="맑은 고딕" panose="020B0503020000020004" pitchFamily="34" charset="-127"/>
              </a:rPr>
              <a:t> </a:t>
            </a:r>
            <a:r>
              <a:rPr lang="en-US" altLang="ko-KR" sz="1600" kern="0" dirty="0">
                <a:ea typeface="맑은 고딕" panose="020B0503020000020004" pitchFamily="34" charset="-127"/>
              </a:rPr>
              <a:t>2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 같이 지정</a:t>
            </a:r>
            <a:r>
              <a:rPr lang="en-US" altLang="ko-KR" sz="1600" kern="0" dirty="0">
                <a:ea typeface="맑은 고딕" panose="020B0503020000020004" pitchFamily="34" charset="-127"/>
              </a:rPr>
              <a:t>.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200" y="3044843"/>
            <a:ext cx="2932611" cy="9577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basis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C478D-7E83-2502-F802-E4F19EE0F9B4}"/>
              </a:ext>
            </a:extLst>
          </p:cNvPr>
          <p:cNvSpPr txBox="1"/>
          <p:nvPr/>
        </p:nvSpPr>
        <p:spPr>
          <a:xfrm>
            <a:off x="5290954" y="3081257"/>
            <a:ext cx="6097508" cy="860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10          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숫자형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true     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논리형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5290954" y="4147662"/>
            <a:ext cx="6097508" cy="1297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'10', 10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'1010', 2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isEmpty.toString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'true'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D22FF-E143-F76A-6806-20F79F391EA2}"/>
              </a:ext>
            </a:extLst>
          </p:cNvPr>
          <p:cNvSpPr txBox="1"/>
          <p:nvPr/>
        </p:nvSpPr>
        <p:spPr>
          <a:xfrm>
            <a:off x="306648" y="319086"/>
            <a:ext cx="8407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toString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25116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1538</Words>
  <Application>Microsoft Office PowerPoint</Application>
  <PresentationFormat>와이드스크린</PresentationFormat>
  <Paragraphs>285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D2Coding</vt:lpstr>
      <vt:lpstr>KoPubWorld돋움체 Bold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자료형 변환</vt:lpstr>
      <vt:lpstr>PowerPoint 프레젠테이션</vt:lpstr>
      <vt:lpstr>PowerPoint 프레젠테이션</vt:lpstr>
      <vt:lpstr>프롬프트 창에서 값을 입력 받으면 그 값은 문자열</vt:lpstr>
      <vt:lpstr>PowerPoint 프레젠테이션</vt:lpstr>
      <vt:lpstr>02[HTML+CSS+ JAVASCRIPT] 문자열 변환</vt:lpstr>
      <vt:lpstr>PowerPoint 프레젠테이션</vt:lpstr>
      <vt:lpstr>PowerPoint 프레젠테이션</vt:lpstr>
      <vt:lpstr>PowerPoint 프레젠테이션</vt:lpstr>
      <vt:lpstr>03[HTML+CSS+ JAVASCRIPT] 숫자형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논리형 변환</vt:lpstr>
      <vt:lpstr>PowerPoint 프레젠테이션</vt:lpstr>
      <vt:lpstr>PowerPoint 프레젠테이션</vt:lpstr>
      <vt:lpstr>05[HTML+CSS+ JAVASCRIPT] 확인문제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2023-05-20T06:46:07Z</dcterms:created>
  <dcterms:modified xsi:type="dcterms:W3CDTF">2023-05-23T05:01:22Z</dcterms:modified>
</cp:coreProperties>
</file>