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2915" r:id="rId3"/>
    <p:sldId id="293" r:id="rId4"/>
    <p:sldId id="2417" r:id="rId5"/>
    <p:sldId id="2418" r:id="rId6"/>
    <p:sldId id="22917" r:id="rId7"/>
    <p:sldId id="2420" r:id="rId8"/>
    <p:sldId id="22864" r:id="rId9"/>
    <p:sldId id="2473" r:id="rId10"/>
    <p:sldId id="2472" r:id="rId11"/>
    <p:sldId id="22764" r:id="rId12"/>
    <p:sldId id="22765" r:id="rId13"/>
    <p:sldId id="2471" r:id="rId14"/>
    <p:sldId id="22919" r:id="rId15"/>
    <p:sldId id="2421" r:id="rId16"/>
    <p:sldId id="2474" r:id="rId17"/>
    <p:sldId id="2475" r:id="rId18"/>
    <p:sldId id="2423" r:id="rId19"/>
    <p:sldId id="22791" r:id="rId20"/>
    <p:sldId id="22767" r:id="rId21"/>
    <p:sldId id="22769" r:id="rId22"/>
    <p:sldId id="22773" r:id="rId23"/>
    <p:sldId id="22771" r:id="rId24"/>
    <p:sldId id="295" r:id="rId25"/>
    <p:sldId id="22921" r:id="rId26"/>
    <p:sldId id="2422" r:id="rId27"/>
    <p:sldId id="22784" r:id="rId28"/>
    <p:sldId id="22920" r:id="rId29"/>
    <p:sldId id="2478" r:id="rId30"/>
    <p:sldId id="2479" r:id="rId31"/>
    <p:sldId id="296" r:id="rId32"/>
    <p:sldId id="22788" r:id="rId33"/>
    <p:sldId id="22922" r:id="rId34"/>
    <p:sldId id="22795" r:id="rId35"/>
    <p:sldId id="22865" r:id="rId36"/>
    <p:sldId id="22796" r:id="rId37"/>
    <p:sldId id="22798" r:id="rId38"/>
    <p:sldId id="22918" r:id="rId39"/>
    <p:sldId id="2476" r:id="rId40"/>
    <p:sldId id="2477" r:id="rId41"/>
    <p:sldId id="297" r:id="rId42"/>
    <p:sldId id="22916" r:id="rId43"/>
    <p:sldId id="2419" r:id="rId44"/>
    <p:sldId id="22775" r:id="rId45"/>
    <p:sldId id="22779" r:id="rId46"/>
    <p:sldId id="22780" r:id="rId47"/>
    <p:sldId id="22781" r:id="rId48"/>
    <p:sldId id="2424" r:id="rId49"/>
    <p:sldId id="2425" r:id="rId50"/>
    <p:sldId id="2480" r:id="rId51"/>
    <p:sldId id="2481" r:id="rId52"/>
    <p:sldId id="2482" r:id="rId53"/>
    <p:sldId id="2483" r:id="rId54"/>
    <p:sldId id="2484" r:id="rId55"/>
    <p:sldId id="2485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C52FF-ECB9-49D3-B82D-9CFF69DD493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62AA-254A-46B7-A011-471A0628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0DC4D-261D-8CC4-9734-16ED5BE1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0EE2B-B713-40F6-951D-4A8BAD21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96BA-7599-6CB1-EE0D-435A0B74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353F5-7CC6-C5D5-226F-4A93BAF7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285F-1416-E29A-95F8-47E8E6D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778A3-02EC-DADD-3F79-9D68FEF9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70121-BB8C-5E57-B9F1-4FEE9658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C52CF-6F89-AFEA-1868-1E8DAA76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0AF6-FB1F-37ED-CA8A-913CF2B2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446E5-33AC-537D-5CE2-87BDE25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391F75-A4D4-A69D-03C2-0A9082D06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E365F-9728-46DC-857D-5E2664F3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6CCC-7068-14C0-94A2-BA2051C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2C3D6-4DBE-CE18-6F32-D4C77E6C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76AEB-10D9-C18A-0173-077EA5E5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D1903-67C9-2CAC-A558-70F21FA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11E8C-3013-937B-6D2C-09C1F80D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7F20-05F5-26E1-F05F-AC0BDAAF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C32B-5E44-D4D9-3740-4CA6B185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8BFE-F745-4A84-A31A-8D5F1EA8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71F0F-77AA-7276-4476-8BF87334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7A41-E049-2D49-74F1-4F8C2221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9136-BE24-AF09-3AB1-FBFA3730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B1ED3-224C-40CF-7C38-36A1719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0ABFA-70DB-8C39-4CDF-023383C7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3BDD-61EE-3E0C-CECE-88D918B7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E3072-5C1B-1B87-DD2D-B2B3DB387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C538F-E6CA-A99E-01A9-50910D5D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86FF4-D1A1-457E-5A2C-C6C38DD0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E821F-4433-5B37-8D6D-1DEF656C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7D5BC-E4FF-B723-696F-239CB95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7967-3ECC-1D1D-6130-3D1A0BC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D0933-D7ED-2F83-FC0F-686340D4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AE2D4-A141-3922-6A0A-CDCD66AF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F08476-F94C-17AA-75B0-C38678061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CAD6F-E204-918D-B5CE-42CCBC4F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CD17A-67B4-7780-0F79-75839A0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C52DC-F15E-5909-B9C3-FB86852C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B0F29-E8EF-3035-D212-389CC09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9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94C8-19EE-3462-9367-F67A0F80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867C08-A242-CCBB-E74B-F367A879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F92DE-142D-2B7F-394C-BC25D20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F3133-63CD-C3B5-1629-9B55DB9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81159-57FD-719E-9BC1-66895503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31E0B-FD54-FF35-38CD-D8D64B00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D7FC-62D0-92E9-3921-5ED0A02D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1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9F9E-D609-39A0-67F5-7B27EB64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0499D-A7DC-779A-D3EA-674E5430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EC5AC-2EED-7929-6598-8C4A37F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D4241-0371-6EC5-A765-175D03DF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022E5-6734-ECCF-75D5-567AAE95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0F543-5566-2B2F-CE35-02FE4D3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DC9AD-784B-1407-0B70-EB0F9662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CB62B-776B-C30B-CCC4-418A605D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3A425-C09A-6D84-8A48-A86132111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1BB00-C538-A558-79B4-97D5B4A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4A64F-2033-A3F3-08D3-DE30376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F01D8-90EF-1072-7F0B-60185F4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A1FA2-31C6-FEEF-A232-435FF2E1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CA081-E26E-4620-5C22-34C8C7C6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99ADB-C288-E592-8CD2-9BE938E67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935E-FB9C-473C-8B6B-BBE3D03D5D04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5678-1FC5-9F86-E517-C93FF8619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9659A-0AC2-9C38-8AE8-A26C634E6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D8C3-216D-4090-991D-6BB098E7A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303-2.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5691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 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EC5E64A-138A-3F25-2464-F956CE2B452D}"/>
              </a:ext>
            </a:extLst>
          </p:cNvPr>
          <p:cNvSpPr txBox="1">
            <a:spLocks/>
          </p:cNvSpPr>
          <p:nvPr/>
        </p:nvSpPr>
        <p:spPr>
          <a:xfrm>
            <a:off x="455474" y="1234108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</a:rPr>
              <a:t>현재 시각에 따라 오전과 오후를 구분하는 프로그램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</a:rPr>
              <a:t>현재 시각 구하기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9E5196-2408-FC81-0905-931381585E6D}"/>
              </a:ext>
            </a:extLst>
          </p:cNvPr>
          <p:cNvGraphicFramePr>
            <a:graphicFrameLocks noGrp="1"/>
          </p:cNvGraphicFramePr>
          <p:nvPr/>
        </p:nvGraphicFramePr>
        <p:xfrm>
          <a:off x="1726921" y="2484248"/>
          <a:ext cx="296593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date.getMonth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date.getDate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date.getMinutes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date.getSeconds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8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9A219E-01C6-DBF0-D003-067A209A3D9C}"/>
              </a:ext>
            </a:extLst>
          </p:cNvPr>
          <p:cNvSpPr txBox="1"/>
          <p:nvPr/>
        </p:nvSpPr>
        <p:spPr>
          <a:xfrm>
            <a:off x="609600" y="1211520"/>
            <a:ext cx="52692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000" b="1">
                <a:solidFill>
                  <a:srgbClr val="C00000"/>
                </a:solidFill>
              </a:rPr>
              <a:t>[</a:t>
            </a:r>
            <a:r>
              <a:rPr kumimoji="1" lang="ko-KR" altLang="en-US" sz="2000" b="1">
                <a:solidFill>
                  <a:srgbClr val="C00000"/>
                </a:solidFill>
              </a:rPr>
              <a:t>실습</a:t>
            </a:r>
            <a:r>
              <a:rPr kumimoji="1" lang="en-US" altLang="ko-KR" sz="2000" b="1">
                <a:solidFill>
                  <a:srgbClr val="C00000"/>
                </a:solidFill>
              </a:rPr>
              <a:t>]</a:t>
            </a:r>
            <a:r>
              <a:rPr kumimoji="1" lang="ko-KR" altLang="en-US" sz="2000" b="1">
                <a:solidFill>
                  <a:srgbClr val="C00000"/>
                </a:solidFill>
              </a:rPr>
              <a:t> </a:t>
            </a:r>
            <a:r>
              <a:rPr kumimoji="1" lang="en-US" altLang="ko-KR" sz="2000"/>
              <a:t>if</a:t>
            </a:r>
            <a:r>
              <a:rPr kumimoji="1" lang="ko-KR" altLang="en-US" sz="2000"/>
              <a:t>문 연습하기</a:t>
            </a:r>
            <a:endParaRPr kumimoji="1" lang="ko-Kore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1611630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age</a:t>
            </a:r>
            <a:r>
              <a:rPr kumimoji="1" lang="en-US" altLang="ko-KR"/>
              <a:t>-1</a:t>
            </a:r>
            <a:r>
              <a:rPr kumimoji="1" lang="en-US" altLang="ko-Kore-KR"/>
              <a:t>.html</a:t>
            </a:r>
            <a:r>
              <a:rPr kumimoji="1" lang="ko-KR" altLang="en-US"/>
              <a:t>의 소스는 앞에서 공부했던 나이 계산 소스입니다</a:t>
            </a:r>
            <a:r>
              <a:rPr kumimoji="1"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2400196"/>
            <a:ext cx="9272588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currentYear = 2022;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birthYear;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age;</a:t>
            </a:r>
          </a:p>
          <a:p>
            <a:pPr>
              <a:lnSpc>
                <a:spcPct val="150000"/>
              </a:lnSpc>
            </a:pPr>
            <a:b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birthYear = parseInt(prompt("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태어난 연도를 입력하세요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YYYY)", ""));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 </a:t>
            </a:r>
          </a:p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49982-0424-3D94-59CC-8292406489F4}"/>
              </a:ext>
            </a:extLst>
          </p:cNvPr>
          <p:cNvSpPr txBox="1"/>
          <p:nvPr/>
        </p:nvSpPr>
        <p:spPr>
          <a:xfrm>
            <a:off x="10110651" y="242203"/>
            <a:ext cx="17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age1.js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38515-C6EE-3E78-2B75-51AEFEDA0622}"/>
              </a:ext>
            </a:extLst>
          </p:cNvPr>
          <p:cNvSpPr txBox="1"/>
          <p:nvPr/>
        </p:nvSpPr>
        <p:spPr>
          <a:xfrm>
            <a:off x="306647" y="319086"/>
            <a:ext cx="5691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 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0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671648" y="1604010"/>
            <a:ext cx="864108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나이가 </a:t>
            </a:r>
            <a:r>
              <a:rPr kumimoji="1" lang="en-US" altLang="ko-KR" sz="1600" dirty="0"/>
              <a:t>20</a:t>
            </a:r>
            <a:r>
              <a:rPr kumimoji="1" lang="ko-KR" altLang="en-US" sz="1600" dirty="0"/>
              <a:t> 미만이면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미성년입니다</a:t>
            </a:r>
            <a:r>
              <a:rPr kumimoji="1" lang="en-US" altLang="ko-KR" sz="1600" dirty="0"/>
              <a:t>.’</a:t>
            </a:r>
            <a:r>
              <a:rPr kumimoji="1" lang="ko-KR" altLang="en-US" sz="1600" dirty="0"/>
              <a:t>라고 표시한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현재 나이를 표시하고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20</a:t>
            </a:r>
            <a:r>
              <a:rPr kumimoji="1" lang="ko-KR" altLang="en-US" sz="1600" dirty="0"/>
              <a:t> 이상이면 그냥 현재 나이만 표시하기</a:t>
            </a:r>
            <a:endParaRPr kumimoji="1"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671648" y="2735475"/>
            <a:ext cx="7920990" cy="33738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ore-KR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 = currentYear - birthYear + 1;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ABBD-E6EF-1826-EFA8-98781CA08E9F}"/>
              </a:ext>
            </a:extLst>
          </p:cNvPr>
          <p:cNvSpPr txBox="1"/>
          <p:nvPr/>
        </p:nvSpPr>
        <p:spPr>
          <a:xfrm>
            <a:off x="10110651" y="242203"/>
            <a:ext cx="17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age2.js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A37BA-29D8-0D0F-D04F-8C2A1ED93CF3}"/>
              </a:ext>
            </a:extLst>
          </p:cNvPr>
          <p:cNvSpPr txBox="1"/>
          <p:nvPr/>
        </p:nvSpPr>
        <p:spPr>
          <a:xfrm>
            <a:off x="306647" y="319086"/>
            <a:ext cx="5691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 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E977F5D-4FC8-B9E5-F882-6FC71E7414EE}"/>
              </a:ext>
            </a:extLst>
          </p:cNvPr>
          <p:cNvSpPr txBox="1">
            <a:spLocks/>
          </p:cNvSpPr>
          <p:nvPr/>
        </p:nvSpPr>
        <p:spPr>
          <a:xfrm>
            <a:off x="455474" y="11851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불 표현식의 값이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면 중괄호 안의 문장을 실행하고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면 문장을 무시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 사용하기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3-1-1.html)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3D2B704-7949-4CFB-93E1-3DD83793BAF9}"/>
              </a:ext>
            </a:extLst>
          </p:cNvPr>
          <p:cNvGraphicFramePr>
            <a:graphicFrameLocks noGrp="1"/>
          </p:cNvGraphicFramePr>
          <p:nvPr/>
        </p:nvGraphicFramePr>
        <p:xfrm>
          <a:off x="1492460" y="2130461"/>
          <a:ext cx="29659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CF6E3EF-7953-6D3C-BA26-1CCB120F8E00}"/>
              </a:ext>
            </a:extLst>
          </p:cNvPr>
          <p:cNvGraphicFramePr>
            <a:graphicFrameLocks noGrp="1"/>
          </p:cNvGraphicFramePr>
          <p:nvPr/>
        </p:nvGraphicFramePr>
        <p:xfrm>
          <a:off x="1398675" y="3684941"/>
          <a:ext cx="553329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if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if (273 &lt; 100)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&lt; 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 참일 때 실행합니다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alert('273 &lt; 100 =&gt; true')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종료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3C0B75BA-417F-4ED6-8AE7-5F4AE940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82" y="4488651"/>
            <a:ext cx="2610216" cy="993824"/>
          </a:xfrm>
          <a:prstGeom prst="rect">
            <a:avLst/>
          </a:prstGeom>
        </p:spPr>
      </p:pic>
      <p:sp>
        <p:nvSpPr>
          <p:cNvPr id="9" name="Arrow: Right 11">
            <a:extLst>
              <a:ext uri="{FF2B5EF4-FFF2-40B4-BE49-F238E27FC236}">
                <a16:creationId xmlns:a16="http://schemas.microsoft.com/office/drawing/2014/main" id="{0DF77B75-DEBE-20F8-671F-C862D816CE0B}"/>
              </a:ext>
            </a:extLst>
          </p:cNvPr>
          <p:cNvSpPr/>
          <p:nvPr/>
        </p:nvSpPr>
        <p:spPr>
          <a:xfrm>
            <a:off x="6931967" y="4836606"/>
            <a:ext cx="398584" cy="410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False </a:t>
            </a:r>
            <a:r>
              <a:rPr lang="ko-KR" altLang="en-US" sz="5000" dirty="0">
                <a:solidFill>
                  <a:schemeClr val="bg1"/>
                </a:solidFill>
              </a:rPr>
              <a:t>조건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463732" y="1345517"/>
            <a:ext cx="1041327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if( )</a:t>
            </a:r>
            <a:r>
              <a:rPr kumimoji="1" lang="ko-KR" altLang="en-US" dirty="0"/>
              <a:t> 문의 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다음에 있는 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의 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다음에 있는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14688-FD05-4CC5-B6EA-33C0021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2634317"/>
            <a:ext cx="7395294" cy="3113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1118A-B25F-3463-6C04-B1BF86A07953}"/>
              </a:ext>
            </a:extLst>
          </p:cNvPr>
          <p:cNvSpPr txBox="1"/>
          <p:nvPr/>
        </p:nvSpPr>
        <p:spPr>
          <a:xfrm>
            <a:off x="306647" y="319086"/>
            <a:ext cx="3574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b="1" dirty="0"/>
              <a:t>if …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else </a:t>
            </a:r>
            <a:r>
              <a:rPr kumimoji="1" lang="ko-KR" altLang="en-US" sz="4000" b="1" dirty="0"/>
              <a:t>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99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193B6-A283-87DB-27DD-F0C0324FCA1E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B58DC8E-1FC1-181C-AD7C-515C6967111C}"/>
              </a:ext>
            </a:extLst>
          </p:cNvPr>
          <p:cNvSpPr txBox="1">
            <a:spLocks/>
          </p:cNvSpPr>
          <p:nvPr/>
        </p:nvSpPr>
        <p:spPr>
          <a:xfrm>
            <a:off x="546887" y="1187584"/>
            <a:ext cx="11281052" cy="30883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</a:rPr>
              <a:t>서로 반대되는 상황을 표현하는 구문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조건문을 사용해 현재 시간 구하기 실습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9C5B9AB-FE23-E11A-E47E-5010CA484BEA}"/>
              </a:ext>
            </a:extLst>
          </p:cNvPr>
          <p:cNvGraphicFramePr>
            <a:graphicFrameLocks noGrp="1"/>
          </p:cNvGraphicFramePr>
          <p:nvPr/>
        </p:nvGraphicFramePr>
        <p:xfrm>
          <a:off x="1583872" y="2083755"/>
          <a:ext cx="43727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불 값이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4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D5D3F90F-00B3-063F-95EA-95389E17B216}"/>
              </a:ext>
            </a:extLst>
          </p:cNvPr>
          <p:cNvSpPr txBox="1">
            <a:spLocks/>
          </p:cNvSpPr>
          <p:nvPr/>
        </p:nvSpPr>
        <p:spPr>
          <a:xfrm>
            <a:off x="416258" y="1288536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else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조건문을 사용해 현재 시간 구하기 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3-1-3.html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EE73938-5467-7C34-ECBF-6529EA556A15}"/>
              </a:ext>
            </a:extLst>
          </p:cNvPr>
          <p:cNvGraphicFramePr>
            <a:graphicFrameLocks noGrp="1"/>
          </p:cNvGraphicFramePr>
          <p:nvPr/>
        </p:nvGraphicFramePr>
        <p:xfrm>
          <a:off x="1453243" y="2184707"/>
          <a:ext cx="437270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4222DB9F-1CA9-5DF5-1FFC-CBEEC856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99" y="3954324"/>
            <a:ext cx="3116506" cy="119180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7F1C8-803B-3C13-6F0F-6D5E82B66134}"/>
              </a:ext>
            </a:extLst>
          </p:cNvPr>
          <p:cNvSpPr/>
          <p:nvPr/>
        </p:nvSpPr>
        <p:spPr>
          <a:xfrm>
            <a:off x="6397647" y="4310125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4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70896-5962-40DC-8A7E-6EC97344C8E5}"/>
              </a:ext>
            </a:extLst>
          </p:cNvPr>
          <p:cNvSpPr txBox="1"/>
          <p:nvPr/>
        </p:nvSpPr>
        <p:spPr>
          <a:xfrm>
            <a:off x="838200" y="1833988"/>
            <a:ext cx="90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일반 값 중에서도 ‘</a:t>
            </a:r>
            <a:r>
              <a:rPr lang="en-US" altLang="ko-KR" dirty="0"/>
              <a:t>true</a:t>
            </a:r>
            <a:r>
              <a:rPr lang="ko-KR" altLang="en-US" dirty="0"/>
              <a:t>로 인정할 수 있는 값’ 과 ‘</a:t>
            </a:r>
            <a:r>
              <a:rPr lang="en-US" altLang="ko-KR" dirty="0"/>
              <a:t>false</a:t>
            </a:r>
            <a:r>
              <a:rPr lang="ko-KR" altLang="en-US" dirty="0"/>
              <a:t>로 인정할 수 있는 값’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5B4C6-4972-46E5-A118-34775EB52324}"/>
              </a:ext>
            </a:extLst>
          </p:cNvPr>
          <p:cNvSpPr txBox="1"/>
          <p:nvPr/>
        </p:nvSpPr>
        <p:spPr>
          <a:xfrm>
            <a:off x="3314684" y="2601884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“truthy</a:t>
            </a:r>
            <a:r>
              <a:rPr lang="ko-KR" altLang="en-US" sz="1600" dirty="0">
                <a:solidFill>
                  <a:srgbClr val="0070C0"/>
                </a:solidFill>
              </a:rPr>
              <a:t>하다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04C75-67D8-46A1-81B4-E36DCB77FE99}"/>
              </a:ext>
            </a:extLst>
          </p:cNvPr>
          <p:cNvSpPr txBox="1"/>
          <p:nvPr/>
        </p:nvSpPr>
        <p:spPr>
          <a:xfrm>
            <a:off x="6251171" y="260188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“</a:t>
            </a:r>
            <a:r>
              <a:rPr lang="en-US" altLang="ko-KR" sz="1600" dirty="0" err="1">
                <a:solidFill>
                  <a:srgbClr val="0070C0"/>
                </a:solidFill>
              </a:rPr>
              <a:t>falsy</a:t>
            </a:r>
            <a:r>
              <a:rPr lang="ko-KR" altLang="en-US" sz="1600" dirty="0">
                <a:solidFill>
                  <a:srgbClr val="0070C0"/>
                </a:solidFill>
              </a:rPr>
              <a:t>하다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8C60C1-C0DE-400B-9C0A-4AF74BADF423}"/>
              </a:ext>
            </a:extLst>
          </p:cNvPr>
          <p:cNvCxnSpPr>
            <a:endCxn id="5" idx="2"/>
          </p:cNvCxnSpPr>
          <p:nvPr/>
        </p:nvCxnSpPr>
        <p:spPr>
          <a:xfrm>
            <a:off x="2793076" y="2203320"/>
            <a:ext cx="2572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C04508-8B5C-4267-AD95-9707590EB53F}"/>
              </a:ext>
            </a:extLst>
          </p:cNvPr>
          <p:cNvCxnSpPr/>
          <p:nvPr/>
        </p:nvCxnSpPr>
        <p:spPr>
          <a:xfrm>
            <a:off x="5827221" y="2203320"/>
            <a:ext cx="2572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EBD63-8EA3-4291-BEC3-5693F6F23661}"/>
              </a:ext>
            </a:extLst>
          </p:cNvPr>
          <p:cNvCxnSpPr>
            <a:stCxn id="6" idx="0"/>
          </p:cNvCxnSpPr>
          <p:nvPr/>
        </p:nvCxnSpPr>
        <p:spPr>
          <a:xfrm flipV="1">
            <a:off x="3966465" y="2203320"/>
            <a:ext cx="0" cy="3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0B3113-0D39-4A93-A50E-C994B8C5A201}"/>
              </a:ext>
            </a:extLst>
          </p:cNvPr>
          <p:cNvCxnSpPr/>
          <p:nvPr/>
        </p:nvCxnSpPr>
        <p:spPr>
          <a:xfrm flipV="1">
            <a:off x="6818692" y="2203320"/>
            <a:ext cx="0" cy="39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DFB1D7-E23A-4C46-9A46-459C54BBB627}"/>
              </a:ext>
            </a:extLst>
          </p:cNvPr>
          <p:cNvSpPr txBox="1"/>
          <p:nvPr/>
        </p:nvSpPr>
        <p:spPr>
          <a:xfrm>
            <a:off x="1014152" y="3582536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falsy</a:t>
            </a:r>
            <a:r>
              <a:rPr lang="en-US" altLang="ko-KR" dirty="0"/>
              <a:t> </a:t>
            </a:r>
            <a:r>
              <a:rPr lang="ko-KR" altLang="en-US" dirty="0"/>
              <a:t>값을 제외한 모든 값은 </a:t>
            </a:r>
            <a:r>
              <a:rPr lang="en-US" altLang="ko-KR" dirty="0"/>
              <a:t>truthy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FBCB38-5EBD-46E1-8729-720865AC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2" y="4385350"/>
            <a:ext cx="3545836" cy="16543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96469A7-E92B-4BBF-A8C1-6BABC4196DD6}"/>
              </a:ext>
            </a:extLst>
          </p:cNvPr>
          <p:cNvSpPr/>
          <p:nvPr/>
        </p:nvSpPr>
        <p:spPr>
          <a:xfrm>
            <a:off x="1014152" y="3582535"/>
            <a:ext cx="964277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01D143-1851-436D-8227-2B18EDC7FDEF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rot="16200000" flipH="1">
            <a:off x="1924939" y="3523218"/>
            <a:ext cx="433483" cy="1290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155ABA6-8787-4ABB-A814-5C61AE41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18" y="4168607"/>
            <a:ext cx="6874779" cy="2012274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F21A4A-A907-4B05-83A6-A0DCFC5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A5E0-B958-B92E-FACA-EC573C81A744}"/>
              </a:ext>
            </a:extLst>
          </p:cNvPr>
          <p:cNvSpPr txBox="1"/>
          <p:nvPr/>
        </p:nvSpPr>
        <p:spPr>
          <a:xfrm>
            <a:off x="306647" y="319086"/>
            <a:ext cx="5058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truthy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falsy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74520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4F701-19F2-9EE5-D7DF-89C55628181A}"/>
              </a:ext>
            </a:extLst>
          </p:cNvPr>
          <p:cNvSpPr txBox="1"/>
          <p:nvPr/>
        </p:nvSpPr>
        <p:spPr>
          <a:xfrm>
            <a:off x="688644" y="1272677"/>
            <a:ext cx="87961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/>
              <a:t>프롬프트</a:t>
            </a:r>
            <a:r>
              <a:rPr kumimoji="1" lang="ko-KR" altLang="en-US" sz="1600"/>
              <a:t> 창에서 값을 입력하지 않고 </a:t>
            </a:r>
            <a:r>
              <a:rPr kumimoji="1" lang="en-US" altLang="ko-KR" sz="1600"/>
              <a:t>[</a:t>
            </a:r>
            <a:r>
              <a:rPr kumimoji="1" lang="ko-KR" altLang="en-US" sz="1600"/>
              <a:t>확인</a:t>
            </a:r>
            <a:r>
              <a:rPr kumimoji="1" lang="en-US" altLang="ko-KR" sz="1600"/>
              <a:t>]</a:t>
            </a:r>
            <a:r>
              <a:rPr kumimoji="1" lang="ko-KR" altLang="en-US" sz="1600"/>
              <a:t>을 누른 경우도 체크하려면</a:t>
            </a:r>
            <a:endParaRPr kumimoji="1" lang="en-US" altLang="ko-KR" sz="1600"/>
          </a:p>
          <a:p>
            <a:pPr>
              <a:lnSpc>
                <a:spcPct val="150000"/>
              </a:lnSpc>
            </a:pPr>
            <a:r>
              <a:rPr kumimoji="1" lang="ko-KR" altLang="en-US" sz="1600"/>
              <a:t>값이 입력되었는지를 체크할 때 </a:t>
            </a:r>
            <a:r>
              <a:rPr kumimoji="1" lang="en-US" altLang="ko-KR" sz="1600"/>
              <a:t>truthy </a:t>
            </a:r>
            <a:r>
              <a:rPr kumimoji="1" lang="ko-KR" altLang="en-US" sz="1600"/>
              <a:t>값을 사용할 수도 있다</a:t>
            </a:r>
            <a:r>
              <a:rPr kumimoji="1" lang="en-US" altLang="ko-KR" sz="1600"/>
              <a:t>.</a:t>
            </a:r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52024-43E5-2F32-5ECB-9E8D5AB232A7}"/>
              </a:ext>
            </a:extLst>
          </p:cNvPr>
          <p:cNvSpPr txBox="1"/>
          <p:nvPr/>
        </p:nvSpPr>
        <p:spPr>
          <a:xfrm>
            <a:off x="775730" y="2380524"/>
            <a:ext cx="7146235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input = prompt(“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입력하세요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.”)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(input) {          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kumimoji="1" lang="ko-Kore-KR" altLang="en-US" sz="1400">
                <a:solidFill>
                  <a:schemeClr val="bg1">
                    <a:lumMod val="50000"/>
                  </a:schemeClr>
                </a:solidFill>
              </a:rPr>
              <a:t>에</a:t>
            </a:r>
            <a:r>
              <a:rPr kumimoji="1" lang="en-US" altLang="ko-Kore-KR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400">
                <a:solidFill>
                  <a:schemeClr val="bg1">
                    <a:lumMod val="50000"/>
                  </a:schemeClr>
                </a:solidFill>
              </a:rPr>
              <a:t>값이 들어있다면</a:t>
            </a:r>
            <a:r>
              <a:rPr kumimoji="1" lang="en-US" altLang="ko-KR" sz="1400">
                <a:solidFill>
                  <a:schemeClr val="bg1">
                    <a:lumMod val="50000"/>
                  </a:schemeClr>
                </a:solidFill>
              </a:rPr>
              <a:t> truthy</a:t>
            </a:r>
            <a:endParaRPr kumimoji="1" lang="en-US" altLang="ko-Kore-KR" sz="16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alert(`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$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{input}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어서오세요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alert(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이름을 입력하지 않았습니다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`)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747CD-5713-9B59-5FA7-364556C93E16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truthy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falsy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0946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조건이란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2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CB8DE-AF7A-AB6E-CA1B-9FC6199A03A1}"/>
              </a:ext>
            </a:extLst>
          </p:cNvPr>
          <p:cNvSpPr txBox="1"/>
          <p:nvPr/>
        </p:nvSpPr>
        <p:spPr>
          <a:xfrm>
            <a:off x="631885" y="1453174"/>
            <a:ext cx="9546907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문은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일 때만 실행하므로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명령을 따로 수행할 수 없다</a:t>
            </a:r>
            <a:r>
              <a:rPr lang="en-US" altLang="ko-KR" sz="1600">
                <a:effectLst/>
                <a:latin typeface="Typo_SSiMyungJo_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effectLst/>
                <a:latin typeface="Typo_SSiMyungJo_120"/>
              </a:rPr>
              <a:t>if~else </a:t>
            </a:r>
            <a:r>
              <a:rPr lang="ko-KR" altLang="en-US" sz="1600">
                <a:effectLst/>
                <a:latin typeface="Typo_SSiMyungJo_120"/>
              </a:rPr>
              <a:t>문은 </a:t>
            </a:r>
            <a:r>
              <a:rPr lang="en" altLang="ko-Kore-KR" sz="1600">
                <a:effectLst/>
                <a:latin typeface="Typo_SSiMyungJo_120"/>
              </a:rPr>
              <a:t>if </a:t>
            </a:r>
            <a:r>
              <a:rPr lang="ko-KR" altLang="en-US" sz="1600">
                <a:effectLst/>
                <a:latin typeface="Typo_SSiMyungJo_120"/>
              </a:rPr>
              <a:t>조건의 결괏값이 </a:t>
            </a:r>
            <a:r>
              <a:rPr lang="en" altLang="ko-Kore-KR" sz="1600">
                <a:effectLst/>
                <a:latin typeface="Typo_SSiMyungJo_120"/>
              </a:rPr>
              <a:t>true</a:t>
            </a:r>
            <a:r>
              <a:rPr lang="ko-KR" altLang="en-US" sz="1600">
                <a:effectLst/>
                <a:latin typeface="Typo_SSiMyungJo_120"/>
              </a:rPr>
              <a:t>가 아닐 때 실행할 명령을 </a:t>
            </a:r>
            <a:r>
              <a:rPr lang="en" altLang="ko-Kore-KR" sz="1600">
                <a:effectLst/>
                <a:latin typeface="Typo_SSiMyungJo_120"/>
              </a:rPr>
              <a:t>else </a:t>
            </a:r>
            <a:r>
              <a:rPr lang="ko-KR" altLang="en-US" sz="1600">
                <a:effectLst/>
                <a:latin typeface="Typo_SSiMyungJo_120"/>
              </a:rPr>
              <a:t>문 다음에 추가한다</a:t>
            </a:r>
            <a:r>
              <a:rPr lang="en-US" altLang="ko-KR" sz="1600">
                <a:effectLst/>
                <a:latin typeface="Typo_SSiMyungJo_120"/>
              </a:rPr>
              <a:t>. 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B639A-91E4-BDEC-9AEF-840C5C2A4DB9}"/>
              </a:ext>
            </a:extLst>
          </p:cNvPr>
          <p:cNvSpPr txBox="1"/>
          <p:nvPr/>
        </p:nvSpPr>
        <p:spPr>
          <a:xfrm>
            <a:off x="768395" y="2695056"/>
            <a:ext cx="6097904" cy="243323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>
                <a:effectLst/>
                <a:latin typeface="Typo_SSiGothic_140"/>
              </a:rPr>
              <a:t>조건</a:t>
            </a: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1600">
                <a:effectLst/>
                <a:latin typeface="Typo_SSiGothic_140"/>
              </a:rPr>
              <a:t>조건 결괏값이 </a:t>
            </a:r>
            <a:r>
              <a:rPr lang="en" altLang="ko-Kore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600">
                <a:effectLst/>
                <a:latin typeface="Typo_SSiGothic_140"/>
              </a:rPr>
              <a:t>일 때 실행할 명령 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20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6F9F5-9F43-9028-9B93-CB25D3BD6E5A}"/>
              </a:ext>
            </a:extLst>
          </p:cNvPr>
          <p:cNvSpPr txBox="1"/>
          <p:nvPr/>
        </p:nvSpPr>
        <p:spPr>
          <a:xfrm>
            <a:off x="306648" y="319086"/>
            <a:ext cx="3149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… else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07739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0CA1E9-24D8-2638-9A1A-10F5DCBE5ED0}"/>
              </a:ext>
            </a:extLst>
          </p:cNvPr>
          <p:cNvSpPr txBox="1"/>
          <p:nvPr/>
        </p:nvSpPr>
        <p:spPr>
          <a:xfrm>
            <a:off x="571500" y="784316"/>
            <a:ext cx="864108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예</a:t>
            </a:r>
            <a:r>
              <a:rPr kumimoji="1" lang="en-US" altLang="ko-KR" dirty="0"/>
              <a:t>) if</a:t>
            </a:r>
            <a:r>
              <a:rPr kumimoji="1" lang="ko-KR" altLang="en-US" dirty="0"/>
              <a:t>문 다음에 </a:t>
            </a:r>
            <a:r>
              <a:rPr kumimoji="1" lang="en-US" altLang="ko-KR" dirty="0"/>
              <a:t>else </a:t>
            </a:r>
            <a:r>
              <a:rPr kumimoji="1" lang="ko-KR" altLang="en-US" dirty="0"/>
              <a:t>문을 사용해서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이상이면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성인입니다</a:t>
            </a:r>
            <a:r>
              <a:rPr kumimoji="1" lang="en-US" altLang="ko-KR" dirty="0"/>
              <a:t>.’</a:t>
            </a:r>
            <a:r>
              <a:rPr kumimoji="1" lang="ko-KR" altLang="en-US" dirty="0"/>
              <a:t>라고 표시하기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FF5A-CAB2-C017-D6D7-2EF77D46DB45}"/>
              </a:ext>
            </a:extLst>
          </p:cNvPr>
          <p:cNvSpPr txBox="1"/>
          <p:nvPr/>
        </p:nvSpPr>
        <p:spPr>
          <a:xfrm>
            <a:off x="571500" y="1659968"/>
            <a:ext cx="9272588" cy="346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en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if (age &lt; 20)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성인이 아닙니다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alert(“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성인입니다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.”);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alert(`${currentYear}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년 현재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,${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age}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9628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ADB1F-C4A3-6723-75E3-7ABB2577F19C}"/>
              </a:ext>
            </a:extLst>
          </p:cNvPr>
          <p:cNvSpPr/>
          <p:nvPr/>
        </p:nvSpPr>
        <p:spPr>
          <a:xfrm>
            <a:off x="1843494" y="2032886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6A98E-1129-63D7-710A-CACD7F6ACBF9}"/>
              </a:ext>
            </a:extLst>
          </p:cNvPr>
          <p:cNvSpPr/>
          <p:nvPr/>
        </p:nvSpPr>
        <p:spPr>
          <a:xfrm>
            <a:off x="1797775" y="5543550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8C380AA-B198-242D-17ED-1988863190E5}"/>
              </a:ext>
            </a:extLst>
          </p:cNvPr>
          <p:cNvSpPr/>
          <p:nvPr/>
        </p:nvSpPr>
        <p:spPr>
          <a:xfrm>
            <a:off x="1477734" y="3060383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5416E-4AB1-813F-BB98-D00329EFA4B2}"/>
              </a:ext>
            </a:extLst>
          </p:cNvPr>
          <p:cNvSpPr/>
          <p:nvPr/>
        </p:nvSpPr>
        <p:spPr>
          <a:xfrm>
            <a:off x="1569175" y="4410551"/>
            <a:ext cx="2045969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F1F39B-D5EF-26C0-6A2E-2A167C57CEA4}"/>
              </a:ext>
            </a:extLst>
          </p:cNvPr>
          <p:cNvCxnSpPr>
            <a:cxnSpLocks/>
          </p:cNvCxnSpPr>
          <p:nvPr/>
        </p:nvCxnSpPr>
        <p:spPr>
          <a:xfrm>
            <a:off x="2683598" y="2488883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0C96C0-2D8A-7987-07C9-3DB90A359EDC}"/>
              </a:ext>
            </a:extLst>
          </p:cNvPr>
          <p:cNvCxnSpPr/>
          <p:nvPr/>
        </p:nvCxnSpPr>
        <p:spPr>
          <a:xfrm>
            <a:off x="2655021" y="3826193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3FEBDB10-73C8-BDFB-F7FC-E6C5639BEB06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3569425" y="3443288"/>
            <a:ext cx="320038" cy="2317432"/>
          </a:xfrm>
          <a:prstGeom prst="bentConnector3">
            <a:avLst>
              <a:gd name="adj1" fmla="val -18214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630485-2EC3-544B-F31D-33FEA4B5F136}"/>
              </a:ext>
            </a:extLst>
          </p:cNvPr>
          <p:cNvSpPr txBox="1"/>
          <p:nvPr/>
        </p:nvSpPr>
        <p:spPr>
          <a:xfrm>
            <a:off x="2074270" y="3902720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true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ED28A-0A6B-9360-C78D-6A484DCC3160}"/>
              </a:ext>
            </a:extLst>
          </p:cNvPr>
          <p:cNvSpPr txBox="1"/>
          <p:nvPr/>
        </p:nvSpPr>
        <p:spPr>
          <a:xfrm>
            <a:off x="3889463" y="3056841"/>
            <a:ext cx="74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D5496-253E-5619-2D7F-DA74A0F0BF53}"/>
              </a:ext>
            </a:extLst>
          </p:cNvPr>
          <p:cNvSpPr txBox="1"/>
          <p:nvPr/>
        </p:nvSpPr>
        <p:spPr>
          <a:xfrm>
            <a:off x="884602" y="33155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조건에 맞을 경우에만 </a:t>
            </a:r>
            <a:r>
              <a:rPr kumimoji="1" lang="en-US" altLang="ko-KR" sz="1600" dirty="0"/>
              <a:t>if</a:t>
            </a:r>
            <a:r>
              <a:rPr kumimoji="1" lang="ko-KR" altLang="en-US" sz="1600" dirty="0"/>
              <a:t>문 안에 있는 명령을 실행하고 바로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B979821-992F-885F-9C28-FDE2BB2299AC}"/>
              </a:ext>
            </a:extLst>
          </p:cNvPr>
          <p:cNvCxnSpPr/>
          <p:nvPr/>
        </p:nvCxnSpPr>
        <p:spPr>
          <a:xfrm>
            <a:off x="2655021" y="4959191"/>
            <a:ext cx="0" cy="5843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E2AEF-8CF2-D9B1-62FA-5A6B1EEF7D31}"/>
              </a:ext>
            </a:extLst>
          </p:cNvPr>
          <p:cNvSpPr txBox="1"/>
          <p:nvPr/>
        </p:nvSpPr>
        <p:spPr>
          <a:xfrm>
            <a:off x="6729613" y="426928"/>
            <a:ext cx="41262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if…else</a:t>
            </a:r>
            <a:r>
              <a:rPr kumimoji="1" lang="ko-Kore-KR" altLang="en-US" sz="1600" dirty="0"/>
              <a:t>문은</a:t>
            </a:r>
            <a:r>
              <a:rPr kumimoji="1" lang="ko-KR" altLang="en-US" sz="1600"/>
              <a:t> 조건을 체크한 후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if</a:t>
            </a:r>
            <a:r>
              <a:rPr kumimoji="1" lang="ko-KR" altLang="en-US" sz="1600" dirty="0"/>
              <a:t>문의 명령이나 </a:t>
            </a:r>
            <a:r>
              <a:rPr kumimoji="1" lang="en-US" altLang="ko-KR" sz="1600" dirty="0"/>
              <a:t>else</a:t>
            </a:r>
            <a:r>
              <a:rPr kumimoji="1" lang="ko-KR" altLang="en-US" sz="1600" dirty="0"/>
              <a:t>문의 명령 중 하나를 실행한 </a:t>
            </a:r>
            <a:r>
              <a:rPr kumimoji="1" lang="ko-KR" altLang="en-US" sz="1600" dirty="0" err="1"/>
              <a:t>후에야</a:t>
            </a:r>
            <a:r>
              <a:rPr kumimoji="1" lang="ko-KR" altLang="en-US" sz="1600" dirty="0"/>
              <a:t> 다음 명령으로 </a:t>
            </a:r>
            <a:r>
              <a:rPr kumimoji="1" lang="ko-KR" altLang="en-US" sz="1600" dirty="0" err="1"/>
              <a:t>넘어감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D0A367-4806-2A4F-F7DE-7C0FDBF4200E}"/>
              </a:ext>
            </a:extLst>
          </p:cNvPr>
          <p:cNvSpPr/>
          <p:nvPr/>
        </p:nvSpPr>
        <p:spPr>
          <a:xfrm>
            <a:off x="7339894" y="1970991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FF8D5-BDE5-2FEB-68A9-616E71723691}"/>
              </a:ext>
            </a:extLst>
          </p:cNvPr>
          <p:cNvSpPr/>
          <p:nvPr/>
        </p:nvSpPr>
        <p:spPr>
          <a:xfrm>
            <a:off x="7289411" y="5757178"/>
            <a:ext cx="1771650" cy="4343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>
                <a:solidFill>
                  <a:schemeClr val="tx1"/>
                </a:solidFill>
              </a:rPr>
              <a:t>명령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5C7F608-AE1F-A55B-A100-987C21527464}"/>
              </a:ext>
            </a:extLst>
          </p:cNvPr>
          <p:cNvSpPr/>
          <p:nvPr/>
        </p:nvSpPr>
        <p:spPr>
          <a:xfrm>
            <a:off x="6974134" y="3056841"/>
            <a:ext cx="2411729" cy="76581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조건 체크 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C772B-2C2F-748A-BE0F-16A710A81B96}"/>
              </a:ext>
            </a:extLst>
          </p:cNvPr>
          <p:cNvSpPr/>
          <p:nvPr/>
        </p:nvSpPr>
        <p:spPr>
          <a:xfrm>
            <a:off x="5843992" y="4412010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>
                <a:solidFill>
                  <a:schemeClr val="tx1"/>
                </a:solidFill>
              </a:rPr>
              <a:t>if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2A22AE-0C71-5A9F-9441-8AD06ACA6BE8}"/>
              </a:ext>
            </a:extLst>
          </p:cNvPr>
          <p:cNvCxnSpPr>
            <a:stCxn id="7" idx="2"/>
          </p:cNvCxnSpPr>
          <p:nvPr/>
        </p:nvCxnSpPr>
        <p:spPr>
          <a:xfrm>
            <a:off x="8225719" y="2405331"/>
            <a:ext cx="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09E968-DD14-C8A8-56F1-62F0FB1801CC}"/>
              </a:ext>
            </a:extLst>
          </p:cNvPr>
          <p:cNvSpPr txBox="1"/>
          <p:nvPr/>
        </p:nvSpPr>
        <p:spPr>
          <a:xfrm>
            <a:off x="6591229" y="3056841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rgbClr val="C00000"/>
                </a:solidFill>
              </a:rPr>
              <a:t>true</a:t>
            </a:r>
            <a:endParaRPr kumimoji="1" lang="ko-Kore-KR" altLang="en-US" sz="16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EEF0-E09A-1735-45F8-81C0EF7613E9}"/>
              </a:ext>
            </a:extLst>
          </p:cNvPr>
          <p:cNvSpPr txBox="1"/>
          <p:nvPr/>
        </p:nvSpPr>
        <p:spPr>
          <a:xfrm>
            <a:off x="9198696" y="3030409"/>
            <a:ext cx="7486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rgbClr val="C00000"/>
                </a:solidFill>
              </a:rPr>
              <a:t>false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3B3B8B-D660-096B-EBCA-CC61DC3AC77C}"/>
              </a:ext>
            </a:extLst>
          </p:cNvPr>
          <p:cNvSpPr/>
          <p:nvPr/>
        </p:nvSpPr>
        <p:spPr>
          <a:xfrm>
            <a:off x="8814362" y="4407009"/>
            <a:ext cx="1668781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else</a:t>
            </a:r>
            <a:r>
              <a:rPr kumimoji="1" lang="ko-KR" altLang="en-US" sz="1400">
                <a:solidFill>
                  <a:schemeClr val="tx1"/>
                </a:solidFill>
              </a:rPr>
              <a:t>문의 명령</a:t>
            </a:r>
            <a:endParaRPr kumimoji="1" lang="ko-Kore-KR" altLang="en-US" sz="1400">
              <a:solidFill>
                <a:schemeClr val="tx1"/>
              </a:solidFill>
            </a:endParaRPr>
          </a:p>
        </p:txBody>
      </p:sp>
      <p:cxnSp>
        <p:nvCxnSpPr>
          <p:cNvPr id="21" name="꺾인 연결선[E] 33">
            <a:extLst>
              <a:ext uri="{FF2B5EF4-FFF2-40B4-BE49-F238E27FC236}">
                <a16:creationId xmlns:a16="http://schemas.microsoft.com/office/drawing/2014/main" id="{FDB8EE00-9024-C7D3-6196-B216B514036A}"/>
              </a:ext>
            </a:extLst>
          </p:cNvPr>
          <p:cNvCxnSpPr>
            <a:cxnSpLocks/>
          </p:cNvCxnSpPr>
          <p:nvPr/>
        </p:nvCxnSpPr>
        <p:spPr>
          <a:xfrm rot="5400000">
            <a:off x="6372092" y="3736391"/>
            <a:ext cx="976908" cy="364328"/>
          </a:xfrm>
          <a:prstGeom prst="bentConnector3">
            <a:avLst>
              <a:gd name="adj1" fmla="val 2029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35">
            <a:extLst>
              <a:ext uri="{FF2B5EF4-FFF2-40B4-BE49-F238E27FC236}">
                <a16:creationId xmlns:a16="http://schemas.microsoft.com/office/drawing/2014/main" id="{9E0B233D-4CEC-DA03-6642-B840D301E640}"/>
              </a:ext>
            </a:extLst>
          </p:cNvPr>
          <p:cNvCxnSpPr>
            <a:stCxn id="10" idx="3"/>
          </p:cNvCxnSpPr>
          <p:nvPr/>
        </p:nvCxnSpPr>
        <p:spPr>
          <a:xfrm>
            <a:off x="9385863" y="3439746"/>
            <a:ext cx="374332" cy="96726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39">
            <a:extLst>
              <a:ext uri="{FF2B5EF4-FFF2-40B4-BE49-F238E27FC236}">
                <a16:creationId xmlns:a16="http://schemas.microsoft.com/office/drawing/2014/main" id="{8EFEF8CA-02FD-9343-2276-A393B0A398AA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028545" y="4610487"/>
            <a:ext cx="796528" cy="149685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42">
            <a:extLst>
              <a:ext uri="{FF2B5EF4-FFF2-40B4-BE49-F238E27FC236}">
                <a16:creationId xmlns:a16="http://schemas.microsoft.com/office/drawing/2014/main" id="{DF756241-17E8-E649-9495-FCD19F993064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5400000">
            <a:off x="8511231" y="4619655"/>
            <a:ext cx="801529" cy="147351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8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5D8DA-11E3-6490-BEAE-55F9CA3B3A0C}"/>
              </a:ext>
            </a:extLst>
          </p:cNvPr>
          <p:cNvSpPr txBox="1"/>
          <p:nvPr/>
        </p:nvSpPr>
        <p:spPr>
          <a:xfrm>
            <a:off x="7058503" y="2236171"/>
            <a:ext cx="511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if … else</a:t>
            </a:r>
            <a:r>
              <a:rPr kumimoji="1" lang="ko-KR" altLang="en-US" sz="1600" dirty="0"/>
              <a:t> 문을 계속 연결해서 사용할 수도 있다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9FFAC-6034-122F-BB5A-8B6126FB1ADD}"/>
              </a:ext>
            </a:extLst>
          </p:cNvPr>
          <p:cNvSpPr txBox="1"/>
          <p:nvPr/>
        </p:nvSpPr>
        <p:spPr>
          <a:xfrm>
            <a:off x="740092" y="1980524"/>
            <a:ext cx="2414588" cy="21661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F15F-348A-FD52-D1FD-A6F7C3CD5AAF}"/>
              </a:ext>
            </a:extLst>
          </p:cNvPr>
          <p:cNvSpPr txBox="1"/>
          <p:nvPr/>
        </p:nvSpPr>
        <p:spPr>
          <a:xfrm>
            <a:off x="2031682" y="3828095"/>
            <a:ext cx="2414588" cy="2581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>
                <a:effectLst/>
                <a:latin typeface="Typo_SSiGothic_140"/>
              </a:rPr>
              <a:t>조건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  <a:b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effectLst/>
                <a:latin typeface="Typo_SSiGothic_140"/>
              </a:rPr>
              <a:t>…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A55EF-CA17-8AD9-8766-92861E875A71}"/>
              </a:ext>
            </a:extLst>
          </p:cNvPr>
          <p:cNvSpPr txBox="1"/>
          <p:nvPr/>
        </p:nvSpPr>
        <p:spPr>
          <a:xfrm>
            <a:off x="3474720" y="25747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둘다</a:t>
            </a:r>
            <a:r>
              <a:rPr kumimoji="1" lang="ko-KR" altLang="en-US"/>
              <a:t> 가능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52A8B8-66F6-CF9E-58B5-ABCAC1A911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51810" y="2759391"/>
            <a:ext cx="422910" cy="40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3AB7C-6A9D-B8D5-FFF9-58580050CFDD}"/>
              </a:ext>
            </a:extLst>
          </p:cNvPr>
          <p:cNvCxnSpPr/>
          <p:nvPr/>
        </p:nvCxnSpPr>
        <p:spPr>
          <a:xfrm flipH="1">
            <a:off x="3703320" y="3029905"/>
            <a:ext cx="194310" cy="10068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8A64B-594B-BB54-E126-EFB50F9DC3B3}"/>
              </a:ext>
            </a:extLst>
          </p:cNvPr>
          <p:cNvSpPr txBox="1"/>
          <p:nvPr/>
        </p:nvSpPr>
        <p:spPr>
          <a:xfrm>
            <a:off x="7365946" y="3029905"/>
            <a:ext cx="3342751" cy="2955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600" dirty="0">
                <a:effectLst/>
                <a:latin typeface="Typo_SSiGothic_140"/>
              </a:rPr>
              <a:t>조건</a:t>
            </a:r>
            <a:r>
              <a:rPr lang="en-US" altLang="ko-KR" sz="1600" dirty="0">
                <a:effectLst/>
                <a:latin typeface="Typo_SSiGothic_140"/>
              </a:rPr>
              <a:t>1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  <a:r>
              <a:rPr lang="en-US" altLang="ko-KR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2)</a:t>
            </a: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effectLst/>
                <a:latin typeface="Typo_SSiGothic_140"/>
              </a:rPr>
              <a:t>…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…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4F54F-45C9-E2EB-36B6-2EDE3CF76A8A}"/>
              </a:ext>
            </a:extLst>
          </p:cNvPr>
          <p:cNvSpPr txBox="1"/>
          <p:nvPr/>
        </p:nvSpPr>
        <p:spPr>
          <a:xfrm>
            <a:off x="306648" y="319086"/>
            <a:ext cx="4265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… else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722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55640" y="1774458"/>
            <a:ext cx="6480720" cy="4246831"/>
            <a:chOff x="539552" y="1244660"/>
            <a:chExt cx="7816928" cy="51224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244660"/>
              <a:ext cx="7816928" cy="1772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836" y="3112636"/>
              <a:ext cx="7812360" cy="32544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36B434-EE6E-47BF-7AE3-5E81A076C958}"/>
              </a:ext>
            </a:extLst>
          </p:cNvPr>
          <p:cNvSpPr txBox="1"/>
          <p:nvPr/>
        </p:nvSpPr>
        <p:spPr>
          <a:xfrm>
            <a:off x="306647" y="319086"/>
            <a:ext cx="21535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else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  <a:p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06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연산자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4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937910" y="1690688"/>
            <a:ext cx="92112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조건이 하나이고 실행할 명령도 하나일 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b="1" dirty="0"/>
              <a:t>(</a:t>
            </a:r>
            <a:r>
              <a:rPr kumimoji="1" lang="ko-KR" altLang="en-US" b="1" dirty="0"/>
              <a:t>조건</a:t>
            </a:r>
            <a:r>
              <a:rPr kumimoji="1" lang="en-US" altLang="ko-KR" b="1" dirty="0"/>
              <a:t>)?</a:t>
            </a:r>
            <a:r>
              <a:rPr kumimoji="1" lang="ko-KR" altLang="en-US" b="1" dirty="0"/>
              <a:t> 명령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명령</a:t>
            </a:r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D81356-FD6D-40E3-9712-AFB45372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8" y="3073656"/>
            <a:ext cx="7521965" cy="209365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BFD99-ED37-4932-9EE7-10DDF4B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E5606-6478-75D7-C6A8-D9350B63A49A}"/>
              </a:ext>
            </a:extLst>
          </p:cNvPr>
          <p:cNvSpPr txBox="1"/>
          <p:nvPr/>
        </p:nvSpPr>
        <p:spPr>
          <a:xfrm>
            <a:off x="306647" y="319086"/>
            <a:ext cx="4548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256280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1602B78-C5E8-5082-3227-14F0CA8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3020"/>
            <a:ext cx="5098894" cy="2703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87FC-6726-1F12-C7D6-2E3DF4BFAD2C}"/>
              </a:ext>
            </a:extLst>
          </p:cNvPr>
          <p:cNvSpPr txBox="1"/>
          <p:nvPr/>
        </p:nvSpPr>
        <p:spPr>
          <a:xfrm>
            <a:off x="631885" y="1310908"/>
            <a:ext cx="921123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조건이 하나이고 실행할 명령도 하나일 때 조건문을 간단하게 처리하는 연산자</a:t>
            </a:r>
            <a:endParaRPr kumimoji="1"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AEB82-A183-5916-9AFF-EE63FDA1390A}"/>
              </a:ext>
            </a:extLst>
          </p:cNvPr>
          <p:cNvSpPr txBox="1"/>
          <p:nvPr/>
        </p:nvSpPr>
        <p:spPr>
          <a:xfrm>
            <a:off x="718971" y="2014671"/>
            <a:ext cx="6097656" cy="414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(</a:t>
            </a:r>
            <a:r>
              <a:rPr kumimoji="1" lang="ko-KR" altLang="en-US" sz="1600" i="1" dirty="0"/>
              <a:t>조건</a:t>
            </a:r>
            <a:r>
              <a:rPr kumimoji="1" lang="en-US" altLang="ko-KR" sz="1600" b="1" dirty="0"/>
              <a:t>)?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1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ko-KR" altLang="en-US" sz="1600" i="1" dirty="0"/>
              <a:t>명령</a:t>
            </a:r>
            <a:r>
              <a:rPr kumimoji="1" lang="en-US" altLang="ko-KR" sz="1600" i="1" dirty="0"/>
              <a:t>2</a:t>
            </a:r>
            <a:endParaRPr kumimoji="1" lang="ko-KR" altLang="en-US" sz="16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08623-3590-7879-7D8A-21AA59922CB1}"/>
              </a:ext>
            </a:extLst>
          </p:cNvPr>
          <p:cNvSpPr txBox="1"/>
          <p:nvPr/>
        </p:nvSpPr>
        <p:spPr>
          <a:xfrm>
            <a:off x="786741" y="2919582"/>
            <a:ext cx="3908563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(num1 &lt; num2 )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num1;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else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small =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C6A49-83B9-31D8-9208-8BA0866C0183}"/>
              </a:ext>
            </a:extLst>
          </p:cNvPr>
          <p:cNvSpPr txBox="1"/>
          <p:nvPr/>
        </p:nvSpPr>
        <p:spPr>
          <a:xfrm>
            <a:off x="786741" y="5195573"/>
            <a:ext cx="499192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small = (num1 &lt; num2) ? num1 : num2;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2618E4A5-C89F-63F3-B545-ABD5C7393DA6}"/>
              </a:ext>
            </a:extLst>
          </p:cNvPr>
          <p:cNvSpPr/>
          <p:nvPr/>
        </p:nvSpPr>
        <p:spPr>
          <a:xfrm>
            <a:off x="2295252" y="4608181"/>
            <a:ext cx="445770" cy="3419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C2DB-8D76-2BB6-37EB-2D71F3DF9BE4}"/>
              </a:ext>
            </a:extLst>
          </p:cNvPr>
          <p:cNvSpPr txBox="1"/>
          <p:nvPr/>
        </p:nvSpPr>
        <p:spPr>
          <a:xfrm>
            <a:off x="306648" y="319086"/>
            <a:ext cx="3780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95265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조건 연결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1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1A17491-88BD-62C7-7527-944A087B0ECA}"/>
              </a:ext>
            </a:extLst>
          </p:cNvPr>
          <p:cNvSpPr txBox="1">
            <a:spLocks/>
          </p:cNvSpPr>
          <p:nvPr/>
        </p:nvSpPr>
        <p:spPr>
          <a:xfrm>
            <a:off x="541443" y="1261323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조건문에서 중괄호를 생략한 형태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조건문으로 만들었던 예제를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조건문의 형태로 바꾸는 것은 매우 간단하여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한 쌍의 중괄호를 지우면 됨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B4115D5-BDB7-67D5-FB44-20B5457E74C3}"/>
              </a:ext>
            </a:extLst>
          </p:cNvPr>
          <p:cNvGraphicFramePr>
            <a:graphicFrameLocks noGrp="1"/>
          </p:cNvGraphicFramePr>
          <p:nvPr/>
        </p:nvGraphicFramePr>
        <p:xfrm>
          <a:off x="1578428" y="2157494"/>
          <a:ext cx="500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8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41" y="1687196"/>
            <a:ext cx="5396121" cy="4478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9E204-F930-6984-1A52-0A20ED3FF34C}"/>
              </a:ext>
            </a:extLst>
          </p:cNvPr>
          <p:cNvSpPr txBox="1"/>
          <p:nvPr/>
        </p:nvSpPr>
        <p:spPr>
          <a:xfrm>
            <a:off x="306648" y="319086"/>
            <a:ext cx="400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제어문이란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24031E5-A63C-93CB-16A6-C8B320621740}"/>
              </a:ext>
            </a:extLst>
          </p:cNvPr>
          <p:cNvSpPr txBox="1">
            <a:spLocks/>
          </p:cNvSpPr>
          <p:nvPr/>
        </p:nvSpPr>
        <p:spPr>
          <a:xfrm>
            <a:off x="455474" y="1187584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+mn-ea"/>
              </a:rPr>
              <a:t>if else if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조건문으로 시간 파악하기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3-1-5.html)</a:t>
            </a: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B1B6EF-9903-8142-4D5B-91A1ECAF964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83755"/>
          <a:ext cx="62444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2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 // if else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 else if (hour &lt; 15)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거짓이고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93F383E2-EC24-1F28-35EE-9AF7CF2F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44" y="4751390"/>
            <a:ext cx="3067050" cy="1200150"/>
          </a:xfrm>
          <a:prstGeom prst="rect">
            <a:avLst/>
          </a:prstGeom>
        </p:spPr>
      </p:pic>
      <p:sp>
        <p:nvSpPr>
          <p:cNvPr id="6" name="Arrow: Right 9">
            <a:extLst>
              <a:ext uri="{FF2B5EF4-FFF2-40B4-BE49-F238E27FC236}">
                <a16:creationId xmlns:a16="http://schemas.microsoft.com/office/drawing/2014/main" id="{095EC7CB-A450-BF8D-837A-452B894E8EA7}"/>
              </a:ext>
            </a:extLst>
          </p:cNvPr>
          <p:cNvSpPr/>
          <p:nvPr/>
        </p:nvSpPr>
        <p:spPr>
          <a:xfrm>
            <a:off x="7149550" y="511136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01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80" y="1916832"/>
            <a:ext cx="7624043" cy="3888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B782B-DE63-D31D-CD00-F58056CB1649}"/>
              </a:ext>
            </a:extLst>
          </p:cNvPr>
          <p:cNvSpPr txBox="1"/>
          <p:nvPr/>
        </p:nvSpPr>
        <p:spPr>
          <a:xfrm>
            <a:off x="306648" y="319086"/>
            <a:ext cx="2806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else 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4254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655A85-9E3C-DB03-7921-A47419BD55D3}"/>
              </a:ext>
            </a:extLst>
          </p:cNvPr>
          <p:cNvSpPr txBox="1"/>
          <p:nvPr/>
        </p:nvSpPr>
        <p:spPr>
          <a:xfrm>
            <a:off x="798876" y="1481435"/>
            <a:ext cx="6097904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en-US" b="1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미리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생각해 보기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</a:t>
            </a:r>
            <a:endParaRPr lang="ko-Kore-KR" altLang="ko-Kore-KR" b="1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사용자가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취소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클릭했다면 어떻게 해야 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짝수와 홀수는 어떻게 구별할까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 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6803A-202C-1997-55B0-1749294FD3AB}"/>
              </a:ext>
            </a:extLst>
          </p:cNvPr>
          <p:cNvSpPr txBox="1"/>
          <p:nvPr/>
        </p:nvSpPr>
        <p:spPr>
          <a:xfrm>
            <a:off x="815885" y="3157422"/>
            <a:ext cx="10683240" cy="2311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pPr>
              <a:lnSpc>
                <a:spcPct val="150000"/>
              </a:lnSpc>
            </a:pPr>
            <a:b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 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 </a:t>
            </a:r>
            <a:endParaRPr lang="ko-KR" altLang="en-US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% 2 === 0) ? alert 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 :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alert(`${userNumber} : 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홀수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64CDE-2800-8092-3486-C67AD812C1C4}"/>
              </a:ext>
            </a:extLst>
          </p:cNvPr>
          <p:cNvSpPr txBox="1"/>
          <p:nvPr/>
        </p:nvSpPr>
        <p:spPr>
          <a:xfrm>
            <a:off x="306647" y="319086"/>
            <a:ext cx="8565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짝수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홀수 구분하는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0399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다중 조건 검사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79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67DBD-B654-80D2-0EA9-CC1867E61553}"/>
              </a:ext>
            </a:extLst>
          </p:cNvPr>
          <p:cNvSpPr txBox="1"/>
          <p:nvPr/>
        </p:nvSpPr>
        <p:spPr>
          <a:xfrm>
            <a:off x="785948" y="1310927"/>
            <a:ext cx="965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ore-KR" sz="1600"/>
              <a:t>두 개 이상의 조건을 체크해야 할 경우에는 논리</a:t>
            </a:r>
            <a:r>
              <a:rPr lang="en-US" altLang="ko-Kore-KR" sz="1600"/>
              <a:t>  </a:t>
            </a:r>
            <a:r>
              <a:rPr lang="ko-KR" altLang="ko-Kore-KR" sz="1600"/>
              <a:t>연산자를 사용해 조건식을 만들어</a:t>
            </a:r>
            <a:r>
              <a:rPr lang="ko-KR" altLang="en-US" sz="1600"/>
              <a:t>야 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44D0-A7E9-CA18-A908-0B2DC1441FFD}"/>
              </a:ext>
            </a:extLst>
          </p:cNvPr>
          <p:cNvSpPr txBox="1"/>
          <p:nvPr/>
        </p:nvSpPr>
        <p:spPr>
          <a:xfrm>
            <a:off x="764413" y="1988111"/>
            <a:ext cx="856997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OR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||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 하나라도 </a:t>
            </a:r>
            <a:r>
              <a:rPr lang="en-US" altLang="ko-Kore-KR" sz="1600"/>
              <a:t>true</a:t>
            </a:r>
            <a:r>
              <a:rPr lang="ko-KR" altLang="ko-Kore-KR" sz="1600"/>
              <a:t>가 있으면 결괏값은</a:t>
            </a:r>
            <a:r>
              <a:rPr lang="en-US" altLang="ko-Kore-KR" sz="1600"/>
              <a:t> true</a:t>
            </a:r>
            <a:r>
              <a:rPr lang="ko-KR" altLang="ko-Kore-KR" sz="1600"/>
              <a:t>가 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AND </a:t>
            </a:r>
            <a:r>
              <a:rPr lang="ko-KR" altLang="ko-Kore-KR" sz="1600" b="1"/>
              <a:t>연산자</a:t>
            </a:r>
            <a:r>
              <a:rPr lang="en-US" altLang="ko-KR" sz="1600" b="1"/>
              <a:t>(</a:t>
            </a:r>
            <a:r>
              <a:rPr lang="en-US" altLang="ko-Kore-KR" sz="1600" b="1"/>
              <a:t>&amp;&amp;</a:t>
            </a:r>
            <a:r>
              <a:rPr lang="en-US" altLang="ko-KR" sz="1600" b="1"/>
              <a:t>)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ko-Kore-KR" sz="1600"/>
              <a:t>두 개의 피연산자 중</a:t>
            </a:r>
            <a:r>
              <a:rPr lang="en-US" altLang="ko-Kore-KR" sz="1600"/>
              <a:t> false</a:t>
            </a:r>
            <a:r>
              <a:rPr lang="ko-KR" altLang="ko-Kore-KR" sz="1600"/>
              <a:t>가 하나라도 있으면 결괏값은</a:t>
            </a:r>
            <a:r>
              <a:rPr lang="en-US" altLang="ko-Kore-KR" sz="1600"/>
              <a:t> false</a:t>
            </a:r>
            <a:r>
              <a:rPr lang="ko-KR" altLang="en-US" sz="1600"/>
              <a:t>가 된다</a:t>
            </a:r>
            <a:r>
              <a:rPr lang="en-US" altLang="ko-KR" sz="1600"/>
              <a:t>.</a:t>
            </a:r>
            <a:endParaRPr lang="ko-Kore-KR" altLang="ko-Kore-KR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b="1"/>
              <a:t>NOT </a:t>
            </a:r>
            <a:r>
              <a:rPr lang="ko-KR" altLang="ko-Kore-KR" sz="1600" b="1"/>
              <a:t>연산자</a:t>
            </a:r>
            <a:r>
              <a:rPr lang="en-US" altLang="ko-KR" sz="1600" b="1"/>
              <a:t>(!)</a:t>
            </a:r>
            <a:r>
              <a:rPr lang="ko-KR" altLang="en-US" sz="1600" b="1"/>
              <a:t> </a:t>
            </a:r>
            <a:r>
              <a:rPr lang="en-US" altLang="ko-KR" sz="1600" b="1"/>
              <a:t>:</a:t>
            </a:r>
            <a:r>
              <a:rPr lang="ko-KR" altLang="en-US" sz="1600" b="1"/>
              <a:t> </a:t>
            </a:r>
            <a:r>
              <a:rPr lang="ko-KR" altLang="ko-Kore-KR" sz="1600"/>
              <a:t>피연산자의 값과 정반대의 값</a:t>
            </a:r>
            <a:endParaRPr kumimoji="1" lang="ko-Kore-KR" altLang="en-US" sz="16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37D3B3-3819-2B30-A981-8D6A50C1290C}"/>
              </a:ext>
            </a:extLst>
          </p:cNvPr>
          <p:cNvGraphicFramePr>
            <a:graphicFrameLocks noGrp="1"/>
          </p:cNvGraphicFramePr>
          <p:nvPr/>
        </p:nvGraphicFramePr>
        <p:xfrm>
          <a:off x="1182154" y="4276277"/>
          <a:ext cx="5834873" cy="2226228"/>
        </p:xfrm>
        <a:graphic>
          <a:graphicData uri="http://schemas.openxmlformats.org/drawingml/2006/table">
            <a:tbl>
              <a:tblPr firstRow="1" firstCol="1" bandRow="1"/>
              <a:tblGrid>
                <a:gridCol w="884858">
                  <a:extLst>
                    <a:ext uri="{9D8B030D-6E8A-4147-A177-3AD203B41FA5}">
                      <a16:colId xmlns:a16="http://schemas.microsoft.com/office/drawing/2014/main" val="106439377"/>
                    </a:ext>
                  </a:extLst>
                </a:gridCol>
                <a:gridCol w="761265">
                  <a:extLst>
                    <a:ext uri="{9D8B030D-6E8A-4147-A177-3AD203B41FA5}">
                      <a16:colId xmlns:a16="http://schemas.microsoft.com/office/drawing/2014/main" val="2406177038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14348482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3279573413"/>
                    </a:ext>
                  </a:extLst>
                </a:gridCol>
                <a:gridCol w="1396250">
                  <a:extLst>
                    <a:ext uri="{9D8B030D-6E8A-4147-A177-3AD203B41FA5}">
                      <a16:colId xmlns:a16="http://schemas.microsoft.com/office/drawing/2014/main" val="2559707596"/>
                    </a:ext>
                  </a:extLst>
                </a:gridCol>
              </a:tblGrid>
              <a:tr h="5390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op1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op2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||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op1 &amp;&amp; op2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!op1</a:t>
                      </a:r>
                      <a:endParaRPr lang="ko-Kore-KR" sz="1800" b="1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338749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31241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12958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09856"/>
                  </a:ext>
                </a:extLst>
              </a:tr>
              <a:tr h="419397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false</a:t>
                      </a:r>
                      <a:endParaRPr lang="ko-Kore-KR" sz="18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1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46CB51-F449-D173-6330-813AE5C4F213}"/>
              </a:ext>
            </a:extLst>
          </p:cNvPr>
          <p:cNvSpPr txBox="1"/>
          <p:nvPr/>
        </p:nvSpPr>
        <p:spPr>
          <a:xfrm>
            <a:off x="685062" y="383042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ore-KR" sz="1400"/>
              <a:t>1</a:t>
            </a:r>
            <a:endParaRPr kumimoji="1"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587E5-F236-5685-4145-6E4AA1D6C808}"/>
              </a:ext>
            </a:extLst>
          </p:cNvPr>
          <p:cNvSpPr txBox="1"/>
          <p:nvPr/>
        </p:nvSpPr>
        <p:spPr>
          <a:xfrm>
            <a:off x="2357498" y="378137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/>
              <a:t>피연산자</a:t>
            </a:r>
            <a:r>
              <a:rPr kumimoji="1" lang="en-US" altLang="ko-KR" sz="1400"/>
              <a:t>2</a:t>
            </a:r>
            <a:endParaRPr kumimoji="1" lang="ko-Kore-KR" altLang="en-US" sz="140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28A296B-321E-A6C7-5F30-AF77BE57703B}"/>
              </a:ext>
            </a:extLst>
          </p:cNvPr>
          <p:cNvCxnSpPr>
            <a:stCxn id="6" idx="3"/>
          </p:cNvCxnSpPr>
          <p:nvPr/>
        </p:nvCxnSpPr>
        <p:spPr>
          <a:xfrm>
            <a:off x="1679245" y="3984313"/>
            <a:ext cx="70042" cy="2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493303A-E6F0-6A59-1DD2-D841119BC676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226634" y="3935260"/>
            <a:ext cx="130865" cy="322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54A648-2932-87E8-4018-B5213B40D6A4}"/>
              </a:ext>
            </a:extLst>
          </p:cNvPr>
          <p:cNvSpPr txBox="1"/>
          <p:nvPr/>
        </p:nvSpPr>
        <p:spPr>
          <a:xfrm>
            <a:off x="306648" y="319086"/>
            <a:ext cx="7961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가지 이상의 조건 체크하기</a:t>
            </a:r>
          </a:p>
        </p:txBody>
      </p:sp>
    </p:spTree>
    <p:extLst>
      <p:ext uri="{BB962C8B-B14F-4D97-AF65-F5344CB8AC3E}">
        <p14:creationId xmlns:p14="http://schemas.microsoft.com/office/powerpoint/2010/main" val="304516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A65D-8CDD-7488-52AC-3420B6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(||)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6A740F-974D-F9F3-6D6C-D65672F9A30C}"/>
              </a:ext>
            </a:extLst>
          </p:cNvPr>
          <p:cNvSpPr/>
          <p:nvPr/>
        </p:nvSpPr>
        <p:spPr>
          <a:xfrm>
            <a:off x="518674" y="1220961"/>
            <a:ext cx="46716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true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true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45D35D-8840-9A36-318D-D555C942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909340"/>
            <a:ext cx="3804267" cy="1875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82500A-0022-E16A-671A-E52562BECD88}"/>
              </a:ext>
            </a:extLst>
          </p:cNvPr>
          <p:cNvSpPr txBox="1"/>
          <p:nvPr/>
        </p:nvSpPr>
        <p:spPr>
          <a:xfrm>
            <a:off x="717274" y="4043143"/>
            <a:ext cx="2410690" cy="23009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||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|| b &lt;= 20</a:t>
            </a:r>
            <a:endParaRPr lang="ko-KR" altLang="en-US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A78978-35CA-F080-ECF0-DC8C73C20018}"/>
              </a:ext>
            </a:extLst>
          </p:cNvPr>
          <p:cNvCxnSpPr>
            <a:cxnSpLocks/>
          </p:cNvCxnSpPr>
          <p:nvPr/>
        </p:nvCxnSpPr>
        <p:spPr>
          <a:xfrm>
            <a:off x="5251269" y="543817"/>
            <a:ext cx="0" cy="58002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94A0494F-4CF2-60F9-9693-37BF6E4E1637}"/>
              </a:ext>
            </a:extLst>
          </p:cNvPr>
          <p:cNvSpPr txBox="1">
            <a:spLocks/>
          </p:cNvSpPr>
          <p:nvPr/>
        </p:nvSpPr>
        <p:spPr>
          <a:xfrm>
            <a:off x="5935406" y="320583"/>
            <a:ext cx="5081782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AND </a:t>
            </a:r>
            <a:r>
              <a:rPr kumimoji="1" lang="ko-KR" altLang="en-US" dirty="0"/>
              <a:t>연산자 </a:t>
            </a:r>
            <a:r>
              <a:rPr kumimoji="1" lang="en-US" altLang="ko-KR" dirty="0"/>
              <a:t>( &amp;&amp; )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A0982-2397-E19A-2F0C-4FAD6971D3C5}"/>
              </a:ext>
            </a:extLst>
          </p:cNvPr>
          <p:cNvSpPr/>
          <p:nvPr/>
        </p:nvSpPr>
        <p:spPr>
          <a:xfrm>
            <a:off x="5935406" y="1169631"/>
            <a:ext cx="54996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피연산자 중 </a:t>
            </a:r>
            <a:r>
              <a:rPr lang="en-US" altLang="ko-KR" sz="1600" dirty="0">
                <a:latin typeface="+mn-ea"/>
              </a:rPr>
              <a:t>false</a:t>
            </a:r>
            <a:r>
              <a:rPr lang="ko-KR" altLang="en-US" sz="1600" dirty="0">
                <a:latin typeface="+mn-ea"/>
              </a:rPr>
              <a:t>가 하나라도 있으면 </a:t>
            </a:r>
            <a:r>
              <a:rPr lang="ko-KR" altLang="en-US" sz="1600" dirty="0" err="1">
                <a:latin typeface="+mn-ea"/>
              </a:rPr>
              <a:t>결괏값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B8443-FD47-AB73-E010-B5119A541562}"/>
              </a:ext>
            </a:extLst>
          </p:cNvPr>
          <p:cNvSpPr txBox="1"/>
          <p:nvPr/>
        </p:nvSpPr>
        <p:spPr>
          <a:xfrm>
            <a:off x="6151056" y="4043143"/>
            <a:ext cx="2388641" cy="226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&gt;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&gt;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 10 &amp;&amp; b &lt;=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 &lt;= 10 &amp;&amp; b &lt;= 20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C35F93-615B-94BA-2FDC-08D74EEE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93" y="1937640"/>
            <a:ext cx="4015514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8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04162-03DC-49D0-2F6B-2E11FF1C945F}"/>
              </a:ext>
            </a:extLst>
          </p:cNvPr>
          <p:cNvSpPr txBox="1"/>
          <p:nvPr/>
        </p:nvSpPr>
        <p:spPr>
          <a:xfrm>
            <a:off x="557349" y="539931"/>
            <a:ext cx="62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입력한 두 개의 숫자가 모두 짝수인지 체크하기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C23E-21A7-E1F8-4E89-C2A14D003EB3}"/>
              </a:ext>
            </a:extLst>
          </p:cNvPr>
          <p:cNvSpPr txBox="1"/>
          <p:nvPr/>
        </p:nvSpPr>
        <p:spPr>
          <a:xfrm>
            <a:off x="848304" y="1374850"/>
            <a:ext cx="8361294" cy="407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num1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첫번째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num2 = parseInt(prompt("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두번째 양의 정수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"));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str;</a:t>
            </a:r>
          </a:p>
          <a:p>
            <a:pPr>
              <a:lnSpc>
                <a:spcPct val="150000"/>
              </a:lnSpc>
            </a:pPr>
            <a:b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AND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둘다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여야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결괏값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en" altLang="ko-Kore-KR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(num1 % 2 === 0 &amp;&amp; num2 % 2 === 0) { 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두 수 모두 짝수입니다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str =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짝수가 아닌 수가 있습니다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alert(str);</a:t>
            </a:r>
          </a:p>
        </p:txBody>
      </p:sp>
    </p:spTree>
    <p:extLst>
      <p:ext uri="{BB962C8B-B14F-4D97-AF65-F5344CB8AC3E}">
        <p14:creationId xmlns:p14="http://schemas.microsoft.com/office/powerpoint/2010/main" val="3848118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DA1D4-F7A5-3923-E019-5FF0B0D9B442}"/>
              </a:ext>
            </a:extLst>
          </p:cNvPr>
          <p:cNvSpPr txBox="1"/>
          <p:nvPr/>
        </p:nvSpPr>
        <p:spPr>
          <a:xfrm>
            <a:off x="703193" y="1563935"/>
            <a:ext cx="1039218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조건식은 왼쪽에서 오른쪽으로 진행하면서 처리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첫 번째 조건만 보고도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true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false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인지 결정할 수 있다면 좀 더 빠르게 조건식을 처리할 수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있음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두 가지 이상의 조건을 함께 체크하는 조건식을 만들 때에는 첫 번째 조건을 보고 빠르게 판단할 수 있도록 작성하는 것이 좋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9E0CB-BF57-0D2F-5B8E-847B88C31A43}"/>
              </a:ext>
            </a:extLst>
          </p:cNvPr>
          <p:cNvSpPr txBox="1"/>
          <p:nvPr/>
        </p:nvSpPr>
        <p:spPr>
          <a:xfrm>
            <a:off x="760343" y="3531403"/>
            <a:ext cx="10671313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x = 10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y = 20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x &gt; 15 &amp;&amp; y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y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 y &gt; 15 || x &gt; 15) alert("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둘 중 하나는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15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보다 큽니다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x &gt; 15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는 실행하지 않</a:t>
            </a:r>
            <a:r>
              <a:rPr lang="ko-KR" altLang="en-US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음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CAB9-CBC9-EEEC-C083-C72C4E81D7F6}"/>
              </a:ext>
            </a:extLst>
          </p:cNvPr>
          <p:cNvSpPr txBox="1"/>
          <p:nvPr/>
        </p:nvSpPr>
        <p:spPr>
          <a:xfrm>
            <a:off x="306648" y="319086"/>
            <a:ext cx="5549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단축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평가값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활용하기</a:t>
            </a:r>
          </a:p>
        </p:txBody>
      </p:sp>
    </p:spTree>
    <p:extLst>
      <p:ext uri="{BB962C8B-B14F-4D97-AF65-F5344CB8AC3E}">
        <p14:creationId xmlns:p14="http://schemas.microsoft.com/office/powerpoint/2010/main" val="3924906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중첩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067E49B-7FF4-9C5B-A8B6-12633F320436}"/>
              </a:ext>
            </a:extLst>
          </p:cNvPr>
          <p:cNvSpPr txBox="1">
            <a:spLocks/>
          </p:cNvSpPr>
          <p:nvPr/>
        </p:nvSpPr>
        <p:spPr>
          <a:xfrm>
            <a:off x="455474" y="1255879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조건문 안에 조건문을 중첩해 사용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26B547-5DCC-84B4-CF67-8617884D5A7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52050"/>
          <a:ext cx="43727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 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D66865-5207-D044-DD4E-A6D0528671D2}"/>
              </a:ext>
            </a:extLst>
          </p:cNvPr>
          <p:cNvSpPr txBox="1"/>
          <p:nvPr/>
        </p:nvSpPr>
        <p:spPr>
          <a:xfrm>
            <a:off x="5865167" y="2877197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참이면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9245-CFE3-90AB-9F13-82125930502D}"/>
              </a:ext>
            </a:extLst>
          </p:cNvPr>
          <p:cNvSpPr txBox="1"/>
          <p:nvPr/>
        </p:nvSpPr>
        <p:spPr>
          <a:xfrm>
            <a:off x="5865167" y="4392947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거짓이면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Right Bracket 12">
            <a:extLst>
              <a:ext uri="{FF2B5EF4-FFF2-40B4-BE49-F238E27FC236}">
                <a16:creationId xmlns:a16="http://schemas.microsoft.com/office/drawing/2014/main" id="{2C7A5BF9-ED81-3CC0-C650-4B72B1E6241C}"/>
              </a:ext>
            </a:extLst>
          </p:cNvPr>
          <p:cNvSpPr/>
          <p:nvPr/>
        </p:nvSpPr>
        <p:spPr>
          <a:xfrm>
            <a:off x="4879757" y="2509801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ket 13">
            <a:extLst>
              <a:ext uri="{FF2B5EF4-FFF2-40B4-BE49-F238E27FC236}">
                <a16:creationId xmlns:a16="http://schemas.microsoft.com/office/drawing/2014/main" id="{53BCDC8A-4E8D-8B66-1A7E-888F69B03263}"/>
              </a:ext>
            </a:extLst>
          </p:cNvPr>
          <p:cNvSpPr/>
          <p:nvPr/>
        </p:nvSpPr>
        <p:spPr>
          <a:xfrm>
            <a:off x="4892457" y="4036730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2B730E78-B885-5EDE-3256-637CD2550C74}"/>
              </a:ext>
            </a:extLst>
          </p:cNvPr>
          <p:cNvCxnSpPr/>
          <p:nvPr/>
        </p:nvCxnSpPr>
        <p:spPr>
          <a:xfrm>
            <a:off x="5137359" y="303108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87BCB2AE-9639-1A43-68D1-BBBCFE8F1EE2}"/>
              </a:ext>
            </a:extLst>
          </p:cNvPr>
          <p:cNvCxnSpPr/>
          <p:nvPr/>
        </p:nvCxnSpPr>
        <p:spPr>
          <a:xfrm>
            <a:off x="5124659" y="455508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838200" y="1690688"/>
            <a:ext cx="9211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제어문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소스 실행 순서를 결정하는 명령문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조건에 따라 순서 조절하기 </a:t>
            </a:r>
            <a:r>
              <a:rPr kumimoji="1" lang="en-US" altLang="ko-KR" dirty="0"/>
              <a:t>: if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if…else</a:t>
            </a:r>
            <a:r>
              <a:rPr kumimoji="1" lang="ko-KR" altLang="en-US" dirty="0"/>
              <a:t>문</a:t>
            </a:r>
            <a:r>
              <a:rPr kumimoji="1" lang="en-US" altLang="ko-KR"/>
              <a:t>, switch</a:t>
            </a:r>
            <a:r>
              <a:rPr kumimoji="1" lang="ko-KR" altLang="en-US"/>
              <a:t>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조건 연산자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반복 횟수 조절하기 </a:t>
            </a:r>
            <a:r>
              <a:rPr kumimoji="1" lang="en-US" altLang="ko-KR" dirty="0"/>
              <a:t>: for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while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do…while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소스 흐름에 영향을 주는 문 </a:t>
            </a:r>
            <a:r>
              <a:rPr kumimoji="1" lang="en-US" altLang="ko-KR" dirty="0"/>
              <a:t>: continue</a:t>
            </a:r>
            <a:r>
              <a:rPr kumimoji="1" lang="ko-KR" altLang="en-US" dirty="0"/>
              <a:t>문</a:t>
            </a:r>
            <a:r>
              <a:rPr kumimoji="1" lang="en-US" altLang="ko-KR" dirty="0"/>
              <a:t>, break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1C8D68-5068-4763-8FF8-3FA6ABA6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82142-551C-8B76-47DB-E9D71F017BBF}"/>
              </a:ext>
            </a:extLst>
          </p:cNvPr>
          <p:cNvSpPr txBox="1"/>
          <p:nvPr/>
        </p:nvSpPr>
        <p:spPr>
          <a:xfrm>
            <a:off x="306648" y="319086"/>
            <a:ext cx="351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제어문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0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E8DEFE1-7D12-616D-3FB8-8B297CD8EFF2}"/>
              </a:ext>
            </a:extLst>
          </p:cNvPr>
          <p:cNvSpPr txBox="1">
            <a:spLocks/>
          </p:cNvSpPr>
          <p:nvPr/>
        </p:nvSpPr>
        <p:spPr>
          <a:xfrm>
            <a:off x="503343" y="1130693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중첩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중첩 조건문으로 시간 파악하기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3-1-4.html)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8F0B10A-4F4C-AD6B-FEBC-3CCAAC7EC854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2026864"/>
          <a:ext cx="5003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중첩 조건문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if (hour &lt; 11)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alert(＇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.＇)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if (hour &lt; 15)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592C7E35-15A8-9245-8035-9B5F4D3C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13" y="4341585"/>
            <a:ext cx="3067050" cy="1200150"/>
          </a:xfrm>
          <a:prstGeom prst="rect">
            <a:avLst/>
          </a:prstGeom>
        </p:spPr>
      </p:pic>
      <p:sp>
        <p:nvSpPr>
          <p:cNvPr id="6" name="Arrow: Right 14">
            <a:extLst>
              <a:ext uri="{FF2B5EF4-FFF2-40B4-BE49-F238E27FC236}">
                <a16:creationId xmlns:a16="http://schemas.microsoft.com/office/drawing/2014/main" id="{4F9C7B56-6B05-57ED-368D-0E6B08583246}"/>
              </a:ext>
            </a:extLst>
          </p:cNvPr>
          <p:cNvSpPr/>
          <p:nvPr/>
        </p:nvSpPr>
        <p:spPr>
          <a:xfrm>
            <a:off x="6854519" y="4701558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" y="1107985"/>
            <a:ext cx="7621892" cy="1718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8" y="2874310"/>
            <a:ext cx="6971538" cy="373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1FCDF-4CDF-2981-2204-3C6EC3C62296}"/>
              </a:ext>
            </a:extLst>
          </p:cNvPr>
          <p:cNvSpPr txBox="1"/>
          <p:nvPr/>
        </p:nvSpPr>
        <p:spPr>
          <a:xfrm>
            <a:off x="306647" y="319086"/>
            <a:ext cx="2719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중첩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062760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55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9E655D-565F-44F0-A8A5-9FAFCAA5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5" y="2720496"/>
            <a:ext cx="4455972" cy="2148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178B32-7109-4955-8EB2-98524E4A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37" y="2720496"/>
            <a:ext cx="4574088" cy="2148618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69E9915-F29A-4B64-8AA0-9B574C879EB9}"/>
              </a:ext>
            </a:extLst>
          </p:cNvPr>
          <p:cNvSpPr/>
          <p:nvPr/>
        </p:nvSpPr>
        <p:spPr>
          <a:xfrm rot="5400000">
            <a:off x="5314159" y="3597717"/>
            <a:ext cx="1113905" cy="27432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5FF6E-86C8-4D66-BD49-0FF228895C21}"/>
              </a:ext>
            </a:extLst>
          </p:cNvPr>
          <p:cNvSpPr txBox="1"/>
          <p:nvPr/>
        </p:nvSpPr>
        <p:spPr>
          <a:xfrm>
            <a:off x="2793076" y="230808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1) </a:t>
            </a:r>
            <a:r>
              <a:rPr lang="ko-KR" altLang="en-US" sz="1400" dirty="0">
                <a:solidFill>
                  <a:srgbClr val="0070C0"/>
                </a:solidFill>
              </a:rPr>
              <a:t>숫자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F588-F0E8-4C3C-A7A2-77DB90BE7139}"/>
              </a:ext>
            </a:extLst>
          </p:cNvPr>
          <p:cNvSpPr txBox="1"/>
          <p:nvPr/>
        </p:nvSpPr>
        <p:spPr>
          <a:xfrm>
            <a:off x="3501825" y="41379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2) </a:t>
            </a:r>
            <a:r>
              <a:rPr lang="ko-KR" altLang="en-US" sz="1400" dirty="0">
                <a:solidFill>
                  <a:srgbClr val="0070C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C7CC3-B481-4CF1-AEC2-A55AA742D343}"/>
              </a:ext>
            </a:extLst>
          </p:cNvPr>
          <p:cNvSpPr txBox="1"/>
          <p:nvPr/>
        </p:nvSpPr>
        <p:spPr>
          <a:xfrm>
            <a:off x="8026814" y="412623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3) </a:t>
            </a:r>
            <a:r>
              <a:rPr lang="ko-KR" altLang="en-US" sz="1400" dirty="0">
                <a:solidFill>
                  <a:srgbClr val="0070C0"/>
                </a:solidFill>
              </a:rPr>
              <a:t>결과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E258BC-9D5A-4EB0-8581-F8D41CBE0B03}"/>
              </a:ext>
            </a:extLst>
          </p:cNvPr>
          <p:cNvCxnSpPr>
            <a:stCxn id="9" idx="2"/>
          </p:cNvCxnSpPr>
          <p:nvPr/>
        </p:nvCxnSpPr>
        <p:spPr>
          <a:xfrm>
            <a:off x="3383943" y="2615862"/>
            <a:ext cx="0" cy="61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3F4025-1BB1-4AD4-BBCE-F212B22BDBBA}"/>
              </a:ext>
            </a:extLst>
          </p:cNvPr>
          <p:cNvCxnSpPr/>
          <p:nvPr/>
        </p:nvCxnSpPr>
        <p:spPr>
          <a:xfrm flipV="1">
            <a:off x="3707476" y="3616036"/>
            <a:ext cx="0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10363D-0F82-4045-AEED-CD07F967AE3D}"/>
              </a:ext>
            </a:extLst>
          </p:cNvPr>
          <p:cNvCxnSpPr/>
          <p:nvPr/>
        </p:nvCxnSpPr>
        <p:spPr>
          <a:xfrm flipV="1">
            <a:off x="8617681" y="3734877"/>
            <a:ext cx="0" cy="39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5694CC-9E1E-405D-9F69-72457848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ADB03-E0CF-1BAD-0605-70AAA09C24CF}"/>
              </a:ext>
            </a:extLst>
          </p:cNvPr>
          <p:cNvSpPr txBox="1"/>
          <p:nvPr/>
        </p:nvSpPr>
        <p:spPr>
          <a:xfrm>
            <a:off x="306647" y="319086"/>
            <a:ext cx="8633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2952347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55617" y="1931007"/>
            <a:ext cx="9521190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숫자 입력을 어떻게 할까</a:t>
            </a:r>
            <a:r>
              <a:rPr lang="en-US" altLang="ko-KR" sz="1600" dirty="0"/>
              <a:t>? – prompt() 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의 배수를 어떻게 체크할까</a:t>
            </a:r>
            <a:r>
              <a:rPr lang="en-US" altLang="ko-KR" sz="1600" dirty="0"/>
              <a:t>? – 3</a:t>
            </a:r>
            <a:r>
              <a:rPr lang="ko-KR" altLang="en-US" sz="1600" dirty="0"/>
              <a:t>으로 나누어 떨어지면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그외에는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 아님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r>
              <a:rPr lang="en-US" altLang="ko-KR" sz="1600" dirty="0"/>
              <a:t>else</a:t>
            </a:r>
            <a:r>
              <a:rPr lang="ko-KR" altLang="en-US" sz="1600" dirty="0"/>
              <a:t> 문을 사용해서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배수일 때와 아닐 때 할 일을 분리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결과는 어떻게 표시할까</a:t>
            </a:r>
            <a:r>
              <a:rPr lang="en-US" altLang="ko-KR" sz="1600" dirty="0"/>
              <a:t>? – alert()</a:t>
            </a:r>
            <a:r>
              <a:rPr lang="ko-KR" altLang="en-US" sz="1600" dirty="0"/>
              <a:t>문 </a:t>
            </a:r>
            <a:r>
              <a:rPr lang="en-US" altLang="ko-KR" sz="1600" dirty="0"/>
              <a:t>(</a:t>
            </a:r>
            <a:r>
              <a:rPr lang="ko-KR" altLang="en-US" sz="1600" dirty="0"/>
              <a:t>이외에 </a:t>
            </a:r>
            <a:r>
              <a:rPr lang="en-US" altLang="ko-KR" sz="1600" dirty="0" err="1"/>
              <a:t>document.write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/>
              <a:t>console.log()</a:t>
            </a:r>
            <a:r>
              <a:rPr lang="ko-KR" altLang="en-US" sz="1600" dirty="0"/>
              <a:t>도 가능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90710-B5DF-AC14-8B5B-7872712FDBCA}"/>
              </a:ext>
            </a:extLst>
          </p:cNvPr>
          <p:cNvSpPr txBox="1"/>
          <p:nvPr/>
        </p:nvSpPr>
        <p:spPr>
          <a:xfrm>
            <a:off x="855617" y="1526461"/>
            <a:ext cx="5701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[</a:t>
            </a:r>
            <a:r>
              <a:rPr kumimoji="1" lang="ko-KR" altLang="en-US" sz="1600" dirty="0"/>
              <a:t>미리 생각해 보기</a:t>
            </a:r>
            <a:r>
              <a:rPr kumimoji="1" lang="en-US" altLang="ko-KR" sz="1600" dirty="0"/>
              <a:t>]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E06F6-6AEF-C12D-BD53-97E406171317}"/>
              </a:ext>
            </a:extLst>
          </p:cNvPr>
          <p:cNvSpPr txBox="1"/>
          <p:nvPr/>
        </p:nvSpPr>
        <p:spPr>
          <a:xfrm>
            <a:off x="930303" y="4053267"/>
            <a:ext cx="9521190" cy="11544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나머지가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</a:t>
            </a:r>
            <a:r>
              <a:rPr kumimoji="1" lang="en-US" altLang="ko-KR" sz="1600" dirty="0">
                <a:sym typeface="Wingdings" pitchFamily="2" charset="2"/>
              </a:rPr>
              <a:t>,  </a:t>
            </a:r>
            <a:r>
              <a:rPr kumimoji="1" lang="ko-KR" altLang="en-US" sz="1600" dirty="0">
                <a:sym typeface="Wingdings" pitchFamily="2" charset="2"/>
              </a:rPr>
              <a:t>나머지가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이 아니면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</a:t>
            </a:r>
            <a:r>
              <a:rPr kumimoji="1" lang="ko-KR" altLang="en-US" sz="1600" dirty="0">
                <a:sym typeface="Wingdings" pitchFamily="2" charset="2"/>
              </a:rPr>
              <a:t>의 배수가 아님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F4D7E-F776-2571-B9B5-4E648DEA73DE}"/>
              </a:ext>
            </a:extLst>
          </p:cNvPr>
          <p:cNvSpPr txBox="1"/>
          <p:nvPr/>
        </p:nvSpPr>
        <p:spPr>
          <a:xfrm>
            <a:off x="306647" y="319086"/>
            <a:ext cx="6926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2314378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751115" y="1380853"/>
            <a:ext cx="95211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프롬프트 문을 사용해 숫자를 입력 받는다 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1-1)</a:t>
            </a:r>
            <a:r>
              <a:rPr kumimoji="1" lang="ko-KR" altLang="en-US" sz="1600" dirty="0">
                <a:sym typeface="Wingdings" pitchFamily="2" charset="2"/>
              </a:rPr>
              <a:t> 프롬프트 창에서 반환한 </a:t>
            </a:r>
            <a:r>
              <a:rPr kumimoji="1" lang="ko-KR" altLang="en-US" sz="1600" dirty="0" err="1">
                <a:sym typeface="Wingdings" pitchFamily="2" charset="2"/>
              </a:rPr>
              <a:t>결괏값을</a:t>
            </a:r>
            <a:r>
              <a:rPr kumimoji="1" lang="ko-KR" altLang="en-US" sz="1600" dirty="0">
                <a:sym typeface="Wingdings" pitchFamily="2" charset="2"/>
              </a:rPr>
              <a:t> 저장할 변수가 필요하다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1-2)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userNumber</a:t>
            </a:r>
            <a:r>
              <a:rPr kumimoji="1" lang="ko-KR" altLang="en-US" sz="1600" dirty="0">
                <a:sym typeface="Wingdings" pitchFamily="2" charset="2"/>
              </a:rPr>
              <a:t> 변수에 프롬프트 문 할당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496A0-63A7-6C6F-BE77-0E4070FB372E}"/>
              </a:ext>
            </a:extLst>
          </p:cNvPr>
          <p:cNvSpPr txBox="1"/>
          <p:nvPr/>
        </p:nvSpPr>
        <p:spPr>
          <a:xfrm>
            <a:off x="890452" y="2827008"/>
            <a:ext cx="609790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9F949-8D10-9FE6-BC97-05FB9F689FA6}"/>
              </a:ext>
            </a:extLst>
          </p:cNvPr>
          <p:cNvSpPr txBox="1"/>
          <p:nvPr/>
        </p:nvSpPr>
        <p:spPr>
          <a:xfrm>
            <a:off x="306648" y="319086"/>
            <a:ext cx="6681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3717391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873034" y="1258932"/>
            <a:ext cx="95211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혹시 사용자가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클릭하는 경우도 있으므로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누르지 않았을 때만 실행하자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2-1)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if … else </a:t>
            </a:r>
            <a:r>
              <a:rPr kumimoji="1" lang="ko-KR" altLang="en-US" sz="1600" dirty="0"/>
              <a:t>문 사용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2-2)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인 경우보다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이 아닌 경우가 많으므로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조건을</a:t>
            </a:r>
            <a:r>
              <a:rPr kumimoji="1" lang="en-US" altLang="ko-KR" sz="1600" dirty="0"/>
              <a:t> ‘null</a:t>
            </a:r>
            <a:r>
              <a:rPr kumimoji="1" lang="ko-KR" altLang="en-US" sz="1600" dirty="0"/>
              <a:t>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아닌 경우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로 지정</a:t>
            </a:r>
            <a:endParaRPr kumimoji="1"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F0D17-4DBA-84E7-3C0C-D061663C307A}"/>
              </a:ext>
            </a:extLst>
          </p:cNvPr>
          <p:cNvSpPr txBox="1"/>
          <p:nvPr/>
        </p:nvSpPr>
        <p:spPr>
          <a:xfrm>
            <a:off x="770165" y="2958881"/>
            <a:ext cx="6097904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userNumber = prompt("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else 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alert("</a:t>
            </a:r>
            <a:r>
              <a:rPr lang="ko-KR" altLang="en-US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en-US" altLang="ko-KR" sz="1600" b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CAC3-141D-ADDF-3D6D-90B43AD5A2FD}"/>
              </a:ext>
            </a:extLst>
          </p:cNvPr>
          <p:cNvSpPr txBox="1"/>
          <p:nvPr/>
        </p:nvSpPr>
        <p:spPr>
          <a:xfrm>
            <a:off x="306648" y="319086"/>
            <a:ext cx="6486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1522787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5B4AD-9678-D486-99A6-A6F2EB30867B}"/>
              </a:ext>
            </a:extLst>
          </p:cNvPr>
          <p:cNvSpPr txBox="1"/>
          <p:nvPr/>
        </p:nvSpPr>
        <p:spPr>
          <a:xfrm>
            <a:off x="231730" y="1459231"/>
            <a:ext cx="679050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1)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프롬프트 문을 사용해 숫자를 입력 받는다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2)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혹시 사용자가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클릭하는 경우도 있으므로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kumimoji="1" lang="ko-KR" altLang="en-US" sz="1600" dirty="0">
                <a:solidFill>
                  <a:schemeClr val="bg1">
                    <a:lumMod val="65000"/>
                  </a:schemeClr>
                </a:solidFill>
              </a:rPr>
              <a:t>를 누르지 않았을 때만 실행하자</a:t>
            </a:r>
            <a:r>
              <a:rPr kumimoji="1" lang="en-US" altLang="ko-KR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</a:t>
            </a:r>
            <a:r>
              <a:rPr kumimoji="1" lang="ko-KR" altLang="en-US" sz="1600" dirty="0"/>
              <a:t> 숫자를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으로 나눴을 때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3-1)</a:t>
            </a:r>
            <a:r>
              <a:rPr kumimoji="1" lang="ko-KR" altLang="en-US" sz="1600" dirty="0">
                <a:sym typeface="Wingdings" pitchFamily="2" charset="2"/>
              </a:rPr>
              <a:t> 나머지 값을 구하려면 나머지 연산자 </a:t>
            </a:r>
            <a:r>
              <a:rPr kumimoji="1" lang="en-US" altLang="ko-KR" sz="1600" dirty="0">
                <a:sym typeface="Wingdings" pitchFamily="2" charset="2"/>
              </a:rPr>
              <a:t>%</a:t>
            </a:r>
            <a:r>
              <a:rPr kumimoji="1" lang="ko-KR" altLang="en-US" sz="1600" dirty="0">
                <a:sym typeface="Wingdings" pitchFamily="2" charset="2"/>
              </a:rPr>
              <a:t> 사용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    3-2)</a:t>
            </a:r>
            <a:r>
              <a:rPr kumimoji="1" lang="ko-KR" altLang="en-US" sz="1600" dirty="0">
                <a:sym typeface="Wingdings" pitchFamily="2" charset="2"/>
              </a:rPr>
              <a:t> 프롬프트에서 가져온 값을 숫자로 변환한 후 계산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21A1-7F5A-3BEA-3F69-46CAD5740E55}"/>
              </a:ext>
            </a:extLst>
          </p:cNvPr>
          <p:cNvSpPr txBox="1"/>
          <p:nvPr/>
        </p:nvSpPr>
        <p:spPr>
          <a:xfrm>
            <a:off x="5862366" y="896194"/>
            <a:ext cx="6097904" cy="5405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userNumber = prompt("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숫자를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b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!== null)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userNumber = parseInt(userNumber);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 (userNumber % 3 === 0)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배수입니다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alert("3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의 배수가 아닙니다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입력이 취소됐습니다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."); 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105B2-43DD-B4FC-95ED-77C748ABA1B9}"/>
              </a:ext>
            </a:extLst>
          </p:cNvPr>
          <p:cNvSpPr txBox="1"/>
          <p:nvPr/>
        </p:nvSpPr>
        <p:spPr>
          <a:xfrm>
            <a:off x="306648" y="319086"/>
            <a:ext cx="6681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체크하기</a:t>
            </a:r>
          </a:p>
        </p:txBody>
      </p:sp>
    </p:spTree>
    <p:extLst>
      <p:ext uri="{BB962C8B-B14F-4D97-AF65-F5344CB8AC3E}">
        <p14:creationId xmlns:p14="http://schemas.microsoft.com/office/powerpoint/2010/main" val="4012758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C22144-D016-44B9-9B4D-8D357B8C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1752013"/>
            <a:ext cx="8259069" cy="41771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F290D-FBD5-4849-A3A4-E7BDC54B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2693E-05D3-77E6-9D1E-87E3DCF4E578}"/>
              </a:ext>
            </a:extLst>
          </p:cNvPr>
          <p:cNvSpPr txBox="1"/>
          <p:nvPr/>
        </p:nvSpPr>
        <p:spPr>
          <a:xfrm>
            <a:off x="306648" y="319086"/>
            <a:ext cx="6197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272057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E0B615-6F5A-4B62-B933-83051F76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124"/>
            <a:ext cx="6224361" cy="1740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FE169C-434F-4596-8C25-84099E86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1512"/>
            <a:ext cx="6224361" cy="2365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0B441C-E34A-4A0A-BA0A-667B5AC2A0A8}"/>
              </a:ext>
            </a:extLst>
          </p:cNvPr>
          <p:cNvSpPr txBox="1"/>
          <p:nvPr/>
        </p:nvSpPr>
        <p:spPr>
          <a:xfrm>
            <a:off x="7473142" y="2211185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결과를 표시할 영역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476581-CE36-4110-8B07-375408B0D87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625244" y="2344189"/>
            <a:ext cx="847898" cy="2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45A9E-5EA9-4711-9F7E-C08B16D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AF9D6-EFA1-803A-D585-0324AFCEEA2D}"/>
              </a:ext>
            </a:extLst>
          </p:cNvPr>
          <p:cNvSpPr txBox="1"/>
          <p:nvPr/>
        </p:nvSpPr>
        <p:spPr>
          <a:xfrm>
            <a:off x="306647" y="319086"/>
            <a:ext cx="8592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배수 검사기 만들기</a:t>
            </a:r>
          </a:p>
        </p:txBody>
      </p:sp>
    </p:spTree>
    <p:extLst>
      <p:ext uri="{BB962C8B-B14F-4D97-AF65-F5344CB8AC3E}">
        <p14:creationId xmlns:p14="http://schemas.microsoft.com/office/powerpoint/2010/main" val="13089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1428361" y="1666180"/>
            <a:ext cx="9211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if </a:t>
            </a:r>
            <a:r>
              <a:rPr kumimoji="1" lang="ko-KR" altLang="en-US" sz="2000" b="1"/>
              <a:t>문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kumimoji="1" lang="ko-KR" altLang="en-US"/>
              <a:t>괄호 안의 조건이 </a:t>
            </a:r>
            <a:r>
              <a:rPr kumimoji="1" lang="en-US" altLang="ko-KR"/>
              <a:t>true</a:t>
            </a:r>
            <a:r>
              <a:rPr kumimoji="1" lang="ko-KR" altLang="en-US"/>
              <a:t>이면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사이의 명령을 처리하고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false</a:t>
            </a:r>
            <a:r>
              <a:rPr kumimoji="1" lang="ko-KR" altLang="en-US"/>
              <a:t> 이면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안의 명령 무시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1A61-DFF9-CE40-A3AD-D8165E6063DE}"/>
              </a:ext>
            </a:extLst>
          </p:cNvPr>
          <p:cNvSpPr txBox="1"/>
          <p:nvPr/>
        </p:nvSpPr>
        <p:spPr>
          <a:xfrm>
            <a:off x="1428361" y="3165796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/>
              <a:t>if …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else </a:t>
            </a:r>
            <a:r>
              <a:rPr kumimoji="1" lang="ko-KR" altLang="en-US" sz="2000" b="1"/>
              <a:t>문</a:t>
            </a:r>
            <a:endParaRPr kumimoji="1" lang="en-US" altLang="ko-KR" sz="2000" b="1"/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if( )</a:t>
            </a:r>
            <a:r>
              <a:rPr kumimoji="1" lang="ko-KR" altLang="en-US"/>
              <a:t> 문의 괄호 안의 조건이 </a:t>
            </a:r>
            <a:r>
              <a:rPr kumimoji="1" lang="en-US" altLang="ko-KR"/>
              <a:t>true</a:t>
            </a:r>
            <a:r>
              <a:rPr kumimoji="1" lang="ko-KR" altLang="en-US"/>
              <a:t>이면 </a:t>
            </a:r>
            <a:r>
              <a:rPr kumimoji="1" lang="en-US" altLang="ko-KR"/>
              <a:t>if </a:t>
            </a:r>
            <a:r>
              <a:rPr kumimoji="1" lang="ko-KR" altLang="en-US"/>
              <a:t>다음에 있는 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의  명령을 처리하고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false</a:t>
            </a:r>
            <a:r>
              <a:rPr kumimoji="1" lang="ko-KR" altLang="en-US"/>
              <a:t> 이면 </a:t>
            </a:r>
            <a:r>
              <a:rPr kumimoji="1" lang="en-US" altLang="ko-KR"/>
              <a:t>else</a:t>
            </a:r>
            <a:r>
              <a:rPr kumimoji="1" lang="ko-KR" altLang="en-US"/>
              <a:t> 다음에 있는 </a:t>
            </a:r>
            <a:r>
              <a:rPr kumimoji="1" lang="en-US" altLang="ko-KR"/>
              <a:t>{</a:t>
            </a:r>
            <a:r>
              <a:rPr kumimoji="1" lang="ko-KR" altLang="en-US"/>
              <a:t> </a:t>
            </a:r>
            <a:r>
              <a:rPr kumimoji="1" lang="en-US" altLang="ko-KR"/>
              <a:t>}</a:t>
            </a:r>
            <a:r>
              <a:rPr kumimoji="1" lang="ko-KR" altLang="en-US"/>
              <a:t> 안의 명령 실행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C2922-D4B6-4C97-B056-A46FF320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1B142-F7F6-020D-5764-245B9A5B4B38}"/>
              </a:ext>
            </a:extLst>
          </p:cNvPr>
          <p:cNvSpPr txBox="1"/>
          <p:nvPr/>
        </p:nvSpPr>
        <p:spPr>
          <a:xfrm>
            <a:off x="306647" y="319086"/>
            <a:ext cx="7612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조건에 따라 흐름 조절하기</a:t>
            </a:r>
          </a:p>
        </p:txBody>
      </p:sp>
    </p:spTree>
    <p:extLst>
      <p:ext uri="{BB962C8B-B14F-4D97-AF65-F5344CB8AC3E}">
        <p14:creationId xmlns:p14="http://schemas.microsoft.com/office/powerpoint/2010/main" val="2259945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E9FEAD-AA37-29CE-E0D9-29D1B7A10FF8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조건에 따라 코드를 실행하거나 실행하지 않도록 하기 위해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else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 뒤에 사용하며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 거짓일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중첩 조건문은 조건문을 중첩해서 사용하는 경우를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else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중첩 조건문에서 중괄호를 생략한 형태로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겹치지 않는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이상의 조건으로 나눌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예제 중에서 ‘참입니다’를 출력하는 것은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2CEAB7C-570A-AFB0-3BA9-B361CD9C20EA}"/>
              </a:ext>
            </a:extLst>
          </p:cNvPr>
          <p:cNvGraphicFramePr>
            <a:graphicFrameLocks noGrp="1"/>
          </p:cNvGraphicFramePr>
          <p:nvPr/>
        </p:nvGraphicFramePr>
        <p:xfrm>
          <a:off x="1635222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61682-FAEC-9ACC-CDEB-A0DF6C492E36}"/>
              </a:ext>
            </a:extLst>
          </p:cNvPr>
          <p:cNvGraphicFramePr>
            <a:graphicFrameLocks noGrp="1"/>
          </p:cNvGraphicFramePr>
          <p:nvPr/>
        </p:nvGraphicFramePr>
        <p:xfrm>
          <a:off x="4795767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C6557EF-4C2C-96BC-BE20-897A39B15742}"/>
              </a:ext>
            </a:extLst>
          </p:cNvPr>
          <p:cNvGraphicFramePr>
            <a:graphicFrameLocks noGrp="1"/>
          </p:cNvGraphicFramePr>
          <p:nvPr/>
        </p:nvGraphicFramePr>
        <p:xfrm>
          <a:off x="7956311" y="4084184"/>
          <a:ext cx="241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x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&gt; 4)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B5268F-1866-D5D8-DF01-4464D25748A4}"/>
              </a:ext>
            </a:extLst>
          </p:cNvPr>
          <p:cNvSpPr txBox="1"/>
          <p:nvPr/>
        </p:nvSpPr>
        <p:spPr>
          <a:xfrm>
            <a:off x="1270209" y="389951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9C3F-998B-F4EE-1C23-B88DB2019E09}"/>
              </a:ext>
            </a:extLst>
          </p:cNvPr>
          <p:cNvSpPr txBox="1"/>
          <p:nvPr/>
        </p:nvSpPr>
        <p:spPr>
          <a:xfrm>
            <a:off x="4413235" y="389951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B4D00-9213-F5C1-8599-4C13322DECDA}"/>
              </a:ext>
            </a:extLst>
          </p:cNvPr>
          <p:cNvSpPr txBox="1"/>
          <p:nvPr/>
        </p:nvSpPr>
        <p:spPr>
          <a:xfrm>
            <a:off x="7556261" y="3881667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7695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98A6AB3-4759-33CC-7E79-75AE3B07F0EE}"/>
              </a:ext>
            </a:extLst>
          </p:cNvPr>
          <p:cNvSpPr txBox="1">
            <a:spLocks/>
          </p:cNvSpPr>
          <p:nvPr/>
        </p:nvSpPr>
        <p:spPr>
          <a:xfrm>
            <a:off x="525115" y="13266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사용자로부터 숫자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입력받아 첫 번째 입력받은 숫자가 큰지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입력받은 숫자가 큰지를 구하는 프로그램을 다음 빈칸을 채워 완성하기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5579B2E-B2E6-76D3-BE74-A498F2A847D3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2638562"/>
          <a:ext cx="4927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 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b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                 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if (                 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숫자가 같습니다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 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98E38F-F381-32C4-314E-E8324792349C}"/>
              </a:ext>
            </a:extLst>
          </p:cNvPr>
          <p:cNvSpPr/>
          <p:nvPr/>
        </p:nvSpPr>
        <p:spPr>
          <a:xfrm>
            <a:off x="2834964" y="2963928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BFD5877-8EFD-12A1-D143-CD45A28E6B7E}"/>
              </a:ext>
            </a:extLst>
          </p:cNvPr>
          <p:cNvSpPr/>
          <p:nvPr/>
        </p:nvSpPr>
        <p:spPr>
          <a:xfrm>
            <a:off x="2822225" y="323850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5BC5198-620E-0207-D364-E34E767B8481}"/>
              </a:ext>
            </a:extLst>
          </p:cNvPr>
          <p:cNvSpPr/>
          <p:nvPr/>
        </p:nvSpPr>
        <p:spPr>
          <a:xfrm>
            <a:off x="2293269" y="3703582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C40292-2B5F-B21F-CD18-9BA0D63627B2}"/>
              </a:ext>
            </a:extLst>
          </p:cNvPr>
          <p:cNvSpPr/>
          <p:nvPr/>
        </p:nvSpPr>
        <p:spPr>
          <a:xfrm>
            <a:off x="2835612" y="4170253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9E90758-3E14-24FB-CD45-999481AA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60" y="3027442"/>
            <a:ext cx="3640065" cy="2200274"/>
          </a:xfrm>
          <a:prstGeom prst="rect">
            <a:avLst/>
          </a:prstGeom>
        </p:spPr>
      </p:pic>
      <p:sp>
        <p:nvSpPr>
          <p:cNvPr id="10" name="Arrow: Right 17">
            <a:extLst>
              <a:ext uri="{FF2B5EF4-FFF2-40B4-BE49-F238E27FC236}">
                <a16:creationId xmlns:a16="http://schemas.microsoft.com/office/drawing/2014/main" id="{746435BC-7D4C-E5B9-875A-F42C1469F477}"/>
              </a:ext>
            </a:extLst>
          </p:cNvPr>
          <p:cNvSpPr/>
          <p:nvPr/>
        </p:nvSpPr>
        <p:spPr>
          <a:xfrm>
            <a:off x="6968169" y="4025402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53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6A8DF46-C647-C80F-9021-6149095F03CC}"/>
              </a:ext>
            </a:extLst>
          </p:cNvPr>
          <p:cNvSpPr txBox="1">
            <a:spLocks/>
          </p:cNvSpPr>
          <p:nvPr/>
        </p:nvSpPr>
        <p:spPr>
          <a:xfrm>
            <a:off x="455474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중첩 조건문은 </a:t>
            </a:r>
            <a:r>
              <a:rPr lang="en-US" altLang="ko-KR" sz="1600" dirty="0"/>
              <a:t>2</a:t>
            </a:r>
            <a:r>
              <a:rPr lang="ko-KR" altLang="en-US" sz="1600" dirty="0"/>
              <a:t>장에서 배운 논리 연산자를 적용해 하나의 </a:t>
            </a:r>
            <a:r>
              <a:rPr lang="en-US" altLang="ko-KR" sz="1600" dirty="0"/>
              <a:t>if </a:t>
            </a:r>
            <a:r>
              <a:rPr lang="ko-KR" altLang="en-US" sz="1600" dirty="0" err="1"/>
              <a:t>조건문으로</a:t>
            </a:r>
            <a:r>
              <a:rPr lang="ko-KR" altLang="en-US" sz="1600" dirty="0"/>
              <a:t> 만들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빈칸에 어떤 논리 연산자가 들어가야 할까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9300A9-A275-A88E-9887-52D7038A494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62362"/>
          <a:ext cx="4927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(x &gt; 10)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(x &lt; 20)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58250E68-7E0E-3371-393F-5B4F1887B15F}"/>
              </a:ext>
            </a:extLst>
          </p:cNvPr>
          <p:cNvSpPr/>
          <p:nvPr/>
        </p:nvSpPr>
        <p:spPr>
          <a:xfrm>
            <a:off x="2303211" y="415335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B8B35-A57D-7672-BB6A-6867DE3F6EC8}"/>
              </a:ext>
            </a:extLst>
          </p:cNvPr>
          <p:cNvSpPr txBox="1"/>
          <p:nvPr/>
        </p:nvSpPr>
        <p:spPr>
          <a:xfrm>
            <a:off x="1511063" y="5399590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조건이 모두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 때 코드를 실행해야 한다면 어떤 논리 연산자를 사용해야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할까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?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코드의 실행 결과는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에서 확인</a:t>
            </a:r>
            <a:endParaRPr lang="ko-KR" altLang="en-US" sz="1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78BBD9-5E64-E7D0-F024-057403F31F90}"/>
              </a:ext>
            </a:extLst>
          </p:cNvPr>
          <p:cNvGraphicFramePr>
            <a:graphicFrameLocks noGrp="1"/>
          </p:cNvGraphicFramePr>
          <p:nvPr/>
        </p:nvGraphicFramePr>
        <p:xfrm>
          <a:off x="1488073" y="4078478"/>
          <a:ext cx="4927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(x &gt; 10                 x &lt; 20)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54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2B81910-BAD3-6DE3-B271-A7E60232D938}"/>
              </a:ext>
            </a:extLst>
          </p:cNvPr>
          <p:cNvSpPr txBox="1">
            <a:spLocks/>
          </p:cNvSpPr>
          <p:nvPr/>
        </p:nvSpPr>
        <p:spPr>
          <a:xfrm>
            <a:off x="519672" y="127765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사용자에게 숫자를 입력받아 양수</a:t>
            </a:r>
            <a:r>
              <a:rPr lang="en-US" altLang="ko-KR" sz="1600" dirty="0"/>
              <a:t>, 0, </a:t>
            </a:r>
            <a:r>
              <a:rPr lang="ko-KR" altLang="en-US" sz="1600" dirty="0"/>
              <a:t>음수를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5363754-36D3-F737-9E00-E471C6909C90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2589576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A13E82A0-FECA-6701-8F19-47D035EE19DB}"/>
              </a:ext>
            </a:extLst>
          </p:cNvPr>
          <p:cNvSpPr/>
          <p:nvPr/>
        </p:nvSpPr>
        <p:spPr>
          <a:xfrm>
            <a:off x="1738922" y="3182031"/>
            <a:ext cx="4578796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194AAFD5-2D7E-4164-E528-4C6D16387147}"/>
              </a:ext>
            </a:extLst>
          </p:cNvPr>
          <p:cNvGrpSpPr/>
          <p:nvPr/>
        </p:nvGrpSpPr>
        <p:grpSpPr>
          <a:xfrm>
            <a:off x="7628415" y="3288394"/>
            <a:ext cx="2977438" cy="1751012"/>
            <a:chOff x="3106291" y="4816545"/>
            <a:chExt cx="3556447" cy="183832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CA267C-4461-40EC-14A9-B546EAF4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6291" y="4816545"/>
              <a:ext cx="2981325" cy="1838325"/>
            </a:xfrm>
            <a:prstGeom prst="rect">
              <a:avLst/>
            </a:prstGeom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2865C168-3642-A0E3-32A5-FE7E665F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4088" y="4816545"/>
              <a:ext cx="628650" cy="1828800"/>
            </a:xfrm>
            <a:prstGeom prst="rect">
              <a:avLst/>
            </a:prstGeom>
          </p:spPr>
        </p:pic>
      </p:grpSp>
      <p:sp>
        <p:nvSpPr>
          <p:cNvPr id="9" name="Arrow: Right 14">
            <a:extLst>
              <a:ext uri="{FF2B5EF4-FFF2-40B4-BE49-F238E27FC236}">
                <a16:creationId xmlns:a16="http://schemas.microsoft.com/office/drawing/2014/main" id="{81FA89A0-8DA9-50B1-180C-B7F0A01B5A12}"/>
              </a:ext>
            </a:extLst>
          </p:cNvPr>
          <p:cNvSpPr/>
          <p:nvPr/>
        </p:nvSpPr>
        <p:spPr>
          <a:xfrm>
            <a:off x="6962726" y="3976416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74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D5A624-8C44-7BCA-C8E3-08C2FFD0B6C5}"/>
              </a:ext>
            </a:extLst>
          </p:cNvPr>
          <p:cNvSpPr txBox="1">
            <a:spLocks/>
          </p:cNvSpPr>
          <p:nvPr/>
        </p:nvSpPr>
        <p:spPr>
          <a:xfrm>
            <a:off x="519673" y="12341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사용자에게 숫자를 입력받아 홀수와 짝수를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79BD4D-1B43-EBE3-3814-7B95A4FE8BC3}"/>
              </a:ext>
            </a:extLst>
          </p:cNvPr>
          <p:cNvGraphicFramePr>
            <a:graphicFrameLocks noGrp="1"/>
          </p:cNvGraphicFramePr>
          <p:nvPr/>
        </p:nvGraphicFramePr>
        <p:xfrm>
          <a:off x="1556658" y="2546033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20B3468B-96FE-6853-8EFD-2E6A2814299E}"/>
              </a:ext>
            </a:extLst>
          </p:cNvPr>
          <p:cNvSpPr/>
          <p:nvPr/>
        </p:nvSpPr>
        <p:spPr>
          <a:xfrm>
            <a:off x="1758090" y="3138488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6CA1020C-6188-358F-56F4-A3C3203BA00B}"/>
              </a:ext>
            </a:extLst>
          </p:cNvPr>
          <p:cNvGrpSpPr/>
          <p:nvPr/>
        </p:nvGrpSpPr>
        <p:grpSpPr>
          <a:xfrm>
            <a:off x="7880445" y="3093391"/>
            <a:ext cx="2911324" cy="1739606"/>
            <a:chOff x="6348413" y="2442520"/>
            <a:chExt cx="3201987" cy="1913286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230BFA3-2C9F-67C8-C152-03E0AB1C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413" y="2452822"/>
              <a:ext cx="3036887" cy="1902984"/>
            </a:xfrm>
            <a:prstGeom prst="rect">
              <a:avLst/>
            </a:prstGeom>
          </p:spPr>
        </p:pic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3AC8B4AF-C145-A564-B171-4AB8D889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862" y="2442520"/>
              <a:ext cx="617538" cy="1891823"/>
            </a:xfrm>
            <a:prstGeom prst="rect">
              <a:avLst/>
            </a:prstGeom>
          </p:spPr>
        </p:pic>
      </p:grpSp>
      <p:sp>
        <p:nvSpPr>
          <p:cNvPr id="9" name="Arrow: Right 17">
            <a:extLst>
              <a:ext uri="{FF2B5EF4-FFF2-40B4-BE49-F238E27FC236}">
                <a16:creationId xmlns:a16="http://schemas.microsoft.com/office/drawing/2014/main" id="{B782DEF8-A374-750E-042B-BBD7FF341E76}"/>
              </a:ext>
            </a:extLst>
          </p:cNvPr>
          <p:cNvSpPr/>
          <p:nvPr/>
        </p:nvSpPr>
        <p:spPr>
          <a:xfrm>
            <a:off x="6962727" y="39328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D1F67-223C-BABB-B4FA-3C9FB097EAD0}"/>
              </a:ext>
            </a:extLst>
          </p:cNvPr>
          <p:cNvSpPr txBox="1"/>
          <p:nvPr/>
        </p:nvSpPr>
        <p:spPr>
          <a:xfrm>
            <a:off x="1556658" y="5300934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3480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DD08-51B6-5E6C-C97A-BA043F5EAC3B}"/>
              </a:ext>
            </a:extLst>
          </p:cNvPr>
          <p:cNvSpPr txBox="1"/>
          <p:nvPr/>
        </p:nvSpPr>
        <p:spPr>
          <a:xfrm>
            <a:off x="306647" y="319086"/>
            <a:ext cx="2861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E04984-4AA4-36CF-60D6-6731885EA176}"/>
              </a:ext>
            </a:extLst>
          </p:cNvPr>
          <p:cNvSpPr txBox="1">
            <a:spLocks/>
          </p:cNvSpPr>
          <p:nvPr/>
        </p:nvSpPr>
        <p:spPr>
          <a:xfrm>
            <a:off x="546886" y="11851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dirty="0"/>
              <a:t>현재가 몇 월인지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계절을 구분하는 프로그램 만들기</a:t>
            </a:r>
            <a:endParaRPr lang="en-US" altLang="ko-KR" sz="16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9A40BF0-2332-D324-5ECD-49326CBD5B25}"/>
              </a:ext>
            </a:extLst>
          </p:cNvPr>
          <p:cNvGraphicFramePr>
            <a:graphicFrameLocks noGrp="1"/>
          </p:cNvGraphicFramePr>
          <p:nvPr/>
        </p:nvGraphicFramePr>
        <p:xfrm>
          <a:off x="1583871" y="2497046"/>
          <a:ext cx="4927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7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월을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CAB7B116-0AD2-9D41-7283-852FBFE418A1}"/>
              </a:ext>
            </a:extLst>
          </p:cNvPr>
          <p:cNvSpPr/>
          <p:nvPr/>
        </p:nvSpPr>
        <p:spPr>
          <a:xfrm>
            <a:off x="1932651" y="3254498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rrow: Right 17">
            <a:extLst>
              <a:ext uri="{FF2B5EF4-FFF2-40B4-BE49-F238E27FC236}">
                <a16:creationId xmlns:a16="http://schemas.microsoft.com/office/drawing/2014/main" id="{61204164-4E21-1EC6-D873-BF59B53D45FC}"/>
              </a:ext>
            </a:extLst>
          </p:cNvPr>
          <p:cNvSpPr/>
          <p:nvPr/>
        </p:nvSpPr>
        <p:spPr>
          <a:xfrm>
            <a:off x="6989940" y="3883887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1B4C2-F2F1-1505-077F-9C88EAD90A9B}"/>
              </a:ext>
            </a:extLst>
          </p:cNvPr>
          <p:cNvSpPr txBox="1"/>
          <p:nvPr/>
        </p:nvSpPr>
        <p:spPr>
          <a:xfrm>
            <a:off x="1583871" y="5251948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8D7F1925-EA32-9F91-B75A-A6A376753DD5}"/>
              </a:ext>
            </a:extLst>
          </p:cNvPr>
          <p:cNvGrpSpPr/>
          <p:nvPr/>
        </p:nvGrpSpPr>
        <p:grpSpPr>
          <a:xfrm>
            <a:off x="8161534" y="3222851"/>
            <a:ext cx="2471533" cy="1681059"/>
            <a:chOff x="4570203" y="2136775"/>
            <a:chExt cx="3870882" cy="2632852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F1878FE-E7D4-EB1E-246B-800877B2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203" y="2150252"/>
              <a:ext cx="3114675" cy="26193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B1B43A-D89E-740B-05BF-AF65BB8A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585" y="2136775"/>
              <a:ext cx="952500" cy="260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5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If</a:t>
            </a:r>
            <a:r>
              <a:rPr lang="ko-KR" altLang="en-US" sz="5000" dirty="0">
                <a:solidFill>
                  <a:schemeClr val="bg1"/>
                </a:solidFill>
              </a:rPr>
              <a:t>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654881" y="1137109"/>
            <a:ext cx="92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괄호 안의 조건이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사이의 명령을 처리하고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이면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안의 명령 무시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749658-AD15-4D65-9F1D-BD5C5352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1" y="1705609"/>
            <a:ext cx="6302476" cy="1061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D89D07-1380-4976-BE70-DCB406FD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99" y="3741510"/>
            <a:ext cx="5295970" cy="2266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0A23F2-312D-42FF-934C-26C6BF05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5EDD-D9D8-25EF-B5EA-F787CB75D5EA}"/>
              </a:ext>
            </a:extLst>
          </p:cNvPr>
          <p:cNvSpPr txBox="1"/>
          <p:nvPr/>
        </p:nvSpPr>
        <p:spPr>
          <a:xfrm>
            <a:off x="306647" y="319086"/>
            <a:ext cx="1935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b="1" dirty="0"/>
              <a:t>if </a:t>
            </a:r>
            <a:r>
              <a:rPr kumimoji="1" lang="ko-KR" altLang="en-US" sz="4000" b="1" dirty="0"/>
              <a:t>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915BE-673E-4E97-9F5E-4F7D51DBC572}"/>
              </a:ext>
            </a:extLst>
          </p:cNvPr>
          <p:cNvSpPr txBox="1"/>
          <p:nvPr/>
        </p:nvSpPr>
        <p:spPr>
          <a:xfrm>
            <a:off x="385355" y="1096313"/>
            <a:ext cx="100997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괄호 안의 조건이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사이의 명령을 처리하고</a:t>
            </a:r>
            <a:r>
              <a:rPr kumimoji="1" lang="en-US" altLang="ko-KR" sz="1600" dirty="0"/>
              <a:t>, false</a:t>
            </a:r>
            <a:r>
              <a:rPr kumimoji="1" lang="ko-KR" altLang="en-US" sz="1600" dirty="0"/>
              <a:t> 이면 </a:t>
            </a:r>
            <a:r>
              <a:rPr kumimoji="1" lang="en-US" altLang="ko-KR" sz="1600" dirty="0"/>
              <a:t>{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}</a:t>
            </a:r>
            <a:r>
              <a:rPr kumimoji="1" lang="ko-KR" altLang="en-US" sz="1600" dirty="0"/>
              <a:t> 안의 명령 무시하고 다음 명령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8C554-45D0-E943-DCD0-21B135DD8123}"/>
              </a:ext>
            </a:extLst>
          </p:cNvPr>
          <p:cNvSpPr txBox="1"/>
          <p:nvPr/>
        </p:nvSpPr>
        <p:spPr>
          <a:xfrm>
            <a:off x="542109" y="1973735"/>
            <a:ext cx="4108268" cy="133773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400" dirty="0">
                <a:effectLst/>
                <a:latin typeface="Typo_SSiGothic_140"/>
              </a:rPr>
              <a:t>조건</a:t>
            </a: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조건이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 때 실행할 명령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C8EC8-2762-2FDE-2A99-CF1EE4EDA64C}"/>
              </a:ext>
            </a:extLst>
          </p:cNvPr>
          <p:cNvSpPr txBox="1"/>
          <p:nvPr/>
        </p:nvSpPr>
        <p:spPr>
          <a:xfrm>
            <a:off x="306647" y="319086"/>
            <a:ext cx="1614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B516FD-2B5A-3917-6EEA-0F3549B7650D}"/>
              </a:ext>
            </a:extLst>
          </p:cNvPr>
          <p:cNvGrpSpPr/>
          <p:nvPr/>
        </p:nvGrpSpPr>
        <p:grpSpPr>
          <a:xfrm>
            <a:off x="5024845" y="1973735"/>
            <a:ext cx="6770211" cy="2726328"/>
            <a:chOff x="257714" y="2714714"/>
            <a:chExt cx="8643233" cy="34805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765350-7556-3E7F-54A6-B81365CCF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714" y="2714714"/>
              <a:ext cx="8628571" cy="14285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2CA4E4-A75C-34DB-8451-765F0CF3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52" y="4109584"/>
              <a:ext cx="8638095" cy="20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95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C6F1EF9-781E-7D99-0846-199207B7BD62}"/>
              </a:ext>
            </a:extLst>
          </p:cNvPr>
          <p:cNvSpPr txBox="1">
            <a:spLocks/>
          </p:cNvSpPr>
          <p:nvPr/>
        </p:nvSpPr>
        <p:spPr>
          <a:xfrm>
            <a:off x="557772" y="1119808"/>
            <a:ext cx="11281052" cy="5351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 조건문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+mn-ea"/>
              </a:rPr>
              <a:t>현재 시각에 따라 오전과 오후를 구분하는 프로그램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</a:rPr>
              <a:t>오전과 오후 구분하기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3-1-2.html)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2570B85-BC2F-DEF6-C064-A05802BEFF89}"/>
              </a:ext>
            </a:extLst>
          </p:cNvPr>
          <p:cNvGraphicFramePr>
            <a:graphicFrameLocks noGrp="1"/>
          </p:cNvGraphicFramePr>
          <p:nvPr/>
        </p:nvGraphicFramePr>
        <p:xfrm>
          <a:off x="1794050" y="2296548"/>
          <a:ext cx="437270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date = new Date()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if 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if (hour &gt;=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&gt;=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5AE53E-AD88-3F57-76EB-B546D15C7510}"/>
              </a:ext>
            </a:extLst>
          </p:cNvPr>
          <p:cNvSpPr txBox="1"/>
          <p:nvPr/>
        </p:nvSpPr>
        <p:spPr>
          <a:xfrm>
            <a:off x="5855205" y="2850232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 날짜와 시간을 갖는 객체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CEE13-2C08-6416-B07A-56E203BC1F83}"/>
              </a:ext>
            </a:extLst>
          </p:cNvPr>
          <p:cNvSpPr txBox="1"/>
          <p:nvPr/>
        </p:nvSpPr>
        <p:spPr>
          <a:xfrm>
            <a:off x="6135588" y="3092491"/>
            <a:ext cx="417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현재시간을 </a:t>
            </a:r>
            <a:r>
              <a:rPr lang="en-US" altLang="ko-KR" sz="1400" b="0" dirty="0">
                <a:solidFill>
                  <a:srgbClr val="FF0000"/>
                </a:solidFill>
              </a:rPr>
              <a:t>0~23 </a:t>
            </a:r>
            <a:r>
              <a:rPr lang="ko-KR" altLang="en-US" sz="1400" b="0" dirty="0">
                <a:solidFill>
                  <a:srgbClr val="FF0000"/>
                </a:solidFill>
              </a:rPr>
              <a:t>사이의 값으로 출력하는 메소드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925FF92E-57BB-DF92-C9AF-9E6ACB4939BD}"/>
              </a:ext>
            </a:extLst>
          </p:cNvPr>
          <p:cNvCxnSpPr/>
          <p:nvPr/>
        </p:nvCxnSpPr>
        <p:spPr>
          <a:xfrm>
            <a:off x="4349680" y="2998175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AEE3A650-ECB9-6A73-18E5-C11CF19B6F9F}"/>
              </a:ext>
            </a:extLst>
          </p:cNvPr>
          <p:cNvCxnSpPr/>
          <p:nvPr/>
        </p:nvCxnSpPr>
        <p:spPr>
          <a:xfrm>
            <a:off x="4644737" y="3246380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0F338309-85CF-2A08-1624-97DD578F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13" y="4433014"/>
            <a:ext cx="3116506" cy="1191807"/>
          </a:xfrm>
          <a:prstGeom prst="rect">
            <a:avLst/>
          </a:prstGeom>
        </p:spPr>
      </p:pic>
      <p:sp>
        <p:nvSpPr>
          <p:cNvPr id="10" name="Arrow: Right 15">
            <a:extLst>
              <a:ext uri="{FF2B5EF4-FFF2-40B4-BE49-F238E27FC236}">
                <a16:creationId xmlns:a16="http://schemas.microsoft.com/office/drawing/2014/main" id="{83BC90A5-6372-3E9D-B2F9-4D5A5FED707A}"/>
              </a:ext>
            </a:extLst>
          </p:cNvPr>
          <p:cNvSpPr/>
          <p:nvPr/>
        </p:nvSpPr>
        <p:spPr>
          <a:xfrm>
            <a:off x="6539161" y="4788815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778F7-ADDC-D946-0F94-865DFBB75418}"/>
              </a:ext>
            </a:extLst>
          </p:cNvPr>
          <p:cNvSpPr txBox="1"/>
          <p:nvPr/>
        </p:nvSpPr>
        <p:spPr>
          <a:xfrm>
            <a:off x="306647" y="319086"/>
            <a:ext cx="5691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if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조건문 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6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3178</Words>
  <Application>Microsoft Office PowerPoint</Application>
  <PresentationFormat>와이드스크린</PresentationFormat>
  <Paragraphs>615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D2Coding</vt:lpstr>
      <vt:lpstr>Helvetica 45 Light</vt:lpstr>
      <vt:lpstr>KoPubWorld돋움체 Bold</vt:lpstr>
      <vt:lpstr>Typo_SSiGothic_140</vt:lpstr>
      <vt:lpstr>Typo_SSiMyungJo_120</vt:lpstr>
      <vt:lpstr>YoonV YoonGothic100Std_OTF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04[HTML+CSS+ JAVASCRIPT] 조건이란</vt:lpstr>
      <vt:lpstr>PowerPoint 프레젠테이션</vt:lpstr>
      <vt:lpstr>PowerPoint 프레젠테이션</vt:lpstr>
      <vt:lpstr>PowerPoint 프레젠테이션</vt:lpstr>
      <vt:lpstr>04[HTML+CSS+ JAVASCRIPT] If문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False 조건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조건 연산자</vt:lpstr>
      <vt:lpstr>PowerPoint 프레젠테이션</vt:lpstr>
      <vt:lpstr>PowerPoint 프레젠테이션</vt:lpstr>
      <vt:lpstr>04[HTML+CSS+ JAVASCRIPT] 조건 연결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다중 조건 검사</vt:lpstr>
      <vt:lpstr>PowerPoint 프레젠테이션</vt:lpstr>
      <vt:lpstr>OR 연산자 (||)</vt:lpstr>
      <vt:lpstr>PowerPoint 프레젠테이션</vt:lpstr>
      <vt:lpstr>PowerPoint 프레젠테이션</vt:lpstr>
      <vt:lpstr>04[HTML+CSS+ JAVASCRIPT] 중첩</vt:lpstr>
      <vt:lpstr>PowerPoint 프레젠테이션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04[HTML+CSS+ JAVASCRIPT] 조건문</dc:title>
  <dc:creator>이 호진</dc:creator>
  <cp:lastModifiedBy>이 호진</cp:lastModifiedBy>
  <cp:revision>9</cp:revision>
  <dcterms:created xsi:type="dcterms:W3CDTF">2023-05-20T07:25:41Z</dcterms:created>
  <dcterms:modified xsi:type="dcterms:W3CDTF">2023-05-24T04:43:28Z</dcterms:modified>
</cp:coreProperties>
</file>